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xlsx" ContentType="application/vnd.openxmlformats-officedocument.spreadsheetml.shee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282" r:id="rId3"/>
    <p:sldId id="945" r:id="rId5"/>
    <p:sldId id="946" r:id="rId6"/>
    <p:sldId id="908" r:id="rId7"/>
    <p:sldId id="923" r:id="rId8"/>
    <p:sldId id="878" r:id="rId9"/>
    <p:sldId id="916" r:id="rId10"/>
    <p:sldId id="877" r:id="rId11"/>
    <p:sldId id="947" r:id="rId12"/>
    <p:sldId id="876" r:id="rId13"/>
    <p:sldId id="613" r:id="rId14"/>
    <p:sldId id="789" r:id="rId15"/>
    <p:sldId id="915" r:id="rId16"/>
    <p:sldId id="948" r:id="rId17"/>
    <p:sldId id="975" r:id="rId18"/>
    <p:sldId id="740" r:id="rId19"/>
    <p:sldId id="846" r:id="rId20"/>
    <p:sldId id="920" r:id="rId21"/>
    <p:sldId id="917" r:id="rId22"/>
    <p:sldId id="921" r:id="rId23"/>
    <p:sldId id="922" r:id="rId24"/>
    <p:sldId id="918" r:id="rId25"/>
    <p:sldId id="919" r:id="rId26"/>
    <p:sldId id="957" r:id="rId27"/>
    <p:sldId id="952" r:id="rId28"/>
    <p:sldId id="955" r:id="rId29"/>
    <p:sldId id="956" r:id="rId30"/>
    <p:sldId id="951" r:id="rId31"/>
    <p:sldId id="954" r:id="rId32"/>
    <p:sldId id="845" r:id="rId33"/>
    <p:sldId id="407" r:id="rId3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锴华" initials="李锴华" lastIdx="0" clrIdx="0"/>
  <p:cmAuthor id="2" name="Simon Jia" initials="S" lastIdx="1" clrIdx="1"/>
  <p:cmAuthor id="3" name="作者" initials="作" lastIdx="0" clrIdx="1"/>
  <p:cmAuthor id="0" name="微软用户" initials="微软用户" lastIdx="1" clrIdx="0"/>
  <p:cmAuthor id="4" name="Author" initials="A" lastIdx="0" clrIdx="2"/>
  <p:cmAuthor id="5" name="BIGWIN" initials="B" lastIdx="1" clrIdx="4"/>
  <p:cmAuthor id="6" name="Katharina Bagul" initials="K" lastIdx="83" clrIdx="5"/>
  <p:cmAuthor id="7" name="滕晓娜" initials="A" lastIdx="2" clrIdx="6"/>
  <p:cmAuthor id="8" name="Administrator" initials="A" lastIdx="1" clrIdx="7"/>
  <p:cmAuthor id="9" name="郑典" initials="郑" lastIdx="1" clrIdx="8"/>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2873A7"/>
    <a:srgbClr val="015BA5"/>
    <a:srgbClr val="DEEBF7"/>
    <a:srgbClr val="BDD7EE"/>
    <a:srgbClr val="37B4E4"/>
    <a:srgbClr val="00389B"/>
    <a:srgbClr val="002978"/>
    <a:srgbClr val="002C7E"/>
    <a:srgbClr val="002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412"/>
        <p:guide pos="3832"/>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commentAuthors" Target="commentAuthors.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09034363209952"/>
          <c:y val="0.0505863416877443"/>
          <c:w val="0.955134087896401"/>
          <c:h val="0.734513681306047"/>
        </c:manualLayout>
      </c:layout>
      <c:lineChart>
        <c:grouping val="standard"/>
        <c:varyColors val="0"/>
        <c:ser>
          <c:idx val="0"/>
          <c:order val="0"/>
          <c:tx>
            <c:strRef>
              <c:f>Sheet1!$B$1</c:f>
              <c:strCache>
                <c:ptCount val="1"/>
                <c:pt idx="0">
                  <c:v>出险率</c:v>
                </c:pt>
              </c:strCache>
            </c:strRef>
          </c:tx>
          <c:spPr>
            <a:ln w="28575" cap="rnd">
              <a:solidFill>
                <a:schemeClr val="accent1"/>
              </a:solidFill>
              <a:round/>
            </a:ln>
            <a:effectLst/>
          </c:spPr>
          <c:marker>
            <c:symbol val="none"/>
          </c:marker>
          <c:dLbls>
            <c:delete val="1"/>
          </c:dLbls>
          <c:cat>
            <c:numRef>
              <c:f>Sheet1!$A$2:$A$4</c:f>
              <c:numCache>
                <c:formatCode>General</c:formatCode>
                <c:ptCount val="3"/>
                <c:pt idx="0">
                  <c:v>2020</c:v>
                </c:pt>
                <c:pt idx="1">
                  <c:v>2021</c:v>
                </c:pt>
                <c:pt idx="2">
                  <c:v>2022</c:v>
                </c:pt>
              </c:numCache>
            </c:numRef>
          </c:cat>
          <c:val>
            <c:numRef>
              <c:f>Sheet1!$B$2:$B$4</c:f>
              <c:numCache>
                <c:formatCode>0.00%</c:formatCode>
                <c:ptCount val="3"/>
                <c:pt idx="0">
                  <c:v>0.007</c:v>
                </c:pt>
                <c:pt idx="1">
                  <c:v>0.006</c:v>
                </c:pt>
                <c:pt idx="2">
                  <c:v>0.005</c:v>
                </c:pt>
              </c:numCache>
            </c:numRef>
          </c:val>
          <c:smooth val="0"/>
        </c:ser>
        <c:ser>
          <c:idx val="1"/>
          <c:order val="1"/>
          <c:tx>
            <c:strRef>
              <c:f>Sheet1!$C$1</c:f>
              <c:strCache>
                <c:ptCount val="1"/>
                <c:pt idx="0">
                  <c:v>净赔付率</c:v>
                </c:pt>
              </c:strCache>
            </c:strRef>
          </c:tx>
          <c:spPr>
            <a:ln w="28575" cap="rnd">
              <a:solidFill>
                <a:schemeClr val="accent2"/>
              </a:solidFill>
              <a:round/>
            </a:ln>
            <a:effectLst/>
          </c:spPr>
          <c:marker>
            <c:symbol val="none"/>
          </c:marker>
          <c:dLbls>
            <c:delete val="1"/>
          </c:dLbls>
          <c:cat>
            <c:numRef>
              <c:f>Sheet1!$A$2:$A$4</c:f>
              <c:numCache>
                <c:formatCode>General</c:formatCode>
                <c:ptCount val="3"/>
                <c:pt idx="0">
                  <c:v>2020</c:v>
                </c:pt>
                <c:pt idx="1">
                  <c:v>2021</c:v>
                </c:pt>
                <c:pt idx="2">
                  <c:v>2022</c:v>
                </c:pt>
              </c:numCache>
            </c:numRef>
          </c:cat>
          <c:val>
            <c:numRef>
              <c:f>Sheet1!$C$2:$C$4</c:f>
              <c:numCache>
                <c:formatCode>0%</c:formatCode>
                <c:ptCount val="3"/>
                <c:pt idx="0">
                  <c:v>0.24</c:v>
                </c:pt>
                <c:pt idx="1">
                  <c:v>0.15</c:v>
                </c:pt>
                <c:pt idx="2">
                  <c:v>0.13</c:v>
                </c:pt>
              </c:numCache>
            </c:numRef>
          </c:val>
          <c:smooth val="0"/>
        </c:ser>
        <c:ser>
          <c:idx val="2"/>
          <c:order val="2"/>
          <c:tx>
            <c:strRef>
              <c:f>Sheet1!#REF!</c:f>
              <c:strCache>
                <c:ptCount val="1"/>
                <c:pt idx="0">
                  <c:v/>
                </c:pt>
              </c:strCache>
            </c:strRef>
          </c:tx>
          <c:spPr>
            <a:ln w="28575" cap="rnd">
              <a:solidFill>
                <a:schemeClr val="accent3"/>
              </a:solidFill>
              <a:round/>
            </a:ln>
            <a:effectLst/>
          </c:spPr>
          <c:marker>
            <c:symbol val="none"/>
          </c:marker>
          <c:dLbls>
            <c:delete val="1"/>
          </c:dLbls>
          <c:cat>
            <c:numRef>
              <c:f>Sheet1!$A$2:$A$4</c:f>
              <c:numCache>
                <c:formatCode>General</c:formatCode>
                <c:ptCount val="3"/>
                <c:pt idx="0">
                  <c:v>2020</c:v>
                </c:pt>
                <c:pt idx="1">
                  <c:v>2021</c:v>
                </c:pt>
                <c:pt idx="2">
                  <c:v>2022</c:v>
                </c:pt>
              </c:numCache>
            </c:numRef>
          </c:cat>
          <c:val>
            <c:numRef>
              <c:f>Sheet1!#REF!</c:f>
              <c:numCache>
                <c:formatCode>General</c:formatCode>
                <c:ptCount val="1"/>
                <c:pt idx="0">
                  <c:v>1</c:v>
                </c:pt>
              </c:numCache>
            </c:numRef>
          </c:val>
          <c:smooth val="0"/>
        </c:ser>
        <c:dLbls>
          <c:showLegendKey val="0"/>
          <c:showVal val="1"/>
          <c:showCatName val="0"/>
          <c:showSerName val="0"/>
          <c:showPercent val="0"/>
          <c:showBubbleSize val="0"/>
        </c:dLbls>
        <c:marker val="0"/>
        <c:smooth val="0"/>
        <c:axId val="953792625"/>
        <c:axId val="161703320"/>
      </c:lineChart>
      <c:catAx>
        <c:axId val="953792625"/>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1703320"/>
        <c:crosses val="autoZero"/>
        <c:auto val="1"/>
        <c:lblAlgn val="ctr"/>
        <c:lblOffset val="100"/>
        <c:noMultiLvlLbl val="0"/>
      </c:catAx>
      <c:valAx>
        <c:axId val="161703320"/>
        <c:scaling>
          <c:orientation val="minMax"/>
        </c:scaling>
        <c:delete val="1"/>
        <c:axPos val="l"/>
        <c:numFmt formatCode="0.00%"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53792625"/>
        <c:crosses val="autoZero"/>
        <c:crossBetween val="between"/>
      </c:valAx>
      <c:spPr>
        <a:noFill/>
        <a:ln>
          <a:noFill/>
        </a:ln>
        <a:effectLst/>
      </c:spPr>
    </c:plotArea>
    <c:legend>
      <c:legendPos val="b"/>
      <c:legendEntry>
        <c:idx val="2"/>
        <c:delete val="1"/>
      </c:legendEntry>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5" name="幻灯片图像占位符 1"/>
          <p:cNvSpPr>
            <a:spLocks noGrp="1" noRot="1" noChangeAspect="1" noTextEdit="1"/>
          </p:cNvSpPr>
          <p:nvPr>
            <p:ph type="sldImg"/>
          </p:nvPr>
        </p:nvSpPr>
        <p:spPr>
          <a:xfrm>
            <a:off x="2898775" y="849313"/>
            <a:ext cx="4075113" cy="2292350"/>
          </a:xfrm>
        </p:spPr>
      </p:sp>
      <p:sp>
        <p:nvSpPr>
          <p:cNvPr id="1048676" name="文本占位符 2"/>
          <p:cNvSpPr>
            <a:spLocks noGrp="1" noRot="1"/>
          </p:cNvSpPr>
          <p:nvPr>
            <p:ph type="body"/>
          </p:nvPr>
        </p:nvSpPr>
        <p:spPr/>
        <p:txBody>
          <a:bodyPr wrap="square" lIns="91440" tIns="45720" rIns="91440" bIns="45720" anchor="ctr"/>
          <a:lstStyle/>
          <a:p>
            <a:pPr lvl="0"/>
            <a:endParaRPr lang="zh-CN" altLang="en-US" dirty="0"/>
          </a:p>
        </p:txBody>
      </p:sp>
      <p:sp>
        <p:nvSpPr>
          <p:cNvPr id="1048677" name="灯片编号占位符 3"/>
          <p:cNvSpPr txBox="1">
            <a:spLocks noGrp="1"/>
          </p:cNvSpPr>
          <p:nvPr>
            <p:ph type="sldNum" sz="quarter"/>
          </p:nvPr>
        </p:nvSpPr>
        <p:spPr>
          <a:xfrm>
            <a:off x="5592763" y="6456363"/>
            <a:ext cx="4279900" cy="339725"/>
          </a:xfrm>
          <a:prstGeom prst="rect">
            <a:avLst/>
          </a:prstGeom>
          <a:noFill/>
          <a:ln w="9525">
            <a:noFill/>
          </a:ln>
        </p:spPr>
        <p:txBody>
          <a:bodyPr vert="horz" wrap="square" lIns="91440" tIns="45720" rIns="91440" bIns="45720" anchor="b"/>
          <a:lstStyle/>
          <a:p>
            <a:pPr lvl="0" algn="r">
              <a:buFont typeface="Arial" panose="020B0604020202020204" pitchFamily="34" charset="0"/>
              <a:buChar char="•"/>
            </a:pPr>
            <a:fld id="{9A0DB2DC-4C9A-4742-B13C-FB6460FD3503}" type="slidenum">
              <a:rPr lang="zh-CN" altLang="en-US" sz="1200" dirty="0">
                <a:latin typeface="Calibri" panose="020F0502020204030204" charset="0"/>
                <a:ea typeface="宋体" panose="02010600030101010101" pitchFamily="2" charset="-122"/>
                <a:sym typeface="宋体" panose="02010600030101010101" pitchFamily="2" charset="-122"/>
              </a:rPr>
            </a:fld>
            <a:endParaRPr lang="zh-CN" altLang="en-US" sz="1200" dirty="0">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TextEdit="1"/>
          </p:cNvSpPr>
          <p:nvPr>
            <p:ph type="sldImg"/>
          </p:nvPr>
        </p:nvSpPr>
        <p:spPr>
          <a:xfrm>
            <a:off x="2898775" y="849313"/>
            <a:ext cx="4075113" cy="2292350"/>
          </a:xfrm>
        </p:spPr>
      </p:sp>
      <p:sp>
        <p:nvSpPr>
          <p:cNvPr id="82946" name="文本占位符 2"/>
          <p:cNvSpPr>
            <a:spLocks noGrp="1" noRot="1"/>
          </p:cNvSpPr>
          <p:nvPr>
            <p:ph type="body"/>
          </p:nvPr>
        </p:nvSpPr>
        <p:spPr/>
        <p:txBody>
          <a:bodyPr wrap="square" lIns="91440" tIns="45720" rIns="91440" bIns="45720" anchor="ctr"/>
          <a:lstStyle/>
          <a:p>
            <a:pPr lvl="0"/>
            <a:endParaRPr lang="zh-CN" altLang="en-US" dirty="0"/>
          </a:p>
        </p:txBody>
      </p:sp>
      <p:sp>
        <p:nvSpPr>
          <p:cNvPr id="82947" name="灯片编号占位符 3"/>
          <p:cNvSpPr txBox="1">
            <a:spLocks noGrp="1"/>
          </p:cNvSpPr>
          <p:nvPr>
            <p:ph type="sldNum" sz="quarter"/>
          </p:nvPr>
        </p:nvSpPr>
        <p:spPr>
          <a:xfrm>
            <a:off x="5592763" y="6456363"/>
            <a:ext cx="4279900" cy="339725"/>
          </a:xfrm>
          <a:prstGeom prst="rect">
            <a:avLst/>
          </a:prstGeom>
          <a:noFill/>
          <a:ln w="9525">
            <a:noFill/>
          </a:ln>
        </p:spPr>
        <p:txBody>
          <a:bodyPr vert="horz" wrap="square" lIns="91440" tIns="45720" rIns="91440" bIns="45720" anchor="b"/>
          <a:lstStyle/>
          <a:p>
            <a:pPr marL="0" marR="0" lvl="0" indent="0" algn="r" defTabSz="914400" eaLnBrk="0" fontAlgn="base" latinLnBrk="0" hangingPunct="0">
              <a:lnSpc>
                <a:spcPct val="100000"/>
              </a:lnSpc>
              <a:spcBef>
                <a:spcPct val="0"/>
              </a:spcBef>
              <a:spcAft>
                <a:spcPct val="0"/>
              </a:spcAft>
              <a:buClrTx/>
              <a:buSzTx/>
              <a:buFont typeface="Arial" panose="020B0604020202020204" pitchFamily="34" charset="0"/>
              <a:buChar char="•"/>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sym typeface="宋体" panose="02010600030101010101" pitchFamily="2" charset="-122"/>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dirty="0"/>
          </a:p>
        </p:txBody>
      </p:sp>
      <p:sp>
        <p:nvSpPr>
          <p:cNvPr id="249859" name="灯片编号占位符 3"/>
          <p:cNvSpPr txBox="1">
            <a:spLocks noGrp="1"/>
          </p:cNvSpPr>
          <p:nvPr>
            <p:ph type="sldNum" sz="quarter"/>
          </p:nvPr>
        </p:nvSpPr>
        <p:spPr>
          <a:xfrm>
            <a:off x="2078990" y="8385175"/>
            <a:ext cx="4213225" cy="371475"/>
          </a:xfrm>
          <a:prstGeom prst="rect">
            <a:avLst/>
          </a:prstGeom>
          <a:noFill/>
          <a:ln w="9525">
            <a:noFill/>
          </a:ln>
        </p:spPr>
        <p:txBody>
          <a:bodyPr vert="horz" wrap="square" lIns="92162" tIns="46081" rIns="92162" bIns="46081" anchor="b"/>
          <a:lstStyle/>
          <a:p>
            <a:pPr lvl="0" indent="0" algn="r">
              <a:buFontTx/>
              <a:buNone/>
            </a:pPr>
            <a:fld id="{9A0DB2DC-4C9A-4742-B13C-FB6460FD3503}"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noTextEdit="1"/>
          </p:cNvSpPr>
          <p:nvPr>
            <p:ph type="sldImg"/>
          </p:nvPr>
        </p:nvSpPr>
        <p:spPr>
          <a:ln>
            <a:miter/>
          </a:ln>
        </p:spPr>
      </p:sp>
      <p:sp>
        <p:nvSpPr>
          <p:cNvPr id="21506" name="备注占位符 2"/>
          <p:cNvSpPr>
            <a:spLocks noGrp="1"/>
          </p:cNvSpPr>
          <p:nvPr>
            <p:ph type="body"/>
          </p:nvPr>
        </p:nvSpPr>
        <p:spPr/>
        <p:txBody>
          <a:bodyPr wrap="square" lIns="91440" tIns="45720" rIns="91440" bIns="45720" anchor="t" anchorCtr="0"/>
          <a:p>
            <a:pPr lvl="0">
              <a:spcBef>
                <a:spcPct val="0"/>
              </a:spcBef>
            </a:pPr>
            <a:endParaRPr lang="zh-CN" altLang="en-US" dirty="0"/>
          </a:p>
        </p:txBody>
      </p:sp>
      <p:sp>
        <p:nvSpPr>
          <p:cNvPr id="21507" name="灯片编号占位符 3"/>
          <p:cNvSpPr txBox="1">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dirty="0">
                <a:latin typeface="微软雅黑" panose="020B0503020204020204" charset="-122"/>
                <a:sym typeface="微软雅黑" panose="020B0503020204020204" charset="-122"/>
              </a:rPr>
            </a:fld>
            <a:endParaRPr lang="zh-CN" altLang="en-US" sz="1200" dirty="0">
              <a:latin typeface="微软雅黑" panose="020B0503020204020204" charset="-122"/>
              <a:sym typeface="微软雅黑" panose="020B050302020402020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TextEdit="1"/>
          </p:cNvSpPr>
          <p:nvPr>
            <p:ph type="sldImg"/>
          </p:nvPr>
        </p:nvSpPr>
        <p:spPr>
          <a:xfrm>
            <a:off x="2898775" y="849313"/>
            <a:ext cx="4075113" cy="2292350"/>
          </a:xfrm>
        </p:spPr>
      </p:sp>
      <p:sp>
        <p:nvSpPr>
          <p:cNvPr id="82946" name="文本占位符 2"/>
          <p:cNvSpPr>
            <a:spLocks noGrp="1" noRot="1"/>
          </p:cNvSpPr>
          <p:nvPr>
            <p:ph type="body"/>
          </p:nvPr>
        </p:nvSpPr>
        <p:spPr/>
        <p:txBody>
          <a:bodyPr wrap="square" lIns="91440" tIns="45720" rIns="91440" bIns="45720" anchor="ctr"/>
          <a:lstStyle/>
          <a:p>
            <a:pPr lvl="0"/>
            <a:endParaRPr lang="zh-CN" altLang="en-US" dirty="0"/>
          </a:p>
        </p:txBody>
      </p:sp>
      <p:sp>
        <p:nvSpPr>
          <p:cNvPr id="82947" name="灯片编号占位符 3"/>
          <p:cNvSpPr txBox="1">
            <a:spLocks noGrp="1"/>
          </p:cNvSpPr>
          <p:nvPr>
            <p:ph type="sldNum" sz="quarter"/>
          </p:nvPr>
        </p:nvSpPr>
        <p:spPr>
          <a:xfrm>
            <a:off x="5592763" y="6456363"/>
            <a:ext cx="4279900" cy="339725"/>
          </a:xfrm>
          <a:prstGeom prst="rect">
            <a:avLst/>
          </a:prstGeom>
          <a:noFill/>
          <a:ln w="9525">
            <a:noFill/>
          </a:ln>
        </p:spPr>
        <p:txBody>
          <a:bodyPr vert="horz" wrap="square" lIns="91440" tIns="45720" rIns="91440" bIns="45720" anchor="b"/>
          <a:lstStyle/>
          <a:p>
            <a:pPr marL="0" marR="0" lvl="0" indent="0" algn="r" defTabSz="914400" eaLnBrk="0" fontAlgn="base" latinLnBrk="0" hangingPunct="0">
              <a:lnSpc>
                <a:spcPct val="100000"/>
              </a:lnSpc>
              <a:spcBef>
                <a:spcPct val="0"/>
              </a:spcBef>
              <a:spcAft>
                <a:spcPct val="0"/>
              </a:spcAft>
              <a:buClrTx/>
              <a:buSzTx/>
              <a:buFont typeface="Arial" panose="020B0604020202020204" pitchFamily="34" charset="0"/>
              <a:buChar char="•"/>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sym typeface="宋体" panose="02010600030101010101" pitchFamily="2" charset="-122"/>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TextEdit="1"/>
          </p:cNvSpPr>
          <p:nvPr>
            <p:ph type="sldImg"/>
          </p:nvPr>
        </p:nvSpPr>
        <p:spPr>
          <a:xfrm>
            <a:off x="2898775" y="849313"/>
            <a:ext cx="4075113" cy="2292350"/>
          </a:xfrm>
        </p:spPr>
      </p:sp>
      <p:sp>
        <p:nvSpPr>
          <p:cNvPr id="82946" name="文本占位符 2"/>
          <p:cNvSpPr>
            <a:spLocks noGrp="1" noRot="1"/>
          </p:cNvSpPr>
          <p:nvPr>
            <p:ph type="body"/>
          </p:nvPr>
        </p:nvSpPr>
        <p:spPr/>
        <p:txBody>
          <a:bodyPr wrap="square" lIns="91440" tIns="45720" rIns="91440" bIns="45720" anchor="ctr"/>
          <a:lstStyle/>
          <a:p>
            <a:pPr lvl="0"/>
            <a:endParaRPr lang="zh-CN" altLang="en-US" dirty="0"/>
          </a:p>
        </p:txBody>
      </p:sp>
      <p:sp>
        <p:nvSpPr>
          <p:cNvPr id="82947" name="灯片编号占位符 3"/>
          <p:cNvSpPr txBox="1">
            <a:spLocks noGrp="1"/>
          </p:cNvSpPr>
          <p:nvPr>
            <p:ph type="sldNum" sz="quarter"/>
          </p:nvPr>
        </p:nvSpPr>
        <p:spPr>
          <a:xfrm>
            <a:off x="5592763" y="6456363"/>
            <a:ext cx="4279900" cy="339725"/>
          </a:xfrm>
          <a:prstGeom prst="rect">
            <a:avLst/>
          </a:prstGeom>
          <a:noFill/>
          <a:ln w="9525">
            <a:noFill/>
          </a:ln>
        </p:spPr>
        <p:txBody>
          <a:bodyPr vert="horz" wrap="square" lIns="91440" tIns="45720" rIns="91440" bIns="45720" anchor="b"/>
          <a:lstStyle/>
          <a:p>
            <a:pPr marL="0" marR="0" lvl="0" indent="0" algn="r" defTabSz="914400" eaLnBrk="0" fontAlgn="base" latinLnBrk="0" hangingPunct="0">
              <a:lnSpc>
                <a:spcPct val="100000"/>
              </a:lnSpc>
              <a:spcBef>
                <a:spcPct val="0"/>
              </a:spcBef>
              <a:spcAft>
                <a:spcPct val="0"/>
              </a:spcAft>
              <a:buClrTx/>
              <a:buSzTx/>
              <a:buFont typeface="Arial" panose="020B0604020202020204" pitchFamily="34" charset="0"/>
              <a:buChar char="•"/>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sym typeface="宋体" panose="02010600030101010101" pitchFamily="2" charset="-122"/>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dirty="0">
              <a:latin typeface="等线" panose="02010600030101010101" pitchFamily="2" charset="-122"/>
              <a:ea typeface="等线" panose="02010600030101010101" pitchFamily="2" charset="-122"/>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dirty="0">
              <a:latin typeface="等线" panose="02010600030101010101" pitchFamily="2" charset="-122"/>
              <a:ea typeface="等线" panose="02010600030101010101" pitchFamily="2" charset="-122"/>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幻灯片图像占位符 1"/>
          <p:cNvSpPr>
            <a:spLocks noGrp="1" noRot="1" noChangeAspect="1" noTextEdit="1"/>
          </p:cNvSpPr>
          <p:nvPr>
            <p:ph type="sldImg"/>
          </p:nvPr>
        </p:nvSpPr>
        <p:spPr>
          <a:xfrm>
            <a:off x="2898775" y="849313"/>
            <a:ext cx="4075113" cy="2292350"/>
          </a:xfrm>
        </p:spPr>
      </p:sp>
      <p:sp>
        <p:nvSpPr>
          <p:cNvPr id="82946" name="文本占位符 2"/>
          <p:cNvSpPr>
            <a:spLocks noGrp="1" noRot="1"/>
          </p:cNvSpPr>
          <p:nvPr>
            <p:ph type="body"/>
          </p:nvPr>
        </p:nvSpPr>
        <p:spPr/>
        <p:txBody>
          <a:bodyPr wrap="square" lIns="91440" tIns="45720" rIns="91440" bIns="45720" anchor="ctr"/>
          <a:lstStyle/>
          <a:p>
            <a:pPr lvl="0"/>
            <a:endParaRPr lang="zh-CN" altLang="en-US" dirty="0"/>
          </a:p>
        </p:txBody>
      </p:sp>
      <p:sp>
        <p:nvSpPr>
          <p:cNvPr id="82947" name="灯片编号占位符 3"/>
          <p:cNvSpPr txBox="1">
            <a:spLocks noGrp="1"/>
          </p:cNvSpPr>
          <p:nvPr>
            <p:ph type="sldNum" sz="quarter"/>
          </p:nvPr>
        </p:nvSpPr>
        <p:spPr>
          <a:xfrm>
            <a:off x="5592763" y="6456363"/>
            <a:ext cx="4279900" cy="339725"/>
          </a:xfrm>
          <a:prstGeom prst="rect">
            <a:avLst/>
          </a:prstGeom>
          <a:noFill/>
          <a:ln w="9525">
            <a:noFill/>
          </a:ln>
        </p:spPr>
        <p:txBody>
          <a:bodyPr vert="horz" wrap="square" lIns="91440" tIns="45720" rIns="91440" bIns="45720" anchor="b"/>
          <a:lstStyle/>
          <a:p>
            <a:pPr marL="0" marR="0" lvl="0" indent="0" algn="r" defTabSz="914400" eaLnBrk="0" fontAlgn="base" latinLnBrk="0" hangingPunct="0">
              <a:lnSpc>
                <a:spcPct val="100000"/>
              </a:lnSpc>
              <a:spcBef>
                <a:spcPct val="0"/>
              </a:spcBef>
              <a:spcAft>
                <a:spcPct val="0"/>
              </a:spcAft>
              <a:buClrTx/>
              <a:buSzTx/>
              <a:buFont typeface="Arial" panose="020B0604020202020204" pitchFamily="34" charset="0"/>
              <a:buChar char="•"/>
              <a:defRPr/>
            </a:pPr>
            <a:fld id="{9A0DB2DC-4C9A-4742-B13C-FB6460FD3503}" type="slidenum">
              <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sym typeface="宋体" panose="02010600030101010101" pitchFamily="2" charset="-122"/>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charset="0"/>
              <a:ea typeface="宋体" panose="02010600030101010101" pitchFamily="2" charset="-122"/>
              <a:sym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相</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5.jpeg"/><Relationship Id="rId4" Type="http://schemas.openxmlformats.org/officeDocument/2006/relationships/image" Target="../media/image2.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5.jpeg"/><Relationship Id="rId4" Type="http://schemas.openxmlformats.org/officeDocument/2006/relationships/image" Target="../media/image2.jpe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609600" y="6356350"/>
            <a:ext cx="28448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fld id="{A1FAD1BF-1480-4384-985A-4E645530DF8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charset="-122"/>
                <a:cs typeface="+mn-cs"/>
              </a:rPr>
            </a:fld>
            <a:endParaRPr kumimoji="0" lang="zh-CN" altLang="en-US" sz="24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charset="-122"/>
              <a:cs typeface="+mn-cs"/>
            </a:endParaRPr>
          </a:p>
        </p:txBody>
      </p:sp>
      <p:sp>
        <p:nvSpPr>
          <p:cNvPr id="8" name="页脚占位符 2"/>
          <p:cNvSpPr>
            <a:spLocks noGrp="1"/>
          </p:cNvSpPr>
          <p:nvPr>
            <p:ph type="ftr" sz="quarter" idx="3"/>
          </p:nvPr>
        </p:nvSpPr>
        <p:spPr bwMode="auto">
          <a:xfrm>
            <a:off x="4165600" y="6356350"/>
            <a:ext cx="38608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微软雅黑" panose="020B0503020204020204" charset="-122"/>
              <a:cs typeface="+mn-cs"/>
            </a:endParaRPr>
          </a:p>
        </p:txBody>
      </p:sp>
      <p:sp>
        <p:nvSpPr>
          <p:cNvPr id="9" name="灯片编号占位符 3"/>
          <p:cNvSpPr>
            <a:spLocks noGrp="1"/>
          </p:cNvSpPr>
          <p:nvPr>
            <p:ph type="sldNum" sz="quarter" idx="4"/>
          </p:nvPr>
        </p:nvSpPr>
        <p:spPr bwMode="auto">
          <a:xfrm>
            <a:off x="8737600" y="6356350"/>
            <a:ext cx="2844800" cy="365125"/>
          </a:xfrm>
          <a:prstGeom prst="rect">
            <a:avLst/>
          </a:prstGeom>
          <a:ln>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445BDFF-28A3-4D92-ADA6-E5A95E002A63}" type="slidenum">
              <a:rPr kumimoji="0"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微软雅黑" panose="020B0503020204020204" charset="-122"/>
              <a:cs typeface="+mn-cs"/>
            </a:endParaRPr>
          </a:p>
        </p:txBody>
      </p:sp>
    </p:spTree>
  </p:cSld>
  <p:clrMapOvr>
    <a:masterClrMapping/>
  </p:clrMapOvr>
  <p:transition advTm="0"/>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_2">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a:xfrm>
            <a:off x="0" y="4107543"/>
            <a:ext cx="12192000" cy="27504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latin typeface="微软雅黑" panose="020B0503020204020204" charset="-122"/>
              <a:ea typeface="微软雅黑" panose="020B0503020204020204" charset="-122"/>
            </a:endParaRPr>
          </a:p>
        </p:txBody>
      </p:sp>
      <p:grpSp>
        <p:nvGrpSpPr>
          <p:cNvPr id="4" name="Group 3"/>
          <p:cNvGrpSpPr/>
          <p:nvPr userDrawn="1"/>
        </p:nvGrpSpPr>
        <p:grpSpPr>
          <a:xfrm>
            <a:off x="0" y="6438621"/>
            <a:ext cx="12192000" cy="356580"/>
            <a:chOff x="0" y="6276441"/>
            <a:chExt cx="12192000" cy="494475"/>
          </a:xfrm>
        </p:grpSpPr>
        <p:sp>
          <p:nvSpPr>
            <p:cNvPr id="5" name="Rectangle 4"/>
            <p:cNvSpPr/>
            <p:nvPr userDrawn="1"/>
          </p:nvSpPr>
          <p:spPr>
            <a:xfrm>
              <a:off x="0" y="6276441"/>
              <a:ext cx="9724571" cy="49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latin typeface="微软雅黑" panose="020B0503020204020204" charset="-122"/>
                <a:ea typeface="微软雅黑" panose="020B0503020204020204" charset="-122"/>
              </a:endParaRPr>
            </a:p>
          </p:txBody>
        </p:sp>
        <p:sp>
          <p:nvSpPr>
            <p:cNvPr id="6" name="Rectangle 5"/>
            <p:cNvSpPr/>
            <p:nvPr userDrawn="1"/>
          </p:nvSpPr>
          <p:spPr>
            <a:xfrm>
              <a:off x="11814629" y="6276441"/>
              <a:ext cx="377371" cy="494475"/>
            </a:xfrm>
            <a:prstGeom prst="rect">
              <a:avLst/>
            </a:prstGeom>
            <a:solidFill>
              <a:srgbClr val="33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latin typeface="微软雅黑" panose="020B0503020204020204" charset="-122"/>
                <a:ea typeface="微软雅黑" panose="020B0503020204020204" charset="-122"/>
              </a:endParaRPr>
            </a:p>
          </p:txBody>
        </p:sp>
        <p:sp>
          <p:nvSpPr>
            <p:cNvPr id="7" name="Rectangle 6"/>
            <p:cNvSpPr/>
            <p:nvPr userDrawn="1"/>
          </p:nvSpPr>
          <p:spPr>
            <a:xfrm>
              <a:off x="8926286" y="6276441"/>
              <a:ext cx="798285" cy="494475"/>
            </a:xfrm>
            <a:prstGeom prst="rect">
              <a:avLst/>
            </a:prstGeom>
            <a:solidFill>
              <a:srgbClr val="33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latin typeface="微软雅黑" panose="020B0503020204020204" charset="-122"/>
                <a:ea typeface="微软雅黑" panose="020B0503020204020204" charset="-122"/>
              </a:endParaRPr>
            </a:p>
          </p:txBody>
        </p:sp>
        <p:sp>
          <p:nvSpPr>
            <p:cNvPr id="8" name="Right Triangle 7"/>
            <p:cNvSpPr/>
            <p:nvPr userDrawn="1"/>
          </p:nvSpPr>
          <p:spPr>
            <a:xfrm flipH="1">
              <a:off x="8592455" y="6288054"/>
              <a:ext cx="333829" cy="482861"/>
            </a:xfrm>
            <a:prstGeom prst="rtTriangle">
              <a:avLst/>
            </a:prstGeom>
            <a:solidFill>
              <a:srgbClr val="333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latin typeface="微软雅黑" panose="020B0503020204020204" charset="-122"/>
                <a:ea typeface="微软雅黑" panose="020B0503020204020204" charset="-122"/>
              </a:endParaRPr>
            </a:p>
          </p:txBody>
        </p:sp>
      </p:grpSp>
      <p:sp>
        <p:nvSpPr>
          <p:cNvPr id="9" name="Text Placeholder 4"/>
          <p:cNvSpPr>
            <a:spLocks noGrp="1"/>
          </p:cNvSpPr>
          <p:nvPr>
            <p:ph type="body" sz="quarter" idx="11" hasCustomPrompt="1"/>
          </p:nvPr>
        </p:nvSpPr>
        <p:spPr>
          <a:xfrm>
            <a:off x="3570514" y="240707"/>
            <a:ext cx="5050972" cy="584775"/>
          </a:xfrm>
          <a:prstGeom prst="rect">
            <a:avLst/>
          </a:prstGeom>
        </p:spPr>
        <p:txBody>
          <a:bodyPr wrap="square">
            <a:spAutoFit/>
          </a:bodyPr>
          <a:lstStyle>
            <a:lvl1pPr marL="0" indent="0" algn="ctr">
              <a:lnSpc>
                <a:spcPct val="100000"/>
              </a:lnSpc>
              <a:spcBef>
                <a:spcPts val="0"/>
              </a:spcBef>
              <a:buNone/>
              <a:defRPr sz="3200" b="1">
                <a:solidFill>
                  <a:schemeClr val="accent2"/>
                </a:solidFill>
                <a:latin typeface="+mn-lt"/>
              </a:defRPr>
            </a:lvl1pPr>
          </a:lstStyle>
          <a:p>
            <a:pPr lvl="0"/>
            <a:r>
              <a:rPr lang="zh-CN" altLang="en-US" dirty="0"/>
              <a:t>点击此处添加标题</a:t>
            </a:r>
            <a:endParaRPr lang="zh-CN" altLang="en-US" dirty="0"/>
          </a:p>
        </p:txBody>
      </p:sp>
      <p:sp>
        <p:nvSpPr>
          <p:cNvPr id="10" name="Text Placeholder 4"/>
          <p:cNvSpPr>
            <a:spLocks noGrp="1"/>
          </p:cNvSpPr>
          <p:nvPr>
            <p:ph type="body" sz="quarter" idx="12" hasCustomPrompt="1"/>
          </p:nvPr>
        </p:nvSpPr>
        <p:spPr>
          <a:xfrm>
            <a:off x="4171950" y="913808"/>
            <a:ext cx="3848100" cy="338554"/>
          </a:xfrm>
          <a:prstGeom prst="rect">
            <a:avLst/>
          </a:prstGeom>
        </p:spPr>
        <p:txBody>
          <a:bodyPr wrap="square">
            <a:spAutoFit/>
          </a:bodyPr>
          <a:lstStyle>
            <a:lvl1pPr marL="0" indent="0" algn="ctr">
              <a:lnSpc>
                <a:spcPct val="100000"/>
              </a:lnSpc>
              <a:spcBef>
                <a:spcPts val="0"/>
              </a:spcBef>
              <a:buNone/>
              <a:defRPr sz="1600" b="0">
                <a:solidFill>
                  <a:schemeClr val="tx1">
                    <a:lumMod val="50000"/>
                    <a:lumOff val="50000"/>
                  </a:schemeClr>
                </a:solidFill>
                <a:latin typeface="+mn-lt"/>
              </a:defRPr>
            </a:lvl1pPr>
          </a:lstStyle>
          <a:p>
            <a:pPr lvl="0"/>
            <a:r>
              <a:rPr lang="zh-CN" altLang="en-US" dirty="0"/>
              <a:t>点击此处添加标题</a:t>
            </a:r>
            <a:endParaRPr lang="zh-CN" altLang="en-US" dirty="0"/>
          </a:p>
        </p:txBody>
      </p:sp>
      <p:cxnSp>
        <p:nvCxnSpPr>
          <p:cNvPr id="11" name="Straight Connector 10"/>
          <p:cNvCxnSpPr/>
          <p:nvPr userDrawn="1"/>
        </p:nvCxnSpPr>
        <p:spPr>
          <a:xfrm>
            <a:off x="4473575" y="854510"/>
            <a:ext cx="324485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0"/>
            <a:ext cx="12192000" cy="159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200" dirty="0">
              <a:latin typeface="微软雅黑" panose="020B0503020204020204" charset="-122"/>
              <a:ea typeface="微软雅黑" panose="020B050302020402020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algn="r" fontAlgn="auto">
              <a:defRPr/>
            </a:pPr>
            <a:fld id="{0D558541-60C9-42A2-8392-FF12533A6B7A}" type="slidenum">
              <a:rPr lang="en-US" sz="1000" b="1" strike="noStrike" noProof="1" smtClean="0">
                <a:latin typeface="微软雅黑" panose="020B0503020204020204" charset="-122"/>
                <a:ea typeface="微软雅黑" panose="020B0503020204020204" charset="-122"/>
                <a:cs typeface="+mn-cs"/>
              </a:rPr>
            </a:fld>
            <a:endParaRPr lang="en-US" sz="1000" b="1" strike="noStrike" noProof="1" dirty="0"/>
          </a:p>
        </p:txBody>
      </p:sp>
    </p:spTree>
  </p:cSld>
  <p:clrMapOvr>
    <a:masterClrMapping/>
  </p:clrMapOvr>
  <p:transition spd="slow">
    <p:wip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Full Image BG">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lIns="45719" tIns="22859" rIns="45719" bIns="22859">
            <a:normAutofit/>
          </a:bodyPr>
          <a:lstStyle>
            <a:lvl1pPr marL="0" indent="0">
              <a:buNone/>
              <a:defRPr sz="1600"/>
            </a:lvl1pPr>
          </a:lstStyle>
          <a:p>
            <a:pPr lvl="0" fontAlgn="auto"/>
            <a:endParaRPr lang="en-US" strike="noStrike" noProof="1"/>
          </a:p>
        </p:txBody>
      </p:sp>
      <p:sp>
        <p:nvSpPr>
          <p:cNvPr id="3" name="日期占位符 1"/>
          <p:cNvSpPr>
            <a:spLocks noGrp="1"/>
          </p:cNvSpPr>
          <p:nvPr>
            <p:ph type="dt" sz="half" idx="11"/>
          </p:nvPr>
        </p:nvSpPr>
        <p:spPr>
          <a:xfrm>
            <a:off x="838200" y="6356350"/>
            <a:ext cx="2743200" cy="365125"/>
          </a:xfrm>
        </p:spPr>
        <p:txBody>
          <a:bodyPr lIns="45719" tIns="22859" rIns="45719" bIns="22859"/>
          <a:lstStyle>
            <a:lvl1pPr>
              <a:defRPr/>
            </a:lvl1pPr>
          </a:lstStyle>
          <a:p>
            <a:pPr fontAlgn="auto">
              <a:defRPr/>
            </a:pPr>
            <a:endParaRPr lang="en-US" altLang="en-US" strike="noStrike" noProof="1"/>
          </a:p>
        </p:txBody>
      </p:sp>
      <p:sp>
        <p:nvSpPr>
          <p:cNvPr id="4" name="页脚占位符 2"/>
          <p:cNvSpPr>
            <a:spLocks noGrp="1"/>
          </p:cNvSpPr>
          <p:nvPr>
            <p:ph type="ftr" sz="quarter" idx="12"/>
          </p:nvPr>
        </p:nvSpPr>
        <p:spPr>
          <a:xfrm>
            <a:off x="4038600" y="6356350"/>
            <a:ext cx="4114800" cy="365125"/>
          </a:xfrm>
        </p:spPr>
        <p:txBody>
          <a:bodyPr lIns="45719" tIns="22859" rIns="45719" bIns="22859"/>
          <a:lstStyle>
            <a:lvl1pPr>
              <a:defRPr/>
            </a:lvl1pPr>
          </a:lstStyle>
          <a:p>
            <a:pPr fontAlgn="auto">
              <a:defRPr/>
            </a:pPr>
            <a:endParaRPr lang="en-US" altLang="en-US" strike="noStrike" noProof="1"/>
          </a:p>
        </p:txBody>
      </p:sp>
      <p:sp>
        <p:nvSpPr>
          <p:cNvPr id="5" name="灯片编号占位符 3"/>
          <p:cNvSpPr>
            <a:spLocks noGrp="1"/>
          </p:cNvSpPr>
          <p:nvPr>
            <p:ph type="sldNum" sz="quarter" idx="13"/>
          </p:nvPr>
        </p:nvSpPr>
        <p:spPr>
          <a:xfrm>
            <a:off x="8610600" y="6356350"/>
            <a:ext cx="2743200" cy="365125"/>
          </a:xfrm>
          <a:prstGeom prst="rect">
            <a:avLst/>
          </a:prstGeom>
        </p:spPr>
        <p:txBody>
          <a:bodyPr lIns="45719" tIns="22859" rIns="45719" bIns="22859"/>
          <a:lstStyle>
            <a:lvl1pPr>
              <a:defRPr smtClean="0">
                <a:latin typeface="微软雅黑" panose="020B0503020204020204" charset="-122"/>
              </a:defRPr>
            </a:lvl1pPr>
          </a:lstStyle>
          <a:p>
            <a:pPr fontAlgn="auto">
              <a:defRPr/>
            </a:pPr>
            <a:fld id="{B41002A7-773C-4473-BB5E-FE693E078E38}" type="slidenum">
              <a:rPr lang="en-US" altLang="zh-CN" strike="noStrike" noProof="1">
                <a:latin typeface="微软雅黑" panose="020B0503020204020204" charset="-122"/>
                <a:ea typeface="微软雅黑" panose="020B0503020204020204" charset="-122"/>
                <a:cs typeface="+mn-cs"/>
              </a:rPr>
            </a:fld>
            <a:endParaRPr lang="en-US" altLang="zh-CN"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7" name="组合 6"/>
          <p:cNvGrpSpPr/>
          <p:nvPr userDrawn="1"/>
        </p:nvGrpSpPr>
        <p:grpSpPr>
          <a:xfrm>
            <a:off x="132080" y="210185"/>
            <a:ext cx="344170" cy="485775"/>
            <a:chOff x="0" y="400"/>
            <a:chExt cx="542" cy="765"/>
          </a:xfrm>
        </p:grpSpPr>
        <p:sp>
          <p:nvSpPr>
            <p:cNvPr id="27" name="矩形 13"/>
            <p:cNvSpPr/>
            <p:nvPr/>
          </p:nvSpPr>
          <p:spPr>
            <a:xfrm>
              <a:off x="0" y="403"/>
              <a:ext cx="430" cy="763"/>
            </a:xfrm>
            <a:prstGeom prst="rect">
              <a:avLst/>
            </a:prstGeom>
            <a:blipFill rotWithShape="0">
              <a:blip r:embed="rId2"/>
            </a:blipFill>
            <a:ln w="9525">
              <a:noFill/>
            </a:ln>
          </p:spPr>
          <p:txBody>
            <a:bodyPr anchor="ctr"/>
            <a:lstStyle>
              <a:lvl1pPr>
                <a:defRPr sz="2400">
                  <a:solidFill>
                    <a:schemeClr val="tx1"/>
                  </a:solidFill>
                  <a:latin typeface="Roboto Light" pitchFamily="2" charset="0"/>
                  <a:ea typeface="微软雅黑 Light" panose="020B0502040204020203" pitchFamily="2" charset="-122"/>
                </a:defRPr>
              </a:lvl1pPr>
              <a:lvl2pPr>
                <a:defRPr sz="2400">
                  <a:solidFill>
                    <a:schemeClr val="tx1"/>
                  </a:solidFill>
                  <a:latin typeface="Roboto Light" pitchFamily="2" charset="0"/>
                  <a:ea typeface="微软雅黑 Light" panose="020B0502040204020203" pitchFamily="2" charset="-122"/>
                </a:defRPr>
              </a:lvl2pPr>
              <a:lvl3pPr>
                <a:defRPr sz="2400">
                  <a:solidFill>
                    <a:schemeClr val="tx1"/>
                  </a:solidFill>
                  <a:latin typeface="Roboto Light" pitchFamily="2" charset="0"/>
                  <a:ea typeface="微软雅黑 Light" panose="020B0502040204020203" pitchFamily="2" charset="-122"/>
                </a:defRPr>
              </a:lvl3pPr>
              <a:lvl4pPr>
                <a:defRPr sz="2400">
                  <a:solidFill>
                    <a:schemeClr val="tx1"/>
                  </a:solidFill>
                  <a:latin typeface="Roboto Light" pitchFamily="2" charset="0"/>
                  <a:ea typeface="微软雅黑 Light" panose="020B0502040204020203" pitchFamily="2" charset="-122"/>
                </a:defRPr>
              </a:lvl4pPr>
              <a:lvl5pPr>
                <a:defRPr sz="2400">
                  <a:solidFill>
                    <a:schemeClr val="tx1"/>
                  </a:solidFill>
                  <a:latin typeface="Roboto Light" pitchFamily="2" charset="0"/>
                  <a:ea typeface="微软雅黑 Light" panose="020B0502040204020203" pitchFamily="2" charset="-122"/>
                </a:defRPr>
              </a:lvl5pPr>
              <a:lvl6pPr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6pPr>
              <a:lvl7pPr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7pPr>
              <a:lvl8pPr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8pPr>
              <a:lvl9pPr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rgbClr val="FFFFFF"/>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p:txBody>
        </p:sp>
        <p:sp>
          <p:nvSpPr>
            <p:cNvPr id="28" name="矩形 54"/>
            <p:cNvSpPr/>
            <p:nvPr/>
          </p:nvSpPr>
          <p:spPr>
            <a:xfrm flipH="1">
              <a:off x="430" y="400"/>
              <a:ext cx="113" cy="765"/>
            </a:xfrm>
            <a:prstGeom prst="rect">
              <a:avLst/>
            </a:prstGeom>
            <a:solidFill>
              <a:srgbClr val="FF9900"/>
            </a:solidFill>
            <a:ln w="9525">
              <a:noFill/>
            </a:ln>
          </p:spPr>
          <p:txBody>
            <a:bodyPr lIns="90171" tIns="46991" rIns="90171" bIns="46991" anchor="ctr"/>
            <a:lstStyle>
              <a:lvl1pPr>
                <a:defRPr sz="2400">
                  <a:solidFill>
                    <a:schemeClr val="tx1"/>
                  </a:solidFill>
                  <a:latin typeface="Roboto Light" pitchFamily="2" charset="0"/>
                  <a:ea typeface="微软雅黑 Light" panose="020B0502040204020203" pitchFamily="2" charset="-122"/>
                </a:defRPr>
              </a:lvl1pPr>
              <a:lvl2pPr>
                <a:defRPr sz="2400">
                  <a:solidFill>
                    <a:schemeClr val="tx1"/>
                  </a:solidFill>
                  <a:latin typeface="Roboto Light" pitchFamily="2" charset="0"/>
                  <a:ea typeface="微软雅黑 Light" panose="020B0502040204020203" pitchFamily="2" charset="-122"/>
                </a:defRPr>
              </a:lvl2pPr>
              <a:lvl3pPr>
                <a:defRPr sz="2400">
                  <a:solidFill>
                    <a:schemeClr val="tx1"/>
                  </a:solidFill>
                  <a:latin typeface="Roboto Light" pitchFamily="2" charset="0"/>
                  <a:ea typeface="微软雅黑 Light" panose="020B0502040204020203" pitchFamily="2" charset="-122"/>
                </a:defRPr>
              </a:lvl3pPr>
              <a:lvl4pPr>
                <a:defRPr sz="2400">
                  <a:solidFill>
                    <a:schemeClr val="tx1"/>
                  </a:solidFill>
                  <a:latin typeface="Roboto Light" pitchFamily="2" charset="0"/>
                  <a:ea typeface="微软雅黑 Light" panose="020B0502040204020203" pitchFamily="2" charset="-122"/>
                </a:defRPr>
              </a:lvl4pPr>
              <a:lvl5pPr>
                <a:defRPr sz="2400">
                  <a:solidFill>
                    <a:schemeClr val="tx1"/>
                  </a:solidFill>
                  <a:latin typeface="Roboto Light" pitchFamily="2" charset="0"/>
                  <a:ea typeface="微软雅黑 Light" panose="020B0502040204020203" pitchFamily="2" charset="-122"/>
                </a:defRPr>
              </a:lvl5pPr>
              <a:lvl6pPr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6pPr>
              <a:lvl7pPr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7pPr>
              <a:lvl8pPr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8pPr>
              <a:lvl9pPr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C00000"/>
                </a:solidFill>
                <a:effectLst>
                  <a:outerShdw blurRad="38100" dist="38100" dir="2700000" algn="tl">
                    <a:srgbClr val="000000"/>
                  </a:outerShdw>
                </a:effectLst>
                <a:uLnTx/>
                <a:uFillTx/>
                <a:latin typeface="微软雅黑" panose="020B0503020204020204" charset="-122"/>
                <a:ea typeface="微软雅黑" panose="020B0503020204020204" charset="-122"/>
                <a:cs typeface="+mn-cs"/>
              </a:endParaRPr>
            </a:p>
          </p:txBody>
        </p:sp>
      </p:grpSp>
      <p:grpSp>
        <p:nvGrpSpPr>
          <p:cNvPr id="18" name="组合 5"/>
          <p:cNvGrpSpPr/>
          <p:nvPr userDrawn="1"/>
        </p:nvGrpSpPr>
        <p:grpSpPr>
          <a:xfrm>
            <a:off x="131445" y="833119"/>
            <a:ext cx="12060555" cy="209550"/>
            <a:chOff x="0" y="1017989"/>
            <a:chExt cx="12192000" cy="281354"/>
          </a:xfrm>
        </p:grpSpPr>
        <p:sp>
          <p:nvSpPr>
            <p:cNvPr id="19" name="矩形 18"/>
            <p:cNvSpPr/>
            <p:nvPr/>
          </p:nvSpPr>
          <p:spPr>
            <a:xfrm>
              <a:off x="0" y="1017989"/>
              <a:ext cx="1055077" cy="281354"/>
            </a:xfrm>
            <a:prstGeom prst="rect">
              <a:avLst/>
            </a:prstGeom>
            <a:gradFill flip="none" rotWithShape="1">
              <a:gsLst>
                <a:gs pos="0">
                  <a:srgbClr val="9E0000">
                    <a:shade val="30000"/>
                    <a:satMod val="115000"/>
                  </a:srgbClr>
                </a:gs>
                <a:gs pos="50000">
                  <a:srgbClr val="9E0000">
                    <a:shade val="67500"/>
                    <a:satMod val="115000"/>
                  </a:srgbClr>
                </a:gs>
                <a:gs pos="100000">
                  <a:srgbClr val="9E00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a:solidFill>
                  <a:prstClr val="white"/>
                </a:solidFill>
                <a:latin typeface="微软雅黑" panose="020B0503020204020204" charset="-122"/>
                <a:ea typeface="微软雅黑" panose="020B0503020204020204" charset="-122"/>
              </a:endParaRPr>
            </a:p>
          </p:txBody>
        </p:sp>
        <p:sp>
          <p:nvSpPr>
            <p:cNvPr id="20" name="矩形 19"/>
            <p:cNvSpPr/>
            <p:nvPr/>
          </p:nvSpPr>
          <p:spPr>
            <a:xfrm>
              <a:off x="1235612" y="1017989"/>
              <a:ext cx="10956388" cy="281354"/>
            </a:xfrm>
            <a:prstGeom prst="rect">
              <a:avLst/>
            </a:prstGeom>
            <a:gradFill flip="none" rotWithShape="1">
              <a:gsLst>
                <a:gs pos="0">
                  <a:srgbClr val="00327F">
                    <a:shade val="30000"/>
                    <a:satMod val="115000"/>
                  </a:srgbClr>
                </a:gs>
                <a:gs pos="50000">
                  <a:srgbClr val="00327F">
                    <a:shade val="67500"/>
                    <a:satMod val="115000"/>
                  </a:srgbClr>
                </a:gs>
                <a:gs pos="100000">
                  <a:srgbClr val="00327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a:solidFill>
                  <a:prstClr val="white"/>
                </a:solidFill>
                <a:latin typeface="微软雅黑" panose="020B0503020204020204" charset="-122"/>
                <a:ea typeface="微软雅黑" panose="020B0503020204020204" charset="-122"/>
              </a:endParaRPr>
            </a:p>
          </p:txBody>
        </p:sp>
      </p:grpSp>
      <p:sp>
        <p:nvSpPr>
          <p:cNvPr id="21" name="标题 20"/>
          <p:cNvSpPr>
            <a:spLocks noGrp="1"/>
          </p:cNvSpPr>
          <p:nvPr>
            <p:ph type="title"/>
          </p:nvPr>
        </p:nvSpPr>
        <p:spPr>
          <a:xfrm>
            <a:off x="638810" y="223520"/>
            <a:ext cx="8172450" cy="582930"/>
          </a:xfrm>
        </p:spPr>
        <p:txBody>
          <a:bodyPr>
            <a:normAutofit/>
          </a:bodyPr>
          <a:lstStyle>
            <a:lvl1pPr>
              <a:defRPr sz="3200" b="1" i="0">
                <a:solidFill>
                  <a:schemeClr val="accent5">
                    <a:lumMod val="75000"/>
                  </a:schemeClr>
                </a:solidFill>
                <a:effectLst/>
              </a:defRPr>
            </a:lvl1pPr>
          </a:lstStyle>
          <a:p>
            <a:r>
              <a:rPr lang="zh-CN" altLang="en-US" dirty="0"/>
              <a:t>单击此处编辑母版标题样式</a:t>
            </a:r>
            <a:endParaRPr lang="zh-CN" altLang="en-US" dirty="0"/>
          </a:p>
        </p:txBody>
      </p:sp>
      <p:pic>
        <p:nvPicPr>
          <p:cNvPr id="22" name="图片 6" descr="公司标识"/>
          <p:cNvPicPr>
            <a:picLocks noChangeAspect="1"/>
          </p:cNvPicPr>
          <p:nvPr userDrawn="1"/>
        </p:nvPicPr>
        <p:blipFill>
          <a:blip r:embed="rId3">
            <a:clrChange>
              <a:clrFrom>
                <a:srgbClr val="FFFFFF"/>
              </a:clrFrom>
              <a:clrTo>
                <a:srgbClr val="FFFFFF">
                  <a:alpha val="0"/>
                </a:srgbClr>
              </a:clrTo>
            </a:clrChange>
          </a:blip>
          <a:stretch>
            <a:fillRect/>
          </a:stretch>
        </p:blipFill>
        <p:spPr>
          <a:xfrm>
            <a:off x="11463020" y="6173738"/>
            <a:ext cx="673735" cy="633095"/>
          </a:xfrm>
          <a:prstGeom prst="rect">
            <a:avLst/>
          </a:prstGeom>
          <a:noFill/>
          <a:ln w="9525">
            <a:noFill/>
          </a:ln>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1048672" name="Rectangle 3"/>
          <p:cNvSpPr/>
          <p:nvPr userDrawn="1"/>
        </p:nvSpPr>
        <p:spPr>
          <a:xfrm>
            <a:off x="-5715" y="0"/>
            <a:ext cx="4356735" cy="6872605"/>
          </a:xfrm>
          <a:prstGeom prst="rect">
            <a:avLst/>
          </a:prstGeom>
          <a:blipFill rotWithShape="0">
            <a:blip r:embed="rId2"/>
          </a:blipFill>
          <a:ln w="9525">
            <a:noFill/>
          </a:ln>
        </p:spPr>
        <p:txBody>
          <a:bodyPr lIns="136525" tIns="68580" rIns="136525" bIns="68580" anchor="ctr"/>
          <a:p>
            <a:pPr eaLnBrk="0" hangingPunct="0"/>
            <a:endParaRPr lang="zh-CN" altLang="en-US" sz="1800" dirty="0">
              <a:latin typeface="Arial" panose="020B0604020202020204" pitchFamily="34" charset="0"/>
              <a:ea typeface="宋体" panose="02010600030101010101" pitchFamily="2" charset="-122"/>
            </a:endParaRPr>
          </a:p>
        </p:txBody>
      </p:sp>
      <p:grpSp>
        <p:nvGrpSpPr>
          <p:cNvPr id="6" name="组合 5"/>
          <p:cNvGrpSpPr/>
          <p:nvPr userDrawn="1"/>
        </p:nvGrpSpPr>
        <p:grpSpPr>
          <a:xfrm>
            <a:off x="1081405" y="2247265"/>
            <a:ext cx="2329180" cy="1808480"/>
            <a:chOff x="1703" y="3539"/>
            <a:chExt cx="3668" cy="2848"/>
          </a:xfrm>
        </p:grpSpPr>
        <p:pic>
          <p:nvPicPr>
            <p:cNvPr id="81929" name="Freeform 9"/>
            <p:cNvPicPr>
              <a:picLocks noEditPoints="1"/>
            </p:cNvPicPr>
            <p:nvPr/>
          </p:nvPicPr>
          <p:blipFill>
            <a:blip r:embed="rId3"/>
            <a:stretch>
              <a:fillRect/>
            </a:stretch>
          </p:blipFill>
          <p:spPr>
            <a:xfrm>
              <a:off x="1703" y="3539"/>
              <a:ext cx="3668" cy="2848"/>
            </a:xfrm>
            <a:prstGeom prst="rect">
              <a:avLst/>
            </a:prstGeom>
            <a:noFill/>
            <a:ln w="9525">
              <a:noFill/>
            </a:ln>
          </p:spPr>
        </p:pic>
        <p:sp>
          <p:nvSpPr>
            <p:cNvPr id="68616" name="TextBox 29"/>
            <p:cNvSpPr txBox="1"/>
            <p:nvPr/>
          </p:nvSpPr>
          <p:spPr>
            <a:xfrm>
              <a:off x="2718" y="4550"/>
              <a:ext cx="1408" cy="822"/>
            </a:xfrm>
            <a:prstGeom prst="rect">
              <a:avLst/>
            </a:prstGeom>
            <a:noFill/>
            <a:ln w="9525">
              <a:noFill/>
            </a:ln>
          </p:spPr>
          <p:txBody>
            <a:bodyPr wrap="none">
              <a:spAutoFit/>
            </a:bodyPr>
            <a:lstStyle>
              <a:lvl1pPr defTabSz="1217930">
                <a:defRPr sz="2400">
                  <a:solidFill>
                    <a:schemeClr val="tx1"/>
                  </a:solidFill>
                  <a:latin typeface="Roboto Light" pitchFamily="2" charset="0"/>
                  <a:ea typeface="微软雅黑 Light" panose="020B0502040204020203" pitchFamily="2" charset="-122"/>
                </a:defRPr>
              </a:lvl1pPr>
              <a:lvl2pPr defTabSz="1217930">
                <a:defRPr sz="2400">
                  <a:solidFill>
                    <a:schemeClr val="tx1"/>
                  </a:solidFill>
                  <a:latin typeface="Roboto Light" pitchFamily="2" charset="0"/>
                  <a:ea typeface="微软雅黑 Light" panose="020B0502040204020203" pitchFamily="2" charset="-122"/>
                </a:defRPr>
              </a:lvl2pPr>
              <a:lvl3pPr defTabSz="1217930">
                <a:defRPr sz="2400">
                  <a:solidFill>
                    <a:schemeClr val="tx1"/>
                  </a:solidFill>
                  <a:latin typeface="Roboto Light" pitchFamily="2" charset="0"/>
                  <a:ea typeface="微软雅黑 Light" panose="020B0502040204020203" pitchFamily="2" charset="-122"/>
                </a:defRPr>
              </a:lvl3pPr>
              <a:lvl4pPr defTabSz="1217930">
                <a:defRPr sz="2400">
                  <a:solidFill>
                    <a:schemeClr val="tx1"/>
                  </a:solidFill>
                  <a:latin typeface="Roboto Light" pitchFamily="2" charset="0"/>
                  <a:ea typeface="微软雅黑 Light" panose="020B0502040204020203" pitchFamily="2" charset="-122"/>
                </a:defRPr>
              </a:lvl4pPr>
              <a:lvl5pPr defTabSz="1217930">
                <a:defRPr sz="2400">
                  <a:solidFill>
                    <a:schemeClr val="tx1"/>
                  </a:solidFill>
                  <a:latin typeface="Roboto Light" pitchFamily="2" charset="0"/>
                  <a:ea typeface="微软雅黑 Light" panose="020B0502040204020203" pitchFamily="2" charset="-122"/>
                </a:defRPr>
              </a:lvl5pPr>
              <a:lvl6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6pPr>
              <a:lvl7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7pPr>
              <a:lvl8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8pPr>
              <a:lvl9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9pPr>
            </a:lstStyle>
            <a:p>
              <a:pPr algn="ctr" defTabSz="1623695" eaLnBrk="0" fontAlgn="base" hangingPunct="0">
                <a:spcBef>
                  <a:spcPct val="0"/>
                </a:spcBef>
                <a:spcAft>
                  <a:spcPct val="0"/>
                </a:spcAft>
                <a:defRPr/>
              </a:pPr>
              <a:r>
                <a:rPr lang="zh-CN" altLang="en-US" sz="2800" b="1" dirty="0">
                  <a:solidFill>
                    <a:srgbClr val="FFFFFF"/>
                  </a:solidFill>
                  <a:latin typeface="Arial" panose="020B0604020202020204" pitchFamily="34" charset="0"/>
                  <a:ea typeface="微软雅黑" panose="020B0503020204020204" charset="-122"/>
                  <a:sym typeface="+mn-ea"/>
                </a:rPr>
                <a:t>目录</a:t>
              </a:r>
              <a:endParaRPr lang="zh-CN" altLang="en-US" sz="2800" b="1" dirty="0">
                <a:solidFill>
                  <a:srgbClr val="FFFFFF"/>
                </a:solidFill>
                <a:latin typeface="Arial" panose="020B0604020202020204" pitchFamily="34" charset="0"/>
                <a:ea typeface="微软雅黑" panose="020B0503020204020204" charset="-122"/>
                <a:sym typeface="+mn-ea"/>
              </a:endParaRPr>
            </a:p>
          </p:txBody>
        </p:sp>
      </p:grpSp>
      <p:pic>
        <p:nvPicPr>
          <p:cNvPr id="22" name="图片 6" descr="公司标识"/>
          <p:cNvPicPr>
            <a:picLocks noChangeAspect="1"/>
          </p:cNvPicPr>
          <p:nvPr userDrawn="1"/>
        </p:nvPicPr>
        <p:blipFill>
          <a:blip r:embed="rId4">
            <a:clrChange>
              <a:clrFrom>
                <a:srgbClr val="FFFFFF"/>
              </a:clrFrom>
              <a:clrTo>
                <a:srgbClr val="FFFFFF">
                  <a:alpha val="0"/>
                </a:srgbClr>
              </a:clrTo>
            </a:clrChange>
          </a:blip>
          <a:stretch>
            <a:fillRect/>
          </a:stretch>
        </p:blipFill>
        <p:spPr>
          <a:xfrm>
            <a:off x="11463020" y="6173738"/>
            <a:ext cx="673735" cy="633095"/>
          </a:xfrm>
          <a:prstGeom prst="rect">
            <a:avLst/>
          </a:prstGeom>
          <a:noFill/>
          <a:ln w="9525">
            <a:noFill/>
          </a:ln>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1048672" name="Rectangle 3"/>
          <p:cNvSpPr/>
          <p:nvPr userDrawn="1"/>
        </p:nvSpPr>
        <p:spPr>
          <a:xfrm>
            <a:off x="-5715" y="0"/>
            <a:ext cx="4356735" cy="6872605"/>
          </a:xfrm>
          <a:prstGeom prst="rect">
            <a:avLst/>
          </a:prstGeom>
          <a:blipFill rotWithShape="0">
            <a:blip r:embed="rId2"/>
          </a:blipFill>
          <a:ln w="9525">
            <a:noFill/>
          </a:ln>
        </p:spPr>
        <p:txBody>
          <a:bodyPr lIns="136525" tIns="68580" rIns="136525" bIns="68580" anchor="ctr"/>
          <a:p>
            <a:pPr eaLnBrk="0" hangingPunct="0"/>
            <a:endParaRPr lang="zh-CN" altLang="en-US" sz="1800" dirty="0">
              <a:latin typeface="Arial" panose="020B0604020202020204" pitchFamily="34" charset="0"/>
              <a:ea typeface="宋体" panose="02010600030101010101" pitchFamily="2" charset="-122"/>
            </a:endParaRPr>
          </a:p>
        </p:txBody>
      </p:sp>
      <p:grpSp>
        <p:nvGrpSpPr>
          <p:cNvPr id="6" name="组合 5"/>
          <p:cNvGrpSpPr/>
          <p:nvPr userDrawn="1"/>
        </p:nvGrpSpPr>
        <p:grpSpPr>
          <a:xfrm>
            <a:off x="1081405" y="2247265"/>
            <a:ext cx="2329180" cy="1808480"/>
            <a:chOff x="1703" y="3539"/>
            <a:chExt cx="3668" cy="2848"/>
          </a:xfrm>
        </p:grpSpPr>
        <p:pic>
          <p:nvPicPr>
            <p:cNvPr id="81929" name="Freeform 9"/>
            <p:cNvPicPr>
              <a:picLocks noEditPoints="1"/>
            </p:cNvPicPr>
            <p:nvPr/>
          </p:nvPicPr>
          <p:blipFill>
            <a:blip r:embed="rId3"/>
            <a:stretch>
              <a:fillRect/>
            </a:stretch>
          </p:blipFill>
          <p:spPr>
            <a:xfrm>
              <a:off x="1703" y="3539"/>
              <a:ext cx="3668" cy="2848"/>
            </a:xfrm>
            <a:prstGeom prst="rect">
              <a:avLst/>
            </a:prstGeom>
            <a:noFill/>
            <a:ln w="9525">
              <a:noFill/>
            </a:ln>
          </p:spPr>
        </p:pic>
        <p:sp>
          <p:nvSpPr>
            <p:cNvPr id="68616" name="TextBox 29"/>
            <p:cNvSpPr txBox="1"/>
            <p:nvPr/>
          </p:nvSpPr>
          <p:spPr>
            <a:xfrm>
              <a:off x="2718" y="4550"/>
              <a:ext cx="1408" cy="822"/>
            </a:xfrm>
            <a:prstGeom prst="rect">
              <a:avLst/>
            </a:prstGeom>
            <a:noFill/>
            <a:ln w="9525">
              <a:noFill/>
            </a:ln>
          </p:spPr>
          <p:txBody>
            <a:bodyPr wrap="none">
              <a:spAutoFit/>
            </a:bodyPr>
            <a:lstStyle>
              <a:lvl1pPr defTabSz="1217930">
                <a:defRPr sz="2400">
                  <a:solidFill>
                    <a:schemeClr val="tx1"/>
                  </a:solidFill>
                  <a:latin typeface="Roboto Light" pitchFamily="2" charset="0"/>
                  <a:ea typeface="微软雅黑 Light" panose="020B0502040204020203" pitchFamily="2" charset="-122"/>
                </a:defRPr>
              </a:lvl1pPr>
              <a:lvl2pPr defTabSz="1217930">
                <a:defRPr sz="2400">
                  <a:solidFill>
                    <a:schemeClr val="tx1"/>
                  </a:solidFill>
                  <a:latin typeface="Roboto Light" pitchFamily="2" charset="0"/>
                  <a:ea typeface="微软雅黑 Light" panose="020B0502040204020203" pitchFamily="2" charset="-122"/>
                </a:defRPr>
              </a:lvl2pPr>
              <a:lvl3pPr defTabSz="1217930">
                <a:defRPr sz="2400">
                  <a:solidFill>
                    <a:schemeClr val="tx1"/>
                  </a:solidFill>
                  <a:latin typeface="Roboto Light" pitchFamily="2" charset="0"/>
                  <a:ea typeface="微软雅黑 Light" panose="020B0502040204020203" pitchFamily="2" charset="-122"/>
                </a:defRPr>
              </a:lvl3pPr>
              <a:lvl4pPr defTabSz="1217930">
                <a:defRPr sz="2400">
                  <a:solidFill>
                    <a:schemeClr val="tx1"/>
                  </a:solidFill>
                  <a:latin typeface="Roboto Light" pitchFamily="2" charset="0"/>
                  <a:ea typeface="微软雅黑 Light" panose="020B0502040204020203" pitchFamily="2" charset="-122"/>
                </a:defRPr>
              </a:lvl4pPr>
              <a:lvl5pPr defTabSz="1217930">
                <a:defRPr sz="2400">
                  <a:solidFill>
                    <a:schemeClr val="tx1"/>
                  </a:solidFill>
                  <a:latin typeface="Roboto Light" pitchFamily="2" charset="0"/>
                  <a:ea typeface="微软雅黑 Light" panose="020B0502040204020203" pitchFamily="2" charset="-122"/>
                </a:defRPr>
              </a:lvl5pPr>
              <a:lvl6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6pPr>
              <a:lvl7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7pPr>
              <a:lvl8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8pPr>
              <a:lvl9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9pPr>
            </a:lstStyle>
            <a:p>
              <a:pPr algn="ctr" defTabSz="1623695" eaLnBrk="0" fontAlgn="base" hangingPunct="0">
                <a:spcBef>
                  <a:spcPct val="0"/>
                </a:spcBef>
                <a:spcAft>
                  <a:spcPct val="0"/>
                </a:spcAft>
                <a:defRPr/>
              </a:pPr>
              <a:r>
                <a:rPr lang="zh-CN" altLang="en-US" sz="2800" b="1" dirty="0">
                  <a:solidFill>
                    <a:srgbClr val="FFFFFF"/>
                  </a:solidFill>
                  <a:latin typeface="Arial" panose="020B0604020202020204" pitchFamily="34" charset="0"/>
                  <a:ea typeface="微软雅黑" panose="020B0503020204020204" charset="-122"/>
                  <a:sym typeface="+mn-ea"/>
                </a:rPr>
                <a:t>目录</a:t>
              </a:r>
              <a:endParaRPr lang="zh-CN" altLang="en-US" sz="2800" b="1" dirty="0">
                <a:solidFill>
                  <a:srgbClr val="FFFFFF"/>
                </a:solidFill>
                <a:latin typeface="Arial" panose="020B0604020202020204" pitchFamily="34" charset="0"/>
                <a:ea typeface="微软雅黑" panose="020B0503020204020204" charset="-122"/>
                <a:sym typeface="+mn-ea"/>
              </a:endParaRPr>
            </a:p>
          </p:txBody>
        </p:sp>
      </p:grpSp>
      <p:pic>
        <p:nvPicPr>
          <p:cNvPr id="22" name="图片 6" descr="公司标识"/>
          <p:cNvPicPr>
            <a:picLocks noChangeAspect="1"/>
          </p:cNvPicPr>
          <p:nvPr userDrawn="1"/>
        </p:nvPicPr>
        <p:blipFill>
          <a:blip r:embed="rId4">
            <a:clrChange>
              <a:clrFrom>
                <a:srgbClr val="FFFFFF"/>
              </a:clrFrom>
              <a:clrTo>
                <a:srgbClr val="FFFFFF">
                  <a:alpha val="0"/>
                </a:srgbClr>
              </a:clrTo>
            </a:clrChange>
          </a:blip>
          <a:stretch>
            <a:fillRect/>
          </a:stretch>
        </p:blipFill>
        <p:spPr>
          <a:xfrm>
            <a:off x="11463020" y="6173738"/>
            <a:ext cx="673735" cy="633095"/>
          </a:xfrm>
          <a:prstGeom prst="rect">
            <a:avLst/>
          </a:prstGeom>
          <a:noFill/>
          <a:ln w="9525">
            <a:noFill/>
          </a:ln>
        </p:spPr>
      </p:pic>
      <p:sp>
        <p:nvSpPr>
          <p:cNvPr id="2" name="矩形 1"/>
          <p:cNvSpPr/>
          <p:nvPr userDrawn="1"/>
        </p:nvSpPr>
        <p:spPr>
          <a:xfrm>
            <a:off x="4351020" y="8890"/>
            <a:ext cx="12192000" cy="6855460"/>
          </a:xfrm>
          <a:prstGeom prst="rect">
            <a:avLst/>
          </a:prstGeom>
          <a:blipFill rotWithShape="1">
            <a:blip r:embed="rId5">
              <a:alphaModFix amt="27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Rectangle 3"/>
          <p:cNvSpPr/>
          <p:nvPr userDrawn="1"/>
        </p:nvSpPr>
        <p:spPr>
          <a:xfrm>
            <a:off x="4258945" y="2560955"/>
            <a:ext cx="8692515" cy="1028065"/>
          </a:xfrm>
          <a:prstGeom prst="rect">
            <a:avLst/>
          </a:prstGeom>
          <a:blipFill rotWithShape="0">
            <a:blip r:embed="rId2"/>
          </a:blipFill>
          <a:ln w="9525">
            <a:noFill/>
          </a:ln>
        </p:spPr>
        <p:txBody>
          <a:bodyPr lIns="136525" tIns="68580" rIns="136525" bIns="68580" anchor="ctr"/>
          <a:p>
            <a:pPr eaLnBrk="0" hangingPunct="0"/>
            <a:endParaRPr lang="zh-CN" altLang="en-US" sz="1800"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1048672" name="Rectangle 3"/>
          <p:cNvSpPr/>
          <p:nvPr userDrawn="1"/>
        </p:nvSpPr>
        <p:spPr>
          <a:xfrm>
            <a:off x="-5715" y="0"/>
            <a:ext cx="4356735" cy="6872605"/>
          </a:xfrm>
          <a:prstGeom prst="rect">
            <a:avLst/>
          </a:prstGeom>
          <a:blipFill rotWithShape="0">
            <a:blip r:embed="rId2"/>
          </a:blipFill>
          <a:ln w="9525">
            <a:noFill/>
          </a:ln>
        </p:spPr>
        <p:txBody>
          <a:bodyPr lIns="136525" tIns="68580" rIns="136525" bIns="68580" anchor="ctr"/>
          <a:p>
            <a:pPr eaLnBrk="0" hangingPunct="0"/>
            <a:endParaRPr lang="zh-CN" altLang="en-US" sz="1800" dirty="0">
              <a:latin typeface="Arial" panose="020B0604020202020204" pitchFamily="34" charset="0"/>
              <a:ea typeface="宋体" panose="02010600030101010101" pitchFamily="2" charset="-122"/>
            </a:endParaRPr>
          </a:p>
        </p:txBody>
      </p:sp>
      <p:grpSp>
        <p:nvGrpSpPr>
          <p:cNvPr id="6" name="组合 5"/>
          <p:cNvGrpSpPr/>
          <p:nvPr userDrawn="1"/>
        </p:nvGrpSpPr>
        <p:grpSpPr>
          <a:xfrm>
            <a:off x="1081405" y="2247265"/>
            <a:ext cx="2329180" cy="1808480"/>
            <a:chOff x="1703" y="3539"/>
            <a:chExt cx="3668" cy="2848"/>
          </a:xfrm>
        </p:grpSpPr>
        <p:pic>
          <p:nvPicPr>
            <p:cNvPr id="81929" name="Freeform 9"/>
            <p:cNvPicPr>
              <a:picLocks noEditPoints="1"/>
            </p:cNvPicPr>
            <p:nvPr/>
          </p:nvPicPr>
          <p:blipFill>
            <a:blip r:embed="rId3"/>
            <a:stretch>
              <a:fillRect/>
            </a:stretch>
          </p:blipFill>
          <p:spPr>
            <a:xfrm>
              <a:off x="1703" y="3539"/>
              <a:ext cx="3668" cy="2848"/>
            </a:xfrm>
            <a:prstGeom prst="rect">
              <a:avLst/>
            </a:prstGeom>
            <a:noFill/>
            <a:ln w="9525">
              <a:noFill/>
            </a:ln>
          </p:spPr>
        </p:pic>
        <p:sp>
          <p:nvSpPr>
            <p:cNvPr id="68616" name="TextBox 29"/>
            <p:cNvSpPr txBox="1"/>
            <p:nvPr/>
          </p:nvSpPr>
          <p:spPr>
            <a:xfrm>
              <a:off x="2718" y="4550"/>
              <a:ext cx="1408" cy="822"/>
            </a:xfrm>
            <a:prstGeom prst="rect">
              <a:avLst/>
            </a:prstGeom>
            <a:noFill/>
            <a:ln w="9525">
              <a:noFill/>
            </a:ln>
          </p:spPr>
          <p:txBody>
            <a:bodyPr wrap="none">
              <a:spAutoFit/>
            </a:bodyPr>
            <a:lstStyle>
              <a:lvl1pPr defTabSz="1217930">
                <a:defRPr sz="2400">
                  <a:solidFill>
                    <a:schemeClr val="tx1"/>
                  </a:solidFill>
                  <a:latin typeface="Roboto Light" pitchFamily="2" charset="0"/>
                  <a:ea typeface="微软雅黑 Light" panose="020B0502040204020203" pitchFamily="2" charset="-122"/>
                </a:defRPr>
              </a:lvl1pPr>
              <a:lvl2pPr defTabSz="1217930">
                <a:defRPr sz="2400">
                  <a:solidFill>
                    <a:schemeClr val="tx1"/>
                  </a:solidFill>
                  <a:latin typeface="Roboto Light" pitchFamily="2" charset="0"/>
                  <a:ea typeface="微软雅黑 Light" panose="020B0502040204020203" pitchFamily="2" charset="-122"/>
                </a:defRPr>
              </a:lvl2pPr>
              <a:lvl3pPr defTabSz="1217930">
                <a:defRPr sz="2400">
                  <a:solidFill>
                    <a:schemeClr val="tx1"/>
                  </a:solidFill>
                  <a:latin typeface="Roboto Light" pitchFamily="2" charset="0"/>
                  <a:ea typeface="微软雅黑 Light" panose="020B0502040204020203" pitchFamily="2" charset="-122"/>
                </a:defRPr>
              </a:lvl3pPr>
              <a:lvl4pPr defTabSz="1217930">
                <a:defRPr sz="2400">
                  <a:solidFill>
                    <a:schemeClr val="tx1"/>
                  </a:solidFill>
                  <a:latin typeface="Roboto Light" pitchFamily="2" charset="0"/>
                  <a:ea typeface="微软雅黑 Light" panose="020B0502040204020203" pitchFamily="2" charset="-122"/>
                </a:defRPr>
              </a:lvl4pPr>
              <a:lvl5pPr defTabSz="1217930">
                <a:defRPr sz="2400">
                  <a:solidFill>
                    <a:schemeClr val="tx1"/>
                  </a:solidFill>
                  <a:latin typeface="Roboto Light" pitchFamily="2" charset="0"/>
                  <a:ea typeface="微软雅黑 Light" panose="020B0502040204020203" pitchFamily="2" charset="-122"/>
                </a:defRPr>
              </a:lvl5pPr>
              <a:lvl6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6pPr>
              <a:lvl7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7pPr>
              <a:lvl8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8pPr>
              <a:lvl9pPr defTabSz="1217930" fontAlgn="base">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9pPr>
            </a:lstStyle>
            <a:p>
              <a:pPr algn="ctr" defTabSz="1623695" eaLnBrk="0" fontAlgn="base" hangingPunct="0">
                <a:spcBef>
                  <a:spcPct val="0"/>
                </a:spcBef>
                <a:spcAft>
                  <a:spcPct val="0"/>
                </a:spcAft>
                <a:defRPr/>
              </a:pPr>
              <a:r>
                <a:rPr lang="zh-CN" altLang="en-US" sz="2800" b="1" dirty="0">
                  <a:solidFill>
                    <a:srgbClr val="FFFFFF"/>
                  </a:solidFill>
                  <a:latin typeface="Arial" panose="020B0604020202020204" pitchFamily="34" charset="0"/>
                  <a:ea typeface="微软雅黑" panose="020B0503020204020204" charset="-122"/>
                  <a:sym typeface="+mn-ea"/>
                </a:rPr>
                <a:t>目录</a:t>
              </a:r>
              <a:endParaRPr lang="zh-CN" altLang="en-US" sz="2800" b="1" dirty="0">
                <a:solidFill>
                  <a:srgbClr val="FFFFFF"/>
                </a:solidFill>
                <a:latin typeface="Arial" panose="020B0604020202020204" pitchFamily="34" charset="0"/>
                <a:ea typeface="微软雅黑" panose="020B0503020204020204" charset="-122"/>
                <a:sym typeface="+mn-ea"/>
              </a:endParaRPr>
            </a:p>
          </p:txBody>
        </p:sp>
      </p:grpSp>
      <p:pic>
        <p:nvPicPr>
          <p:cNvPr id="22" name="图片 6" descr="公司标识"/>
          <p:cNvPicPr>
            <a:picLocks noChangeAspect="1"/>
          </p:cNvPicPr>
          <p:nvPr userDrawn="1"/>
        </p:nvPicPr>
        <p:blipFill>
          <a:blip r:embed="rId4">
            <a:clrChange>
              <a:clrFrom>
                <a:srgbClr val="FFFFFF"/>
              </a:clrFrom>
              <a:clrTo>
                <a:srgbClr val="FFFFFF">
                  <a:alpha val="0"/>
                </a:srgbClr>
              </a:clrTo>
            </a:clrChange>
          </a:blip>
          <a:stretch>
            <a:fillRect/>
          </a:stretch>
        </p:blipFill>
        <p:spPr>
          <a:xfrm>
            <a:off x="11463020" y="6173738"/>
            <a:ext cx="673735" cy="633095"/>
          </a:xfrm>
          <a:prstGeom prst="rect">
            <a:avLst/>
          </a:prstGeom>
          <a:noFill/>
          <a:ln w="9525">
            <a:noFill/>
          </a:ln>
        </p:spPr>
      </p:pic>
      <p:sp>
        <p:nvSpPr>
          <p:cNvPr id="2" name="矩形 1"/>
          <p:cNvSpPr/>
          <p:nvPr userDrawn="1"/>
        </p:nvSpPr>
        <p:spPr>
          <a:xfrm>
            <a:off x="4351020" y="8890"/>
            <a:ext cx="12192000" cy="6855460"/>
          </a:xfrm>
          <a:prstGeom prst="rect">
            <a:avLst/>
          </a:prstGeom>
          <a:blipFill rotWithShape="1">
            <a:blip r:embed="rId5">
              <a:alphaModFix amt="27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Rectangle 3"/>
          <p:cNvSpPr/>
          <p:nvPr userDrawn="1"/>
        </p:nvSpPr>
        <p:spPr>
          <a:xfrm>
            <a:off x="4258945" y="793750"/>
            <a:ext cx="8692515" cy="5092700"/>
          </a:xfrm>
          <a:prstGeom prst="rect">
            <a:avLst/>
          </a:prstGeom>
          <a:blipFill rotWithShape="0">
            <a:blip r:embed="rId2"/>
          </a:blipFill>
          <a:ln w="9525">
            <a:noFill/>
          </a:ln>
        </p:spPr>
        <p:txBody>
          <a:bodyPr lIns="136525" tIns="68580" rIns="136525" bIns="68580" anchor="ctr"/>
          <a:p>
            <a:pPr eaLnBrk="0" hangingPunct="0"/>
            <a:endParaRPr lang="zh-CN" altLang="en-US" sz="1800" dirty="0">
              <a:latin typeface="Arial" panose="020B0604020202020204" pitchFamily="34" charset="0"/>
              <a:ea typeface="宋体" panose="02010600030101010101" pitchFamily="2" charset="-122"/>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6.pn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0.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7.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tags" Target="../tags/tag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8.emf"/><Relationship Id="rId1" Type="http://schemas.openxmlformats.org/officeDocument/2006/relationships/oleObject" Target="../embeddings/Workbook1.xls"/></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2" descr="世界地图"/>
          <p:cNvPicPr>
            <a:picLocks noChangeAspect="1"/>
          </p:cNvPicPr>
          <p:nvPr/>
        </p:nvPicPr>
        <p:blipFill>
          <a:blip r:embed="rId1"/>
          <a:stretch>
            <a:fillRect/>
          </a:stretch>
        </p:blipFill>
        <p:spPr>
          <a:xfrm>
            <a:off x="292735" y="419100"/>
            <a:ext cx="11987213" cy="5937251"/>
          </a:xfrm>
          <a:prstGeom prst="rect">
            <a:avLst/>
          </a:prstGeom>
          <a:noFill/>
          <a:ln w="9525">
            <a:noFill/>
          </a:ln>
        </p:spPr>
      </p:pic>
      <p:sp>
        <p:nvSpPr>
          <p:cNvPr id="1048672" name="Rectangle 3"/>
          <p:cNvSpPr/>
          <p:nvPr/>
        </p:nvSpPr>
        <p:spPr>
          <a:xfrm>
            <a:off x="-97790" y="2017395"/>
            <a:ext cx="12769215" cy="2122805"/>
          </a:xfrm>
          <a:prstGeom prst="rect">
            <a:avLst/>
          </a:prstGeom>
          <a:blipFill rotWithShape="0">
            <a:blip r:embed="rId2"/>
          </a:blipFill>
          <a:ln w="9525">
            <a:noFill/>
          </a:ln>
        </p:spPr>
        <p:txBody>
          <a:bodyPr lIns="136525" tIns="68580" rIns="136525" bIns="68580" anchor="ctr"/>
          <a:lstStyle/>
          <a:p>
            <a:pPr eaLnBrk="0" hangingPunct="0"/>
            <a:endParaRPr lang="zh-CN" altLang="en-US" sz="1800" dirty="0">
              <a:latin typeface="Arial" panose="020B0604020202020204" pitchFamily="34" charset="0"/>
              <a:ea typeface="宋体" panose="02010600030101010101" pitchFamily="2" charset="-122"/>
            </a:endParaRPr>
          </a:p>
        </p:txBody>
      </p:sp>
      <p:pic>
        <p:nvPicPr>
          <p:cNvPr id="2097172" name="Picture 6" descr="sinosure"/>
          <p:cNvPicPr>
            <a:picLocks noChangeAspect="1"/>
          </p:cNvPicPr>
          <p:nvPr/>
        </p:nvPicPr>
        <p:blipFill>
          <a:blip r:embed="rId3"/>
          <a:stretch>
            <a:fillRect/>
          </a:stretch>
        </p:blipFill>
        <p:spPr>
          <a:xfrm>
            <a:off x="10060940" y="2119630"/>
            <a:ext cx="1926590" cy="1974850"/>
          </a:xfrm>
          <a:prstGeom prst="rect">
            <a:avLst/>
          </a:prstGeom>
          <a:noFill/>
          <a:ln w="9525">
            <a:noFill/>
          </a:ln>
        </p:spPr>
      </p:pic>
      <p:sp>
        <p:nvSpPr>
          <p:cNvPr id="1048673" name="文本框 2"/>
          <p:cNvSpPr txBox="1">
            <a:spLocks noChangeArrowheads="1"/>
          </p:cNvSpPr>
          <p:nvPr/>
        </p:nvSpPr>
        <p:spPr bwMode="auto">
          <a:xfrm>
            <a:off x="1081088" y="2507615"/>
            <a:ext cx="8979535" cy="1198880"/>
          </a:xfrm>
          <a:prstGeom prst="rect">
            <a:avLst/>
          </a:prstGeom>
          <a:noFill/>
          <a:ln>
            <a:noFill/>
          </a:ln>
        </p:spPr>
        <p:txBody>
          <a:bodyPr wrap="square">
            <a:spAutoFit/>
          </a:bodyPr>
          <a:lstStyle>
            <a:lvl1pPr>
              <a:defRPr sz="2400">
                <a:solidFill>
                  <a:schemeClr val="tx1"/>
                </a:solidFill>
                <a:latin typeface="Roboto Light" pitchFamily="2" charset="0"/>
                <a:ea typeface="微软雅黑 Light" panose="020B0502040204020203" pitchFamily="2" charset="-122"/>
              </a:defRPr>
            </a:lvl1pPr>
            <a:lvl2pPr eaLnBrk="0" hangingPunct="0">
              <a:defRPr sz="2400">
                <a:solidFill>
                  <a:schemeClr val="tx1"/>
                </a:solidFill>
                <a:latin typeface="Roboto Light" pitchFamily="2" charset="0"/>
                <a:ea typeface="微软雅黑 Light" panose="020B0502040204020203" pitchFamily="2" charset="-122"/>
              </a:defRPr>
            </a:lvl2pPr>
            <a:lvl3pPr eaLnBrk="0" hangingPunct="0">
              <a:defRPr sz="2400">
                <a:solidFill>
                  <a:schemeClr val="tx1"/>
                </a:solidFill>
                <a:latin typeface="Roboto Light" pitchFamily="2" charset="0"/>
                <a:ea typeface="微软雅黑 Light" panose="020B0502040204020203" pitchFamily="2" charset="-122"/>
              </a:defRPr>
            </a:lvl3pPr>
            <a:lvl4pPr eaLnBrk="0" hangingPunct="0">
              <a:defRPr sz="2400">
                <a:solidFill>
                  <a:schemeClr val="tx1"/>
                </a:solidFill>
                <a:latin typeface="Roboto Light" pitchFamily="2" charset="0"/>
                <a:ea typeface="微软雅黑 Light" panose="020B0502040204020203" pitchFamily="2" charset="-122"/>
              </a:defRPr>
            </a:lvl4pPr>
            <a:lvl5pPr eaLnBrk="0" hangingPunct="0">
              <a:defRPr sz="2400">
                <a:solidFill>
                  <a:schemeClr val="tx1"/>
                </a:solidFill>
                <a:latin typeface="Roboto Light" pitchFamily="2"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9pPr>
          </a:lstStyle>
          <a:p>
            <a:pPr algn="ctr" eaLnBrk="0" hangingPunct="0"/>
            <a:r>
              <a:rPr lang="zh-CN" altLang="en-US" sz="4400" b="1" dirty="0">
                <a:solidFill>
                  <a:schemeClr val="bg1"/>
                </a:solidFill>
                <a:latin typeface="微软雅黑" panose="020B0503020204020204" charset="-122"/>
                <a:ea typeface="微软雅黑" panose="020B0503020204020204" charset="-122"/>
                <a:sym typeface="微软雅黑" panose="020B0503020204020204" charset="-122"/>
              </a:rPr>
              <a:t>绿色金融助力国际能源转型 </a:t>
            </a:r>
            <a:endParaRPr lang="zh-CN" altLang="en-US" sz="4400" b="1">
              <a:solidFill>
                <a:schemeClr val="bg1"/>
              </a:solidFill>
              <a:latin typeface="微软雅黑" panose="020B0503020204020204" charset="-122"/>
              <a:ea typeface="微软雅黑" panose="020B0503020204020204" charset="-122"/>
              <a:sym typeface="+mn-ea"/>
            </a:endParaRPr>
          </a:p>
          <a:p>
            <a:pPr algn="ctr" eaLnBrk="0" hangingPunct="0"/>
            <a:r>
              <a:rPr lang="en-US" altLang="zh-CN" sz="2800" b="1" dirty="0">
                <a:solidFill>
                  <a:schemeClr val="bg1"/>
                </a:solidFill>
                <a:latin typeface="微软雅黑" panose="020B0503020204020204" charset="-122"/>
                <a:ea typeface="微软雅黑" panose="020B0503020204020204" charset="-122"/>
                <a:sym typeface="微软雅黑" panose="020B0503020204020204" charset="-122"/>
              </a:rPr>
              <a:t>——</a:t>
            </a:r>
            <a:r>
              <a:rPr lang="zh-CN" altLang="en-US" sz="2800" b="1" dirty="0">
                <a:solidFill>
                  <a:schemeClr val="bg1"/>
                </a:solidFill>
                <a:latin typeface="微软雅黑" panose="020B0503020204020204" charset="-122"/>
                <a:ea typeface="微软雅黑" panose="020B0503020204020204" charset="-122"/>
                <a:sym typeface="微软雅黑" panose="020B0503020204020204" charset="-122"/>
              </a:rPr>
              <a:t>新形势下的新能源产业链承保</a:t>
            </a:r>
            <a:endParaRPr lang="zh-CN" altLang="en-US" sz="2800" b="1" dirty="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sp>
        <p:nvSpPr>
          <p:cNvPr id="3" name="文本框 5"/>
          <p:cNvSpPr txBox="1">
            <a:spLocks noChangeArrowheads="1"/>
          </p:cNvSpPr>
          <p:nvPr/>
        </p:nvSpPr>
        <p:spPr bwMode="auto">
          <a:xfrm>
            <a:off x="1369695" y="4968240"/>
            <a:ext cx="9453245" cy="1753235"/>
          </a:xfrm>
          <a:prstGeom prst="rect">
            <a:avLst/>
          </a:prstGeom>
          <a:noFill/>
          <a:ln>
            <a:noFill/>
          </a:ln>
        </p:spPr>
        <p:txBody>
          <a:bodyPr wrap="square">
            <a:spAutoFit/>
          </a:bodyPr>
          <a:lstStyle>
            <a:lvl1pPr>
              <a:defRPr sz="2400">
                <a:solidFill>
                  <a:schemeClr val="tx1"/>
                </a:solidFill>
                <a:latin typeface="Roboto Light" pitchFamily="2" charset="0"/>
                <a:ea typeface="微软雅黑 Light" panose="020B0502040204020203" pitchFamily="2" charset="-122"/>
              </a:defRPr>
            </a:lvl1pPr>
            <a:lvl2pPr eaLnBrk="0" hangingPunct="0">
              <a:defRPr sz="2400">
                <a:solidFill>
                  <a:schemeClr val="tx1"/>
                </a:solidFill>
                <a:latin typeface="Roboto Light" pitchFamily="2" charset="0"/>
                <a:ea typeface="微软雅黑 Light" panose="020B0502040204020203" pitchFamily="2" charset="-122"/>
              </a:defRPr>
            </a:lvl2pPr>
            <a:lvl3pPr eaLnBrk="0" hangingPunct="0">
              <a:defRPr sz="2400">
                <a:solidFill>
                  <a:schemeClr val="tx1"/>
                </a:solidFill>
                <a:latin typeface="Roboto Light" pitchFamily="2" charset="0"/>
                <a:ea typeface="微软雅黑 Light" panose="020B0502040204020203" pitchFamily="2" charset="-122"/>
              </a:defRPr>
            </a:lvl3pPr>
            <a:lvl4pPr eaLnBrk="0" hangingPunct="0">
              <a:defRPr sz="2400">
                <a:solidFill>
                  <a:schemeClr val="tx1"/>
                </a:solidFill>
                <a:latin typeface="Roboto Light" pitchFamily="2" charset="0"/>
                <a:ea typeface="微软雅黑 Light" panose="020B0502040204020203" pitchFamily="2" charset="-122"/>
              </a:defRPr>
            </a:lvl4pPr>
            <a:lvl5pPr eaLnBrk="0" hangingPunct="0">
              <a:defRPr sz="2400">
                <a:solidFill>
                  <a:schemeClr val="tx1"/>
                </a:solidFill>
                <a:latin typeface="Roboto Light" pitchFamily="2"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9pPr>
          </a:lstStyle>
          <a:p>
            <a:pPr algn="ctr" eaLnBrk="0" hangingPunct="0">
              <a:lnSpc>
                <a:spcPct val="150000"/>
              </a:lnSpc>
            </a:pPr>
            <a:r>
              <a:rPr lang="en-US" b="1" dirty="0">
                <a:solidFill>
                  <a:srgbClr val="003377"/>
                </a:solidFill>
                <a:latin typeface="微软雅黑" panose="020B0503020204020204" charset="-122"/>
                <a:ea typeface="微软雅黑" panose="020B0503020204020204" charset="-122"/>
              </a:rPr>
              <a:t>2023</a:t>
            </a:r>
            <a:r>
              <a:rPr lang="zh-CN" altLang="en-US" b="1" dirty="0">
                <a:solidFill>
                  <a:srgbClr val="003377"/>
                </a:solidFill>
                <a:latin typeface="微软雅黑" panose="020B0503020204020204" charset="-122"/>
                <a:ea typeface="微软雅黑" panose="020B0503020204020204" charset="-122"/>
              </a:rPr>
              <a:t>年</a:t>
            </a:r>
            <a:r>
              <a:rPr lang="en-US" altLang="zh-CN" b="1" dirty="0">
                <a:solidFill>
                  <a:srgbClr val="003377"/>
                </a:solidFill>
                <a:latin typeface="微软雅黑" panose="020B0503020204020204" charset="-122"/>
                <a:ea typeface="微软雅黑" panose="020B0503020204020204" charset="-122"/>
              </a:rPr>
              <a:t>9</a:t>
            </a:r>
            <a:r>
              <a:rPr lang="zh-CN" altLang="en-US" b="1" dirty="0">
                <a:solidFill>
                  <a:srgbClr val="003377"/>
                </a:solidFill>
                <a:latin typeface="微软雅黑" panose="020B0503020204020204" charset="-122"/>
                <a:ea typeface="微软雅黑" panose="020B0503020204020204" charset="-122"/>
              </a:rPr>
              <a:t>月  中国信保 </a:t>
            </a:r>
            <a:endParaRPr lang="zh-CN" altLang="en-US" b="1" dirty="0">
              <a:solidFill>
                <a:srgbClr val="003377"/>
              </a:solidFill>
              <a:latin typeface="微软雅黑" panose="020B0503020204020204" charset="-122"/>
              <a:ea typeface="微软雅黑" panose="020B0503020204020204" charset="-122"/>
            </a:endParaRPr>
          </a:p>
          <a:p>
            <a:pPr algn="ctr" eaLnBrk="0" hangingPunct="0">
              <a:lnSpc>
                <a:spcPct val="150000"/>
              </a:lnSpc>
            </a:pPr>
            <a:r>
              <a:rPr lang="zh-CN" altLang="en-US" sz="2000" b="1" dirty="0">
                <a:solidFill>
                  <a:srgbClr val="003377"/>
                </a:solidFill>
                <a:latin typeface="微软雅黑" panose="020B0503020204020204" charset="-122"/>
                <a:ea typeface="微软雅黑" panose="020B0503020204020204" charset="-122"/>
              </a:rPr>
              <a:t>贸易险承保部 刘源清 </a:t>
            </a:r>
            <a:r>
              <a:rPr lang="zh-CN" altLang="en-US" b="1" dirty="0">
                <a:solidFill>
                  <a:srgbClr val="003377"/>
                </a:solidFill>
                <a:latin typeface="微软雅黑" panose="020B0503020204020204" charset="-122"/>
                <a:ea typeface="微软雅黑" panose="020B0503020204020204" charset="-122"/>
              </a:rPr>
              <a:t> </a:t>
            </a:r>
            <a:endParaRPr lang="zh-CN" altLang="en-US" b="1" dirty="0">
              <a:solidFill>
                <a:srgbClr val="003377"/>
              </a:solidFill>
              <a:latin typeface="微软雅黑" panose="020B0503020204020204" charset="-122"/>
              <a:ea typeface="微软雅黑" panose="020B0503020204020204" charset="-122"/>
            </a:endParaRPr>
          </a:p>
          <a:p>
            <a:pPr algn="ctr" eaLnBrk="0" hangingPunct="0">
              <a:lnSpc>
                <a:spcPct val="150000"/>
              </a:lnSpc>
            </a:pPr>
            <a:endParaRPr lang="zh-CN" altLang="en-US" b="1" dirty="0">
              <a:solidFill>
                <a:srgbClr val="003377"/>
              </a:solidFill>
              <a:latin typeface="微软雅黑" panose="020B0503020204020204" charset="-122"/>
              <a:ea typeface="微软雅黑" panose="020B0503020204020204"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 name="图片 77"/>
          <p:cNvPicPr>
            <a:picLocks noChangeAspect="1"/>
          </p:cNvPicPr>
          <p:nvPr/>
        </p:nvPicPr>
        <p:blipFill>
          <a:blip r:embed="rId1"/>
          <a:stretch>
            <a:fillRect/>
          </a:stretch>
        </p:blipFill>
        <p:spPr>
          <a:xfrm>
            <a:off x="4025900" y="4746625"/>
            <a:ext cx="790575" cy="247650"/>
          </a:xfrm>
          <a:prstGeom prst="rect">
            <a:avLst/>
          </a:prstGeom>
        </p:spPr>
      </p:pic>
      <p:sp>
        <p:nvSpPr>
          <p:cNvPr id="3" name="文本框 66"/>
          <p:cNvSpPr txBox="1"/>
          <p:nvPr/>
        </p:nvSpPr>
        <p:spPr>
          <a:xfrm>
            <a:off x="4816475" y="5420995"/>
            <a:ext cx="1459865" cy="275590"/>
          </a:xfrm>
          <a:prstGeom prst="rect">
            <a:avLst/>
          </a:prstGeom>
          <a:solidFill>
            <a:srgbClr val="002F86"/>
          </a:solidFill>
        </p:spPr>
        <p:txBody>
          <a:bodyPr wrap="square" rtlCol="0">
            <a:spAutoFit/>
          </a:bodyPr>
          <a:p>
            <a:pPr algn="ctr"/>
            <a:r>
              <a:rPr lang="zh-CN" altLang="en-US" sz="1200" b="1" dirty="0">
                <a:solidFill>
                  <a:schemeClr val="bg1"/>
                </a:solidFill>
                <a:latin typeface="微软雅黑" panose="020B0503020204020204" charset="-122"/>
                <a:ea typeface="微软雅黑" panose="020B0503020204020204" charset="-122"/>
              </a:rPr>
              <a:t>贸易壁垒</a:t>
            </a:r>
            <a:endParaRPr lang="zh-CN" altLang="en-US" sz="1200" b="1" dirty="0">
              <a:solidFill>
                <a:schemeClr val="bg1"/>
              </a:solidFill>
              <a:latin typeface="微软雅黑" panose="020B0503020204020204" charset="-122"/>
              <a:ea typeface="微软雅黑" panose="020B0503020204020204" charset="-122"/>
            </a:endParaRPr>
          </a:p>
        </p:txBody>
      </p:sp>
      <p:sp>
        <p:nvSpPr>
          <p:cNvPr id="4" name="文本框 66"/>
          <p:cNvSpPr txBox="1"/>
          <p:nvPr/>
        </p:nvSpPr>
        <p:spPr>
          <a:xfrm>
            <a:off x="4816475" y="6387465"/>
            <a:ext cx="1459865" cy="275590"/>
          </a:xfrm>
          <a:prstGeom prst="rect">
            <a:avLst/>
          </a:prstGeom>
          <a:solidFill>
            <a:srgbClr val="002F86"/>
          </a:solidFill>
        </p:spPr>
        <p:txBody>
          <a:bodyPr wrap="square" rtlCol="0">
            <a:spAutoFit/>
          </a:bodyPr>
          <a:p>
            <a:pPr algn="ctr"/>
            <a:r>
              <a:rPr lang="zh-CN" altLang="en-US" sz="1200" b="1" dirty="0">
                <a:solidFill>
                  <a:schemeClr val="bg1"/>
                </a:solidFill>
                <a:latin typeface="微软雅黑" panose="020B0503020204020204" charset="-122"/>
                <a:ea typeface="微软雅黑" panose="020B0503020204020204" charset="-122"/>
              </a:rPr>
              <a:t>政策波动</a:t>
            </a:r>
            <a:endParaRPr lang="zh-CN" altLang="en-US" sz="1200" b="1" dirty="0">
              <a:solidFill>
                <a:schemeClr val="bg1"/>
              </a:solidFill>
              <a:latin typeface="微软雅黑" panose="020B0503020204020204" charset="-122"/>
              <a:ea typeface="微软雅黑" panose="020B0503020204020204" charset="-122"/>
            </a:endParaRPr>
          </a:p>
        </p:txBody>
      </p:sp>
      <p:sp>
        <p:nvSpPr>
          <p:cNvPr id="5" name="文本框 66"/>
          <p:cNvSpPr txBox="1"/>
          <p:nvPr/>
        </p:nvSpPr>
        <p:spPr>
          <a:xfrm>
            <a:off x="4816475" y="5913755"/>
            <a:ext cx="1459865" cy="275590"/>
          </a:xfrm>
          <a:prstGeom prst="rect">
            <a:avLst/>
          </a:prstGeom>
          <a:solidFill>
            <a:srgbClr val="002F86"/>
          </a:solidFill>
        </p:spPr>
        <p:txBody>
          <a:bodyPr wrap="square" rtlCol="0">
            <a:spAutoFit/>
          </a:bodyPr>
          <a:p>
            <a:pPr algn="ctr"/>
            <a:r>
              <a:rPr lang="zh-CN" altLang="en-US" sz="1200" b="1" dirty="0">
                <a:solidFill>
                  <a:schemeClr val="bg1"/>
                </a:solidFill>
                <a:latin typeface="微软雅黑" panose="020B0503020204020204" charset="-122"/>
                <a:ea typeface="微软雅黑" panose="020B0503020204020204" charset="-122"/>
              </a:rPr>
              <a:t>技术瓶颈</a:t>
            </a:r>
            <a:endParaRPr lang="zh-CN" altLang="en-US" sz="1200" b="1" dirty="0">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304165" y="1189355"/>
            <a:ext cx="3805555" cy="368300"/>
          </a:xfrm>
          <a:prstGeom prst="rect">
            <a:avLst/>
          </a:prstGeom>
          <a:noFill/>
        </p:spPr>
        <p:txBody>
          <a:bodyPr wrap="square" rtlCol="0">
            <a:spAutoFit/>
          </a:bodyPr>
          <a:p>
            <a:pPr algn="ctr"/>
            <a:r>
              <a:rPr lang="zh-CN" sz="1800" b="1">
                <a:solidFill>
                  <a:srgbClr val="244172"/>
                </a:solidFill>
                <a:latin typeface="微软雅黑" panose="020B0503020204020204" charset="-122"/>
                <a:ea typeface="微软雅黑" panose="020B0503020204020204" charset="-122"/>
                <a:cs typeface="微软雅黑" panose="020B0503020204020204" charset="-122"/>
                <a:sym typeface="+mn-ea"/>
              </a:rPr>
              <a:t>信保承保新能源产业链的历史</a:t>
            </a:r>
            <a:endParaRPr lang="zh-CN" sz="1800" b="1">
              <a:solidFill>
                <a:srgbClr val="244172"/>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7645400" y="5821045"/>
            <a:ext cx="2774315" cy="368300"/>
          </a:xfrm>
          <a:prstGeom prst="rect">
            <a:avLst/>
          </a:prstGeom>
          <a:noFill/>
        </p:spPr>
        <p:txBody>
          <a:bodyPr wrap="square" rtlCol="0" anchor="t">
            <a:spAutoFit/>
          </a:bodyPr>
          <a:p>
            <a:r>
              <a:rPr lang="zh-CN" b="1">
                <a:solidFill>
                  <a:srgbClr val="244172"/>
                </a:solidFill>
                <a:latin typeface="微软雅黑" panose="020B0503020204020204" charset="-122"/>
                <a:ea typeface="微软雅黑" panose="020B0503020204020204" charset="-122"/>
                <a:cs typeface="微软雅黑" panose="020B0503020204020204" charset="-122"/>
                <a:sym typeface="+mn-ea"/>
              </a:rPr>
              <a:t>穿越周期  迎来新机遇</a:t>
            </a:r>
            <a:r>
              <a:rPr lang="en-US" altLang="zh-CN" b="1">
                <a:solidFill>
                  <a:srgbClr val="244172"/>
                </a:solidFill>
                <a:latin typeface="微软雅黑" panose="020B0503020204020204" charset="-122"/>
                <a:ea typeface="微软雅黑" panose="020B0503020204020204" charset="-122"/>
                <a:cs typeface="微软雅黑" panose="020B0503020204020204" charset="-122"/>
                <a:sym typeface="+mn-ea"/>
              </a:rPr>
              <a:t>!</a:t>
            </a:r>
            <a:endParaRPr lang="en-US" altLang="zh-CN" b="1">
              <a:solidFill>
                <a:srgbClr val="244172"/>
              </a:solidFill>
              <a:latin typeface="微软雅黑" panose="020B0503020204020204" charset="-122"/>
              <a:ea typeface="微软雅黑" panose="020B0503020204020204" charset="-122"/>
              <a:cs typeface="微软雅黑" panose="020B0503020204020204" charset="-122"/>
              <a:sym typeface="+mn-ea"/>
            </a:endParaRPr>
          </a:p>
        </p:txBody>
      </p:sp>
      <p:sp>
        <p:nvSpPr>
          <p:cNvPr id="19" name="标题 18"/>
          <p:cNvSpPr>
            <a:spLocks noGrp="1"/>
          </p:cNvSpPr>
          <p:nvPr>
            <p:ph type="title"/>
          </p:nvPr>
        </p:nvSpPr>
        <p:spPr/>
        <p:txBody>
          <a:bodyPr>
            <a:normAutofit fontScale="90000"/>
          </a:bodyPr>
          <a:p>
            <a:r>
              <a:rPr lang="zh-CN" altLang="en-US"/>
              <a:t>产业链运行情况</a:t>
            </a:r>
            <a:endParaRPr lang="zh-CN" altLang="en-US"/>
          </a:p>
        </p:txBody>
      </p:sp>
      <p:pic>
        <p:nvPicPr>
          <p:cNvPr id="2" name="图片 1"/>
          <p:cNvPicPr>
            <a:picLocks noChangeAspect="1"/>
          </p:cNvPicPr>
          <p:nvPr/>
        </p:nvPicPr>
        <p:blipFill>
          <a:blip r:embed="rId2"/>
          <a:stretch>
            <a:fillRect/>
          </a:stretch>
        </p:blipFill>
        <p:spPr>
          <a:xfrm>
            <a:off x="438150" y="1571625"/>
            <a:ext cx="11315700" cy="371475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normAutofit fontScale="90000"/>
          </a:bodyPr>
          <a:p>
            <a:r>
              <a:rPr lang="zh-CN" altLang="en-US"/>
              <a:t>产业链运行情况</a:t>
            </a:r>
            <a:endParaRPr lang="zh-CN" altLang="en-US"/>
          </a:p>
        </p:txBody>
      </p:sp>
      <p:graphicFrame>
        <p:nvGraphicFramePr>
          <p:cNvPr id="8" name="表格 7"/>
          <p:cNvGraphicFramePr/>
          <p:nvPr/>
        </p:nvGraphicFramePr>
        <p:xfrm>
          <a:off x="4881245" y="1918970"/>
          <a:ext cx="5713730" cy="2336800"/>
        </p:xfrm>
        <a:graphic>
          <a:graphicData uri="http://schemas.openxmlformats.org/drawingml/2006/table">
            <a:tbl>
              <a:tblPr firstRow="1" bandRow="1">
                <a:effectLst>
                  <a:outerShdw blurRad="508000" dist="38100" dir="2700000" algn="tl" rotWithShape="0">
                    <a:srgbClr val="004B9B">
                      <a:alpha val="40000"/>
                    </a:srgbClr>
                  </a:outerShdw>
                </a:effectLst>
                <a:tableStyleId>{5A111915-BE36-4E01-A7E5-04B1672EAD32}</a:tableStyleId>
              </a:tblPr>
              <a:tblGrid>
                <a:gridCol w="1336675"/>
                <a:gridCol w="2188210"/>
                <a:gridCol w="2188845"/>
              </a:tblGrid>
              <a:tr h="254000">
                <a:tc rowSpan="4">
                  <a:txBody>
                    <a:bodyPr/>
                    <a:p>
                      <a:pPr indent="0" algn="ctr">
                        <a:buNone/>
                      </a:pPr>
                      <a:r>
                        <a:rPr lang="zh-CN" sz="1600" b="0">
                          <a:solidFill>
                            <a:schemeClr val="tx1"/>
                          </a:solidFill>
                          <a:latin typeface="微软雅黑" panose="020B0503020204020204" charset="-122"/>
                          <a:ea typeface="微软雅黑" panose="020B0503020204020204" charset="-122"/>
                        </a:rPr>
                        <a:t>光伏</a:t>
                      </a:r>
                      <a:endParaRPr lang="zh-CN" altLang="en-US" sz="1600" b="0">
                        <a:solidFill>
                          <a:schemeClr val="tx1"/>
                        </a:solidFill>
                        <a:latin typeface="微软雅黑" panose="020B0503020204020204" charset="-122"/>
                        <a:ea typeface="微软雅黑" panose="020B0503020204020204" charset="-122"/>
                      </a:endParaRPr>
                    </a:p>
                  </a:txBody>
                  <a:tcPr marL="12700" marR="12700" marT="12700" vert="horz" anchor="ctr" anchorCtr="0">
                    <a:noFill/>
                  </a:tcPr>
                </a:tc>
                <a:tc>
                  <a:txBody>
                    <a:bodyPr/>
                    <a:p>
                      <a:pPr indent="0" algn="ctr">
                        <a:buNone/>
                      </a:pPr>
                      <a:r>
                        <a:rPr lang="zh-CN" sz="1200" b="0">
                          <a:solidFill>
                            <a:schemeClr val="tx1"/>
                          </a:solidFill>
                          <a:latin typeface="微软雅黑" panose="020B0503020204020204" charset="-122"/>
                          <a:ea typeface="微软雅黑" panose="020B0503020204020204" charset="-122"/>
                        </a:rPr>
                        <a:t>组件</a:t>
                      </a:r>
                      <a:endParaRPr lang="zh-CN" altLang="en-US" sz="1200" b="0">
                        <a:solidFill>
                          <a:schemeClr val="tx1"/>
                        </a:solidFill>
                        <a:latin typeface="微软雅黑" panose="020B0503020204020204" charset="-122"/>
                        <a:ea typeface="微软雅黑" panose="020B0503020204020204" charset="-122"/>
                      </a:endParaRPr>
                    </a:p>
                  </a:txBody>
                  <a:tcPr marL="12700" marR="12700" marT="12700" vert="horz" anchor="ctr" anchorCtr="0">
                    <a:noFill/>
                  </a:tcPr>
                </a:tc>
                <a:tc>
                  <a:txBody>
                    <a:bodyPr/>
                    <a:p>
                      <a:pPr indent="0" algn="ctr">
                        <a:buNone/>
                      </a:pPr>
                      <a:r>
                        <a:rPr lang="zh-CN" sz="1200" b="0">
                          <a:solidFill>
                            <a:schemeClr val="tx1"/>
                          </a:solidFill>
                          <a:latin typeface="微软雅黑" panose="020B0503020204020204" charset="-122"/>
                          <a:ea typeface="微软雅黑" panose="020B0503020204020204" charset="-122"/>
                        </a:rPr>
                        <a:t>接线盒</a:t>
                      </a:r>
                      <a:endParaRPr lang="zh-CN" altLang="en-US" sz="1200" b="0">
                        <a:solidFill>
                          <a:schemeClr val="tx1"/>
                        </a:solidFill>
                        <a:latin typeface="微软雅黑" panose="020B0503020204020204" charset="-122"/>
                        <a:ea typeface="微软雅黑" panose="020B0503020204020204" charset="-122"/>
                      </a:endParaRPr>
                    </a:p>
                  </a:txBody>
                  <a:tcPr marL="12700" marR="12700" marT="12700" vert="horz" anchor="ctr" anchorCtr="0">
                    <a:noFill/>
                  </a:tcPr>
                </a:tc>
              </a:tr>
              <a:tr h="254635">
                <a:tc vMerge="1">
                  <a:tcPr/>
                </a:tc>
                <a:tc>
                  <a:txBody>
                    <a:bodyPr/>
                    <a:p>
                      <a:pPr indent="0" algn="ctr">
                        <a:buNone/>
                      </a:pPr>
                      <a:r>
                        <a:rPr lang="zh-CN" sz="1200">
                          <a:latin typeface="微软雅黑" panose="020B0503020204020204" charset="-122"/>
                          <a:ea typeface="微软雅黑" panose="020B0503020204020204" charset="-122"/>
                          <a:sym typeface="+mn-ea"/>
                        </a:rPr>
                        <a:t>电池片</a:t>
                      </a:r>
                      <a:endParaRPr lang="zh-CN" altLang="en-US" sz="1200" b="0">
                        <a:solidFill>
                          <a:schemeClr val="tx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solidFill>
                      <a:schemeClr val="accent1">
                        <a:lumMod val="20000"/>
                        <a:lumOff val="80000"/>
                      </a:schemeClr>
                    </a:solidFill>
                  </a:tcPr>
                </a:tc>
                <a:tc>
                  <a:txBody>
                    <a:bodyPr/>
                    <a:p>
                      <a:pPr indent="0" algn="ctr">
                        <a:buNone/>
                      </a:pPr>
                      <a:r>
                        <a:rPr lang="zh-CN" sz="1200">
                          <a:latin typeface="微软雅黑" panose="020B0503020204020204" charset="-122"/>
                          <a:ea typeface="微软雅黑" panose="020B0503020204020204" charset="-122"/>
                        </a:rPr>
                        <a:t>铝边框</a:t>
                      </a:r>
                      <a:endParaRPr lang="zh-CN" altLang="en-US" sz="1200">
                        <a:latin typeface="微软雅黑" panose="020B0503020204020204" charset="-122"/>
                        <a:ea typeface="微软雅黑" panose="020B0503020204020204" charset="-122"/>
                      </a:endParaRPr>
                    </a:p>
                  </a:txBody>
                  <a:tcPr marL="12700" marR="12700" marT="12700" vert="horz" anchor="ctr" anchorCtr="0">
                    <a:solidFill>
                      <a:schemeClr val="accent1">
                        <a:lumMod val="20000"/>
                        <a:lumOff val="80000"/>
                      </a:schemeClr>
                    </a:solidFill>
                  </a:tcPr>
                </a:tc>
              </a:tr>
              <a:tr h="254635">
                <a:tc vMerge="1">
                  <a:tcPr/>
                </a:tc>
                <a:tc>
                  <a:txBody>
                    <a:bodyPr/>
                    <a:p>
                      <a:pPr indent="0" algn="ctr">
                        <a:buNone/>
                      </a:pPr>
                      <a:r>
                        <a:rPr lang="zh-CN" sz="1200" b="0">
                          <a:solidFill>
                            <a:schemeClr val="tx1"/>
                          </a:solidFill>
                          <a:latin typeface="微软雅黑" panose="020B0503020204020204" charset="-122"/>
                          <a:ea typeface="微软雅黑" panose="020B0503020204020204" charset="-122"/>
                        </a:rPr>
                        <a:t>支架</a:t>
                      </a:r>
                      <a:endParaRPr lang="zh-CN" altLang="en-US" sz="1200" b="0">
                        <a:solidFill>
                          <a:schemeClr val="tx1"/>
                        </a:solidFill>
                        <a:latin typeface="微软雅黑" panose="020B0503020204020204" charset="-122"/>
                        <a:ea typeface="微软雅黑" panose="020B0503020204020204" charset="-122"/>
                      </a:endParaRPr>
                    </a:p>
                  </a:txBody>
                  <a:tcPr marL="12700" marR="12700" marT="12700" vert="horz" anchor="ctr" anchorCtr="0">
                    <a:noFill/>
                  </a:tcPr>
                </a:tc>
                <a:tc>
                  <a:txBody>
                    <a:bodyPr/>
                    <a:p>
                      <a:pPr indent="0" algn="ctr">
                        <a:buNone/>
                      </a:pPr>
                      <a:r>
                        <a:rPr lang="zh-CN" sz="1200">
                          <a:latin typeface="微软雅黑" panose="020B0503020204020204" charset="-122"/>
                          <a:ea typeface="微软雅黑" panose="020B0503020204020204" charset="-122"/>
                          <a:sym typeface="+mn-ea"/>
                        </a:rPr>
                        <a:t>光伏玻璃</a:t>
                      </a:r>
                      <a:endParaRPr lang="zh-CN" altLang="en-US" sz="1200">
                        <a:latin typeface="微软雅黑" panose="020B0503020204020204" charset="-122"/>
                        <a:ea typeface="微软雅黑" panose="020B0503020204020204" charset="-122"/>
                      </a:endParaRPr>
                    </a:p>
                  </a:txBody>
                  <a:tcPr marL="12700" marR="12700" marT="12700" vert="horz" anchor="ctr" anchorCtr="0">
                    <a:noFill/>
                  </a:tcPr>
                </a:tc>
              </a:tr>
              <a:tr h="254000">
                <a:tc vMerge="1">
                  <a:tcPr/>
                </a:tc>
                <a:tc>
                  <a:txBody>
                    <a:bodyPr/>
                    <a:p>
                      <a:pPr indent="0" algn="ctr">
                        <a:buNone/>
                      </a:pPr>
                      <a:r>
                        <a:rPr lang="zh-CN" sz="1200">
                          <a:solidFill>
                            <a:schemeClr val="tx1"/>
                          </a:solidFill>
                          <a:latin typeface="微软雅黑" panose="020B0503020204020204" charset="-122"/>
                          <a:ea typeface="微软雅黑" panose="020B0503020204020204" charset="-122"/>
                        </a:rPr>
                        <a:t>硅片</a:t>
                      </a:r>
                      <a:endParaRPr lang="zh-CN" altLang="en-US" sz="1200">
                        <a:solidFill>
                          <a:schemeClr val="tx1"/>
                        </a:solidFill>
                        <a:latin typeface="微软雅黑" panose="020B0503020204020204" charset="-122"/>
                        <a:ea typeface="微软雅黑" panose="020B0503020204020204" charset="-122"/>
                      </a:endParaRPr>
                    </a:p>
                  </a:txBody>
                  <a:tcPr marL="12700" marR="12700" marT="12700" vert="horz" anchor="ctr" anchorCtr="0">
                    <a:solidFill>
                      <a:srgbClr val="DEEBF7"/>
                    </a:solidFill>
                  </a:tcPr>
                </a:tc>
                <a:tc>
                  <a:txBody>
                    <a:bodyPr/>
                    <a:p>
                      <a:pPr indent="0" algn="ctr">
                        <a:buNone/>
                      </a:pPr>
                      <a:r>
                        <a:rPr lang="zh-CN" sz="1200" b="0" u="sng">
                          <a:solidFill>
                            <a:srgbClr val="015BA5"/>
                          </a:solidFill>
                          <a:latin typeface="微软雅黑" panose="020B0503020204020204" charset="-122"/>
                          <a:ea typeface="微软雅黑" panose="020B0503020204020204" charset="-122"/>
                        </a:rPr>
                        <a:t>逆变器</a:t>
                      </a:r>
                      <a:endParaRPr lang="zh-CN" altLang="en-US" sz="1200" b="0" u="sng">
                        <a:solidFill>
                          <a:srgbClr val="015BA5"/>
                        </a:solidFill>
                        <a:latin typeface="微软雅黑" panose="020B0503020204020204" charset="-122"/>
                        <a:ea typeface="微软雅黑" panose="020B0503020204020204" charset="-122"/>
                      </a:endParaRPr>
                    </a:p>
                  </a:txBody>
                  <a:tcPr marL="12700" marR="12700" marT="12700" vert="horz" anchor="ctr" anchorCtr="0">
                    <a:solidFill>
                      <a:srgbClr val="DEEBF7"/>
                    </a:solidFill>
                  </a:tcPr>
                </a:tc>
              </a:tr>
              <a:tr h="254000">
                <a:tc rowSpan="4">
                  <a:txBody>
                    <a:bodyPr/>
                    <a:p>
                      <a:pPr indent="0" algn="ctr">
                        <a:buNone/>
                      </a:pPr>
                      <a:r>
                        <a:rPr lang="zh-CN" altLang="zh-CN" sz="1600" b="0">
                          <a:latin typeface="微软雅黑" panose="020B0503020204020204" charset="-122"/>
                          <a:ea typeface="微软雅黑" panose="020B0503020204020204" charset="-122"/>
                        </a:rPr>
                        <a:t>风电</a:t>
                      </a:r>
                      <a:endParaRPr lang="zh-CN" altLang="zh-CN" sz="1600" b="0">
                        <a:latin typeface="微软雅黑" panose="020B0503020204020204" charset="-122"/>
                        <a:ea typeface="微软雅黑" panose="020B0503020204020204" charset="-122"/>
                      </a:endParaRPr>
                    </a:p>
                  </a:txBody>
                  <a:tcPr marL="12700" marR="12700" marT="12700" vert="horz" anchor="ctr" anchorCtr="0">
                    <a:noFill/>
                  </a:tcPr>
                </a:tc>
                <a:tc gridSpan="2">
                  <a:txBody>
                    <a:bodyPr/>
                    <a:p>
                      <a:pPr indent="0" algn="ctr">
                        <a:buNone/>
                      </a:pPr>
                      <a:r>
                        <a:rPr lang="zh-CN" altLang="en-US" sz="1200">
                          <a:latin typeface="微软雅黑" panose="020B0503020204020204" charset="-122"/>
                          <a:ea typeface="微软雅黑" panose="020B0503020204020204" charset="-122"/>
                        </a:rPr>
                        <a:t>叶片材料</a:t>
                      </a:r>
                      <a:endParaRPr lang="zh-CN" altLang="en-US" sz="1200">
                        <a:latin typeface="微软雅黑" panose="020B0503020204020204" charset="-122"/>
                        <a:ea typeface="微软雅黑" panose="020B0503020204020204" charset="-122"/>
                      </a:endParaRPr>
                    </a:p>
                  </a:txBody>
                  <a:tcPr marL="12700" marR="12700" marT="12700" vert="horz" anchor="ctr" anchorCtr="0">
                    <a:noFill/>
                  </a:tcPr>
                </a:tc>
                <a:tc hMerge="1">
                  <a:tcPr marL="12700" marR="12700" marT="12700" vert="horz" anchor="ctr" anchorCtr="0"/>
                </a:tc>
              </a:tr>
              <a:tr h="254635">
                <a:tc vMerge="1">
                  <a:tcPr marL="12700" marR="12700" marT="12700" vert="horz" anchor="ctr" anchorCtr="0"/>
                </a:tc>
                <a:tc gridSpan="2">
                  <a:txBody>
                    <a:bodyPr/>
                    <a:p>
                      <a:pPr indent="0" algn="ctr">
                        <a:buNone/>
                      </a:pPr>
                      <a:r>
                        <a:rPr lang="zh-CN" altLang="en-US" sz="1200" u="sng">
                          <a:latin typeface="微软雅黑" panose="020B0503020204020204" charset="-122"/>
                          <a:ea typeface="微软雅黑" panose="020B0503020204020204" charset="-122"/>
                        </a:rPr>
                        <a:t>齿轮箱</a:t>
                      </a:r>
                      <a:endParaRPr lang="zh-CN" altLang="en-US" sz="1200" u="sng">
                        <a:latin typeface="微软雅黑" panose="020B0503020204020204" charset="-122"/>
                        <a:ea typeface="微软雅黑" panose="020B0503020204020204" charset="-122"/>
                      </a:endParaRPr>
                    </a:p>
                  </a:txBody>
                  <a:tcPr marL="12700" marR="12700" marT="12700" vert="horz" anchor="ctr" anchorCtr="0">
                    <a:solidFill>
                      <a:srgbClr val="DEEBF7"/>
                    </a:solidFill>
                  </a:tcPr>
                </a:tc>
                <a:tc hMerge="1">
                  <a:tcPr marL="12700" marR="12700" marT="12700" vert="horz" anchor="ctr" anchorCtr="0"/>
                </a:tc>
              </a:tr>
              <a:tr h="254000">
                <a:tc vMerge="1">
                  <a:tcPr marL="12700" marR="12700" marT="12700" vert="horz" anchor="ctr" anchorCtr="0"/>
                </a:tc>
                <a:tc gridSpan="2">
                  <a:txBody>
                    <a:bodyPr/>
                    <a:p>
                      <a:pPr indent="0" algn="ctr">
                        <a:buNone/>
                      </a:pPr>
                      <a:r>
                        <a:rPr lang="zh-CN" sz="1200">
                          <a:latin typeface="微软雅黑" panose="020B0503020204020204" charset="-122"/>
                          <a:ea typeface="微软雅黑" panose="020B0503020204020204" charset="-122"/>
                        </a:rPr>
                        <a:t>锻造零部件</a:t>
                      </a:r>
                      <a:endParaRPr lang="zh-CN" altLang="en-US" sz="1200">
                        <a:latin typeface="微软雅黑" panose="020B0503020204020204" charset="-122"/>
                        <a:ea typeface="微软雅黑" panose="020B0503020204020204" charset="-122"/>
                      </a:endParaRPr>
                    </a:p>
                  </a:txBody>
                  <a:tcPr marL="12700" marR="12700" marT="12700" vert="horz" anchor="ctr" anchorCtr="0">
                    <a:noFill/>
                  </a:tcPr>
                </a:tc>
                <a:tc hMerge="1">
                  <a:tcPr marL="12700" marR="12700" marT="12700" vert="horz" anchor="ctr" anchorCtr="0"/>
                </a:tc>
              </a:tr>
              <a:tr h="254635">
                <a:tc vMerge="1">
                  <a:tcPr/>
                </a:tc>
                <a:tc gridSpan="2">
                  <a:txBody>
                    <a:bodyPr/>
                    <a:p>
                      <a:pPr indent="0" algn="ctr">
                        <a:buNone/>
                      </a:pPr>
                      <a:r>
                        <a:rPr lang="zh-CN" sz="1200">
                          <a:latin typeface="微软雅黑" panose="020B0503020204020204" charset="-122"/>
                          <a:ea typeface="微软雅黑" panose="020B0503020204020204" charset="-122"/>
                        </a:rPr>
                        <a:t>塔筒</a:t>
                      </a:r>
                      <a:endParaRPr lang="zh-CN" altLang="en-US" sz="1200">
                        <a:latin typeface="微软雅黑" panose="020B0503020204020204" charset="-122"/>
                        <a:ea typeface="微软雅黑" panose="020B0503020204020204" charset="-122"/>
                      </a:endParaRPr>
                    </a:p>
                  </a:txBody>
                  <a:tcPr marL="12700" marR="12700" marT="12700" vert="horz" anchor="ctr" anchorCtr="0">
                    <a:solidFill>
                      <a:srgbClr val="DEEBF7"/>
                    </a:solidFill>
                  </a:tcPr>
                </a:tc>
                <a:tc hMerge="1">
                  <a:tcPr marL="12700" marR="12700" marT="12700" vert="horz" anchor="ctr" anchorCtr="0"/>
                </a:tc>
              </a:tr>
              <a:tr h="302260">
                <a:tc>
                  <a:txBody>
                    <a:bodyPr/>
                    <a:p>
                      <a:pPr indent="0" algn="ctr">
                        <a:buNone/>
                      </a:pPr>
                      <a:r>
                        <a:rPr lang="zh-CN" sz="1600" b="0">
                          <a:latin typeface="微软雅黑" panose="020B0503020204020204" charset="-122"/>
                          <a:ea typeface="微软雅黑" panose="020B0503020204020204" charset="-122"/>
                        </a:rPr>
                        <a:t>储能</a:t>
                      </a:r>
                      <a:endParaRPr lang="zh-CN" altLang="en-US" sz="1600" b="0">
                        <a:latin typeface="微软雅黑" panose="020B0503020204020204" charset="-122"/>
                        <a:ea typeface="微软雅黑" panose="020B0503020204020204" charset="-122"/>
                      </a:endParaRPr>
                    </a:p>
                  </a:txBody>
                  <a:tcPr marL="12700" marR="12700" marT="12700" vert="horz" anchor="ctr" anchorCtr="0">
                    <a:noFill/>
                  </a:tcPr>
                </a:tc>
                <a:tc gridSpan="2">
                  <a:txBody>
                    <a:bodyPr/>
                    <a:p>
                      <a:pPr algn="ctr">
                        <a:buClrTx/>
                        <a:buSzTx/>
                        <a:buFontTx/>
                        <a:buNone/>
                      </a:pPr>
                      <a:r>
                        <a:rPr lang="zh-CN" sz="1200" b="0" u="sng">
                          <a:solidFill>
                            <a:srgbClr val="015BA5"/>
                          </a:solidFill>
                          <a:latin typeface="微软雅黑" panose="020B0503020204020204" charset="-122"/>
                          <a:ea typeface="微软雅黑" panose="020B0503020204020204" charset="-122"/>
                        </a:rPr>
                        <a:t>锂电池（储能：大储 户储）</a:t>
                      </a:r>
                      <a:endParaRPr lang="zh-CN" sz="1200" b="0" u="sng">
                        <a:solidFill>
                          <a:srgbClr val="015BA5"/>
                        </a:solidFill>
                        <a:latin typeface="微软雅黑" panose="020B0503020204020204" charset="-122"/>
                        <a:ea typeface="微软雅黑" panose="020B0503020204020204" charset="-122"/>
                      </a:endParaRPr>
                    </a:p>
                  </a:txBody>
                  <a:tcPr marL="12700" marR="12700" marT="12700" vert="horz" anchor="ctr" anchorCtr="0">
                    <a:noFill/>
                  </a:tcPr>
                </a:tc>
                <a:tc hMerge="1">
                  <a:tcPr marL="12700" marR="12700" marT="12700" vert="horz" anchor="ctr" anchorCtr="0"/>
                </a:tc>
              </a:tr>
            </a:tbl>
          </a:graphicData>
        </a:graphic>
      </p:graphicFrame>
      <p:sp>
        <p:nvSpPr>
          <p:cNvPr id="2" name="文本框 1"/>
          <p:cNvSpPr txBox="1"/>
          <p:nvPr/>
        </p:nvSpPr>
        <p:spPr>
          <a:xfrm>
            <a:off x="3058160" y="2903220"/>
            <a:ext cx="803910" cy="368300"/>
          </a:xfrm>
          <a:prstGeom prst="rect">
            <a:avLst/>
          </a:prstGeom>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t" anchorCtr="0" forceAA="0" compatLnSpc="1">
            <a:spAutoFit/>
          </a:bodyPr>
          <a:p>
            <a:pPr lvl="0" algn="ctr">
              <a:buClrTx/>
              <a:buSzTx/>
              <a:buFontTx/>
            </a:pPr>
            <a:r>
              <a:rPr lang="zh-CN" altLang="en-US" b="1" dirty="0">
                <a:solidFill>
                  <a:schemeClr val="bg1"/>
                </a:solidFill>
                <a:latin typeface="微软雅黑" panose="020B0503020204020204" charset="-122"/>
                <a:ea typeface="微软雅黑" panose="020B0503020204020204" charset="-122"/>
                <a:sym typeface="+mn-ea"/>
              </a:rPr>
              <a:t>产品</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4" name="文本框 3"/>
          <p:cNvSpPr txBox="1"/>
          <p:nvPr/>
        </p:nvSpPr>
        <p:spPr>
          <a:xfrm>
            <a:off x="3058160" y="4888230"/>
            <a:ext cx="803910" cy="368300"/>
          </a:xfrm>
          <a:prstGeom prst="rect">
            <a:avLst/>
          </a:prstGeom>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t" anchorCtr="0" forceAA="0" compatLnSpc="1">
            <a:spAutoFit/>
          </a:bodyPr>
          <a:p>
            <a:pPr lvl="0" algn="ctr">
              <a:buClrTx/>
              <a:buSzTx/>
              <a:buFontTx/>
            </a:pPr>
            <a:r>
              <a:rPr lang="zh-CN" altLang="en-US" b="1" dirty="0">
                <a:solidFill>
                  <a:schemeClr val="bg1"/>
                </a:solidFill>
                <a:latin typeface="微软雅黑" panose="020B0503020204020204" charset="-122"/>
                <a:ea typeface="微软雅黑" panose="020B0503020204020204" charset="-122"/>
                <a:sym typeface="+mn-ea"/>
              </a:rPr>
              <a:t>客户</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9" name="文本框 8"/>
          <p:cNvSpPr txBox="1"/>
          <p:nvPr/>
        </p:nvSpPr>
        <p:spPr>
          <a:xfrm>
            <a:off x="4881245" y="4919345"/>
            <a:ext cx="5006340" cy="337185"/>
          </a:xfrm>
          <a:prstGeom prst="rect">
            <a:avLst/>
          </a:prstGeom>
          <a:noFill/>
          <a:ln w="9525">
            <a:noFill/>
          </a:ln>
        </p:spPr>
        <p:txBody>
          <a:bodyPr wrap="square">
            <a:spAutoFit/>
            <a:scene3d>
              <a:camera prst="orthographicFront"/>
              <a:lightRig rig="threePt" dir="t"/>
            </a:scene3d>
          </a:bodyPr>
          <a:p>
            <a:pPr algn="l">
              <a:buClrTx/>
              <a:buSzTx/>
              <a:buFontTx/>
            </a:pPr>
            <a:r>
              <a:rPr lang="zh-CN" sz="1600">
                <a:solidFill>
                  <a:schemeClr val="tx1"/>
                </a:solidFill>
                <a:latin typeface="微软雅黑" panose="020B0503020204020204" charset="-122"/>
                <a:ea typeface="微软雅黑" panose="020B0503020204020204" charset="-122"/>
                <a:sym typeface="+mn-ea"/>
              </a:rPr>
              <a:t>产业链客户</a:t>
            </a:r>
            <a:r>
              <a:rPr lang="en-US" altLang="zh-CN" sz="1600">
                <a:solidFill>
                  <a:schemeClr val="tx1"/>
                </a:solidFill>
                <a:latin typeface="微软雅黑" panose="020B0503020204020204" charset="-122"/>
                <a:ea typeface="微软雅黑" panose="020B0503020204020204" charset="-122"/>
                <a:sym typeface="+mn-ea"/>
              </a:rPr>
              <a:t>164</a:t>
            </a:r>
            <a:r>
              <a:rPr lang="zh-CN" altLang="en-US" sz="1600">
                <a:solidFill>
                  <a:schemeClr val="tx1"/>
                </a:solidFill>
                <a:latin typeface="微软雅黑" panose="020B0503020204020204" charset="-122"/>
                <a:ea typeface="微软雅黑" panose="020B0503020204020204" charset="-122"/>
                <a:sym typeface="+mn-ea"/>
              </a:rPr>
              <a:t>家，服务覆盖各细分领域龙头。</a:t>
            </a:r>
            <a:endParaRPr lang="zh-CN" altLang="en-US" sz="1600">
              <a:solidFill>
                <a:schemeClr val="tx1"/>
              </a:solidFill>
              <a:latin typeface="微软雅黑" panose="020B0503020204020204" charset="-122"/>
              <a:ea typeface="微软雅黑" panose="020B0503020204020204" charset="-122"/>
              <a:sym typeface="+mn-ea"/>
            </a:endParaRPr>
          </a:p>
        </p:txBody>
      </p:sp>
      <p:sp>
        <p:nvSpPr>
          <p:cNvPr id="3" name="单圆角矩形 2"/>
          <p:cNvSpPr/>
          <p:nvPr/>
        </p:nvSpPr>
        <p:spPr>
          <a:xfrm>
            <a:off x="638810" y="1691640"/>
            <a:ext cx="2844165" cy="599440"/>
          </a:xfrm>
          <a:prstGeom prst="round1Rect">
            <a:avLst/>
          </a:prstGeom>
          <a:solidFill>
            <a:srgbClr val="004B9B"/>
          </a:solidFill>
          <a:ln>
            <a:solidFill>
              <a:srgbClr val="40A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微软雅黑" panose="020B0503020204020204" charset="-122"/>
                <a:ea typeface="微软雅黑" panose="020B0503020204020204" charset="-122"/>
              </a:rPr>
              <a:t>内容进一步丰富</a:t>
            </a:r>
            <a:endParaRPr lang="zh-CN" altLang="en-US" sz="2000">
              <a:latin typeface="微软雅黑" panose="020B0503020204020204" charset="-122"/>
              <a:ea typeface="微软雅黑" panose="020B0503020204020204"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a:xfrm>
            <a:off x="8598535" y="6356350"/>
            <a:ext cx="2743200" cy="365125"/>
          </a:xfrm>
        </p:spPr>
        <p:txBody>
          <a:bodyPr/>
          <a:p>
            <a:fld id="{49AE70B2-8BF9-45C0-BB95-33D1B9D3A854}" type="slidenum">
              <a:rPr lang="zh-CN" altLang="en-US" smtClean="0"/>
            </a:fld>
            <a:endParaRPr lang="zh-CN" altLang="en-US"/>
          </a:p>
        </p:txBody>
      </p:sp>
      <p:sp>
        <p:nvSpPr>
          <p:cNvPr id="6" name="单圆角矩形 5"/>
          <p:cNvSpPr/>
          <p:nvPr/>
        </p:nvSpPr>
        <p:spPr>
          <a:xfrm>
            <a:off x="6162040" y="2107565"/>
            <a:ext cx="318135" cy="81216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单圆角矩形 8"/>
          <p:cNvSpPr/>
          <p:nvPr/>
        </p:nvSpPr>
        <p:spPr>
          <a:xfrm>
            <a:off x="7402195" y="1455420"/>
            <a:ext cx="318135" cy="1520825"/>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6056630" y="2976245"/>
            <a:ext cx="1345565" cy="275590"/>
          </a:xfrm>
          <a:prstGeom prst="rect">
            <a:avLst/>
          </a:prstGeom>
          <a:noFill/>
        </p:spPr>
        <p:txBody>
          <a:bodyPr wrap="square" rtlCol="0">
            <a:spAutoFit/>
          </a:bodyPr>
          <a:p>
            <a:r>
              <a:rPr lang="en-US" sz="1200"/>
              <a:t>2021</a:t>
            </a:r>
            <a:endParaRPr lang="en-US" sz="1200"/>
          </a:p>
        </p:txBody>
      </p:sp>
      <p:sp>
        <p:nvSpPr>
          <p:cNvPr id="16" name="文本框 15"/>
          <p:cNvSpPr txBox="1"/>
          <p:nvPr/>
        </p:nvSpPr>
        <p:spPr>
          <a:xfrm>
            <a:off x="7317740" y="2976245"/>
            <a:ext cx="785495" cy="275590"/>
          </a:xfrm>
          <a:prstGeom prst="rect">
            <a:avLst/>
          </a:prstGeom>
          <a:noFill/>
        </p:spPr>
        <p:txBody>
          <a:bodyPr wrap="square" rtlCol="0">
            <a:spAutoFit/>
          </a:bodyPr>
          <a:p>
            <a:pPr lvl="0" algn="l">
              <a:buClrTx/>
              <a:buSzTx/>
              <a:buFontTx/>
            </a:pPr>
            <a:r>
              <a:rPr lang="en-US" sz="1200">
                <a:sym typeface="+mn-ea"/>
              </a:rPr>
              <a:t>2022</a:t>
            </a:r>
            <a:endParaRPr lang="en-US" sz="1200">
              <a:sym typeface="+mn-ea"/>
            </a:endParaRPr>
          </a:p>
        </p:txBody>
      </p:sp>
      <p:sp>
        <p:nvSpPr>
          <p:cNvPr id="19" name="标题 18"/>
          <p:cNvSpPr>
            <a:spLocks noGrp="1"/>
          </p:cNvSpPr>
          <p:nvPr>
            <p:ph type="title"/>
          </p:nvPr>
        </p:nvSpPr>
        <p:spPr/>
        <p:txBody>
          <a:bodyPr>
            <a:normAutofit fontScale="90000"/>
          </a:bodyPr>
          <a:p>
            <a:r>
              <a:rPr lang="zh-CN" altLang="en-US"/>
              <a:t>产业链运行情况</a:t>
            </a:r>
            <a:endParaRPr lang="zh-CN" altLang="en-US"/>
          </a:p>
        </p:txBody>
      </p:sp>
      <p:grpSp>
        <p:nvGrpSpPr>
          <p:cNvPr id="14" name="组合 13"/>
          <p:cNvGrpSpPr/>
          <p:nvPr/>
        </p:nvGrpSpPr>
        <p:grpSpPr>
          <a:xfrm>
            <a:off x="8598535" y="1455420"/>
            <a:ext cx="1536700" cy="1522095"/>
            <a:chOff x="12630" y="4645"/>
            <a:chExt cx="2941" cy="2837"/>
          </a:xfrm>
        </p:grpSpPr>
        <p:sp>
          <p:nvSpPr>
            <p:cNvPr id="13" name="椭圆 12"/>
            <p:cNvSpPr/>
            <p:nvPr/>
          </p:nvSpPr>
          <p:spPr>
            <a:xfrm>
              <a:off x="12630" y="4645"/>
              <a:ext cx="2941" cy="2837"/>
            </a:xfrm>
            <a:prstGeom prst="ellipse">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4179" y="5972"/>
              <a:ext cx="1134" cy="572"/>
            </a:xfrm>
            <a:prstGeom prst="rect">
              <a:avLst/>
            </a:prstGeom>
            <a:noFill/>
          </p:spPr>
          <p:txBody>
            <a:bodyPr wrap="square" rtlCol="0" anchor="t">
              <a:spAutoFit/>
            </a:bodyPr>
            <a:p>
              <a:r>
                <a:rPr lang="en-US" altLang="zh-CN" sz="1400" b="1" dirty="0">
                  <a:solidFill>
                    <a:srgbClr val="004B94"/>
                  </a:solidFill>
                  <a:latin typeface="微软雅黑" panose="020B0503020204020204" charset="-122"/>
                  <a:ea typeface="微软雅黑" panose="020B0503020204020204" charset="-122"/>
                  <a:sym typeface="+mn-ea"/>
                </a:rPr>
                <a:t>60%</a:t>
              </a:r>
              <a:endParaRPr lang="en-US" altLang="zh-CN" sz="1400" b="1" dirty="0">
                <a:solidFill>
                  <a:srgbClr val="004B94"/>
                </a:solidFill>
                <a:latin typeface="微软雅黑" panose="020B0503020204020204" charset="-122"/>
                <a:ea typeface="微软雅黑" panose="020B0503020204020204" charset="-122"/>
                <a:sym typeface="+mn-ea"/>
              </a:endParaRPr>
            </a:p>
          </p:txBody>
        </p:sp>
        <p:sp>
          <p:nvSpPr>
            <p:cNvPr id="21" name="上箭头 20"/>
            <p:cNvSpPr/>
            <p:nvPr/>
          </p:nvSpPr>
          <p:spPr>
            <a:xfrm>
              <a:off x="13037" y="5225"/>
              <a:ext cx="1142" cy="1437"/>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chemeClr val="accent1">
                      <a:lumMod val="75000"/>
                    </a:schemeClr>
                  </a:solidFill>
                </a:ln>
                <a:solidFill>
                  <a:schemeClr val="accent1">
                    <a:lumMod val="60000"/>
                    <a:lumOff val="40000"/>
                  </a:schemeClr>
                </a:solidFill>
              </a:endParaRPr>
            </a:p>
          </p:txBody>
        </p:sp>
      </p:grpSp>
      <p:sp>
        <p:nvSpPr>
          <p:cNvPr id="24" name="单圆角矩形 23"/>
          <p:cNvSpPr/>
          <p:nvPr/>
        </p:nvSpPr>
        <p:spPr>
          <a:xfrm>
            <a:off x="638810" y="1691640"/>
            <a:ext cx="2844165" cy="599440"/>
          </a:xfrm>
          <a:prstGeom prst="round1Rect">
            <a:avLst/>
          </a:prstGeom>
          <a:solidFill>
            <a:srgbClr val="004B9B"/>
          </a:solidFill>
          <a:ln>
            <a:solidFill>
              <a:srgbClr val="40A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微软雅黑" panose="020B0503020204020204" charset="-122"/>
                <a:ea typeface="微软雅黑" panose="020B0503020204020204" charset="-122"/>
              </a:rPr>
              <a:t>规模快速增长</a:t>
            </a:r>
            <a:endParaRPr lang="zh-CN" altLang="en-US" sz="2000">
              <a:latin typeface="微软雅黑" panose="020B0503020204020204" charset="-122"/>
              <a:ea typeface="微软雅黑" panose="020B0503020204020204" charset="-122"/>
            </a:endParaRPr>
          </a:p>
        </p:txBody>
      </p:sp>
      <p:sp>
        <p:nvSpPr>
          <p:cNvPr id="2" name="文本框 1"/>
          <p:cNvSpPr txBox="1"/>
          <p:nvPr/>
        </p:nvSpPr>
        <p:spPr>
          <a:xfrm>
            <a:off x="6056630" y="5485130"/>
            <a:ext cx="5123815" cy="1076325"/>
          </a:xfrm>
          <a:prstGeom prst="rect">
            <a:avLst/>
          </a:prstGeom>
          <a:noFill/>
          <a:ln w="9525">
            <a:noFill/>
          </a:ln>
        </p:spPr>
        <p:txBody>
          <a:bodyPr wrap="square" rtlCol="0" anchor="t">
            <a:spAutoFit/>
          </a:bodyPr>
          <a:p>
            <a:pPr lvl="0" algn="l">
              <a:buClrTx/>
              <a:buSzTx/>
              <a:buFontTx/>
            </a:pPr>
            <a:r>
              <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   </a:t>
            </a:r>
            <a:endPar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lvl="0" algn="l">
              <a:buClrTx/>
              <a:buSzTx/>
              <a:buFontTx/>
            </a:pPr>
            <a:r>
              <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市场需求增长  上游产能释放   </a:t>
            </a:r>
            <a:endPar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lvl="0" algn="l">
              <a:buClrTx/>
              <a:buSzTx/>
              <a:buFontTx/>
            </a:pPr>
            <a:endPar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lvl="0" algn="l">
              <a:buClrTx/>
              <a:buSzTx/>
              <a:buFontTx/>
            </a:pPr>
            <a:r>
              <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2023H1 </a:t>
            </a:r>
            <a:r>
              <a:rPr lang="zh-CN" altLang="en-US"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规模创新高</a:t>
            </a:r>
            <a:r>
              <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a:t>
            </a:r>
            <a:r>
              <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同比增长</a:t>
            </a:r>
            <a:r>
              <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68%”</a:t>
            </a:r>
            <a:endParaRPr lang="en-US" alt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7" name="文本框 6"/>
          <p:cNvSpPr txBox="1"/>
          <p:nvPr/>
        </p:nvSpPr>
        <p:spPr>
          <a:xfrm>
            <a:off x="2808605" y="2501900"/>
            <a:ext cx="2575560" cy="368300"/>
          </a:xfrm>
          <a:prstGeom prst="rect">
            <a:avLst/>
          </a:prstGeom>
        </p:spPr>
        <p:style>
          <a:lnRef idx="3">
            <a:schemeClr val="lt1"/>
          </a:lnRef>
          <a:fillRef idx="1">
            <a:schemeClr val="accent1"/>
          </a:fillRef>
          <a:effectRef idx="1">
            <a:schemeClr val="accent1"/>
          </a:effectRef>
          <a:fontRef idx="minor">
            <a:schemeClr val="lt1"/>
          </a:fontRef>
        </p:style>
        <p:txBody>
          <a:bodyPr vertOverflow="overflow" horzOverflow="overflow" vert="horz" wrap="none" numCol="1" spcCol="0" rtlCol="0" fromWordArt="0" anchor="t" anchorCtr="0" forceAA="0" compatLnSpc="1">
            <a:spAutoFit/>
          </a:bodyPr>
          <a:p>
            <a:pPr lvl="0" algn="l">
              <a:buClrTx/>
              <a:buSzTx/>
              <a:buFontTx/>
            </a:pPr>
            <a:r>
              <a:rPr lang="zh-CN" altLang="en-US" b="1" dirty="0">
                <a:solidFill>
                  <a:schemeClr val="bg1"/>
                </a:solidFill>
                <a:latin typeface="微软雅黑" panose="020B0503020204020204" charset="-122"/>
                <a:ea typeface="微软雅黑" panose="020B0503020204020204" charset="-122"/>
                <a:sym typeface="+mn-ea"/>
              </a:rPr>
              <a:t>2022年规模创历史新高</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11" name="文本框 10"/>
          <p:cNvSpPr txBox="1"/>
          <p:nvPr/>
        </p:nvSpPr>
        <p:spPr>
          <a:xfrm>
            <a:off x="2696845" y="5643880"/>
            <a:ext cx="3032760" cy="368300"/>
          </a:xfrm>
          <a:prstGeom prst="rect">
            <a:avLst/>
          </a:prstGeom>
        </p:spPr>
        <p:style>
          <a:lnRef idx="3">
            <a:schemeClr val="lt1"/>
          </a:lnRef>
          <a:fillRef idx="1">
            <a:schemeClr val="accent1"/>
          </a:fillRef>
          <a:effectRef idx="1">
            <a:schemeClr val="accent1"/>
          </a:effectRef>
          <a:fontRef idx="minor">
            <a:schemeClr val="lt1"/>
          </a:fontRef>
        </p:style>
        <p:txBody>
          <a:bodyPr wrap="none" rtlCol="0" anchor="t">
            <a:spAutoFit/>
          </a:bodyPr>
          <a:p>
            <a:r>
              <a:rPr lang="zh-CN" altLang="en-US" b="1" dirty="0">
                <a:solidFill>
                  <a:schemeClr val="bg1"/>
                </a:solidFill>
                <a:latin typeface="微软雅黑" panose="020B0503020204020204" charset="-122"/>
                <a:ea typeface="微软雅黑" panose="020B0503020204020204" charset="-122"/>
                <a:sym typeface="+mn-ea"/>
              </a:rPr>
              <a:t>展望：</a:t>
            </a:r>
            <a:r>
              <a:rPr lang="en-US" altLang="zh-CN" b="1" dirty="0">
                <a:solidFill>
                  <a:schemeClr val="bg1"/>
                </a:solidFill>
                <a:latin typeface="微软雅黑" panose="020B0503020204020204" charset="-122"/>
                <a:ea typeface="微软雅黑" panose="020B0503020204020204" charset="-122"/>
                <a:sym typeface="+mn-ea"/>
              </a:rPr>
              <a:t>2023</a:t>
            </a:r>
            <a:r>
              <a:rPr lang="zh-CN" altLang="en-US" b="1" dirty="0">
                <a:solidFill>
                  <a:schemeClr val="bg1"/>
                </a:solidFill>
                <a:latin typeface="微软雅黑" panose="020B0503020204020204" charset="-122"/>
                <a:ea typeface="微软雅黑" panose="020B0503020204020204" charset="-122"/>
                <a:sym typeface="+mn-ea"/>
              </a:rPr>
              <a:t>年维持高速增长</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12" name="文本框 11"/>
          <p:cNvSpPr txBox="1"/>
          <p:nvPr/>
        </p:nvSpPr>
        <p:spPr>
          <a:xfrm>
            <a:off x="3090545" y="3956050"/>
            <a:ext cx="2011680" cy="368300"/>
          </a:xfrm>
          <a:prstGeom prst="rect">
            <a:avLst/>
          </a:prstGeom>
        </p:spPr>
        <p:style>
          <a:lnRef idx="3">
            <a:schemeClr val="lt1"/>
          </a:lnRef>
          <a:fillRef idx="1">
            <a:schemeClr val="accent1"/>
          </a:fillRef>
          <a:effectRef idx="1">
            <a:schemeClr val="accent1"/>
          </a:effectRef>
          <a:fontRef idx="minor">
            <a:schemeClr val="lt1"/>
          </a:fontRef>
        </p:style>
        <p:txBody>
          <a:bodyPr vertOverflow="overflow" horzOverflow="overflow" vert="horz" wrap="none" numCol="1" spcCol="0" rtlCol="0" fromWordArt="0" anchor="t" anchorCtr="0" forceAA="0" compatLnSpc="1">
            <a:spAutoFit/>
          </a:bodyPr>
          <a:p>
            <a:pPr lvl="0" algn="l">
              <a:buClrTx/>
              <a:buSzTx/>
              <a:buFontTx/>
            </a:pPr>
            <a:r>
              <a:rPr lang="zh-CN" altLang="en-US" b="1" dirty="0">
                <a:solidFill>
                  <a:schemeClr val="bg1"/>
                </a:solidFill>
                <a:latin typeface="微软雅黑" panose="020B0503020204020204" charset="-122"/>
                <a:ea typeface="微软雅黑" panose="020B0503020204020204" charset="-122"/>
                <a:sym typeface="+mn-ea"/>
              </a:rPr>
              <a:t>风险指标低位运行</a:t>
            </a:r>
            <a:endParaRPr lang="zh-CN" altLang="en-US" b="1" dirty="0">
              <a:solidFill>
                <a:schemeClr val="bg1"/>
              </a:solidFill>
              <a:latin typeface="微软雅黑" panose="020B0503020204020204" charset="-122"/>
              <a:ea typeface="微软雅黑" panose="020B0503020204020204" charset="-122"/>
              <a:sym typeface="+mn-ea"/>
            </a:endParaRPr>
          </a:p>
        </p:txBody>
      </p:sp>
      <p:graphicFrame>
        <p:nvGraphicFramePr>
          <p:cNvPr id="17" name="图表 16"/>
          <p:cNvGraphicFramePr/>
          <p:nvPr/>
        </p:nvGraphicFramePr>
        <p:xfrm>
          <a:off x="5526405" y="2796540"/>
          <a:ext cx="4474210" cy="2419985"/>
        </p:xfrm>
        <a:graphic>
          <a:graphicData uri="http://schemas.openxmlformats.org/drawingml/2006/chart">
            <c:chart xmlns:c="http://schemas.openxmlformats.org/drawingml/2006/chart" xmlns:r="http://schemas.openxmlformats.org/officeDocument/2006/relationships" r:id="rId1"/>
          </a:graphicData>
        </a:graphic>
      </p:graphicFrame>
      <p:cxnSp>
        <p:nvCxnSpPr>
          <p:cNvPr id="20" name="直接连接符 19"/>
          <p:cNvCxnSpPr/>
          <p:nvPr/>
        </p:nvCxnSpPr>
        <p:spPr>
          <a:xfrm flipV="1">
            <a:off x="5678170" y="3346450"/>
            <a:ext cx="5404485" cy="28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5678170" y="5323840"/>
            <a:ext cx="5404485" cy="2857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normAutofit fontScale="90000"/>
          </a:bodyPr>
          <a:p>
            <a:r>
              <a:rPr lang="zh-CN" altLang="en-US"/>
              <a:t>产业链运行情况</a:t>
            </a:r>
            <a:endParaRPr lang="zh-CN" altLang="en-US"/>
          </a:p>
        </p:txBody>
      </p:sp>
      <p:sp>
        <p:nvSpPr>
          <p:cNvPr id="3" name="单圆角矩形 2"/>
          <p:cNvSpPr/>
          <p:nvPr/>
        </p:nvSpPr>
        <p:spPr>
          <a:xfrm>
            <a:off x="638810" y="1691640"/>
            <a:ext cx="2844165" cy="599440"/>
          </a:xfrm>
          <a:prstGeom prst="round1Rect">
            <a:avLst/>
          </a:prstGeom>
          <a:solidFill>
            <a:srgbClr val="004B9B"/>
          </a:solidFill>
          <a:ln>
            <a:solidFill>
              <a:srgbClr val="40A4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a:latin typeface="微软雅黑" panose="020B0503020204020204" charset="-122"/>
                <a:ea typeface="微软雅黑" panose="020B0503020204020204" charset="-122"/>
              </a:rPr>
              <a:t>国别市场多元化</a:t>
            </a:r>
            <a:endParaRPr lang="zh-CN" altLang="en-US" sz="2000">
              <a:latin typeface="微软雅黑" panose="020B0503020204020204" charset="-122"/>
              <a:ea typeface="微软雅黑" panose="020B0503020204020204" charset="-122"/>
            </a:endParaRPr>
          </a:p>
        </p:txBody>
      </p:sp>
      <p:sp>
        <p:nvSpPr>
          <p:cNvPr id="2" name="文本框 1"/>
          <p:cNvSpPr txBox="1"/>
          <p:nvPr/>
        </p:nvSpPr>
        <p:spPr>
          <a:xfrm>
            <a:off x="5826760" y="1691640"/>
            <a:ext cx="2804160" cy="368300"/>
          </a:xfrm>
          <a:prstGeom prst="rect">
            <a:avLst/>
          </a:prstGeom>
        </p:spPr>
        <p:style>
          <a:lnRef idx="3">
            <a:schemeClr val="lt1"/>
          </a:lnRef>
          <a:fillRef idx="1">
            <a:schemeClr val="accent1"/>
          </a:fillRef>
          <a:effectRef idx="1">
            <a:schemeClr val="accent1"/>
          </a:effectRef>
          <a:fontRef idx="minor">
            <a:schemeClr val="lt1"/>
          </a:fontRef>
        </p:style>
        <p:txBody>
          <a:bodyPr vertOverflow="overflow" horzOverflow="overflow" vert="horz" wrap="none" numCol="1" spcCol="0" rtlCol="0" fromWordArt="0" anchor="t" anchorCtr="0" forceAA="0" compatLnSpc="1">
            <a:spAutoFit/>
          </a:bodyPr>
          <a:p>
            <a:pPr lvl="0" algn="l">
              <a:buClrTx/>
              <a:buSzTx/>
              <a:buFontTx/>
            </a:pPr>
            <a:r>
              <a:rPr lang="zh-CN" altLang="en-US" b="1" dirty="0">
                <a:solidFill>
                  <a:schemeClr val="bg1"/>
                </a:solidFill>
                <a:latin typeface="微软雅黑" panose="020B0503020204020204" charset="-122"/>
                <a:ea typeface="微软雅黑" panose="020B0503020204020204" charset="-122"/>
                <a:sym typeface="+mn-ea"/>
              </a:rPr>
              <a:t>202</a:t>
            </a:r>
            <a:r>
              <a:rPr lang="en-US" altLang="zh-CN" b="1" dirty="0">
                <a:solidFill>
                  <a:schemeClr val="bg1"/>
                </a:solidFill>
                <a:latin typeface="微软雅黑" panose="020B0503020204020204" charset="-122"/>
                <a:ea typeface="微软雅黑" panose="020B0503020204020204" charset="-122"/>
                <a:sym typeface="+mn-ea"/>
              </a:rPr>
              <a:t>3</a:t>
            </a:r>
            <a:r>
              <a:rPr lang="zh-CN" altLang="en-US" b="1" dirty="0">
                <a:solidFill>
                  <a:schemeClr val="bg1"/>
                </a:solidFill>
                <a:latin typeface="微软雅黑" panose="020B0503020204020204" charset="-122"/>
                <a:ea typeface="微软雅黑" panose="020B0503020204020204" charset="-122"/>
                <a:sym typeface="+mn-ea"/>
              </a:rPr>
              <a:t>上半年主要出口市场</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9" name="文本框 8"/>
          <p:cNvSpPr txBox="1"/>
          <p:nvPr/>
        </p:nvSpPr>
        <p:spPr>
          <a:xfrm>
            <a:off x="1814195" y="3557905"/>
            <a:ext cx="2826385" cy="583565"/>
          </a:xfrm>
          <a:prstGeom prst="rect">
            <a:avLst/>
          </a:prstGeom>
          <a:noFill/>
          <a:ln w="9525">
            <a:noFill/>
          </a:ln>
        </p:spPr>
        <p:txBody>
          <a:bodyPr wrap="square">
            <a:spAutoFit/>
            <a:scene3d>
              <a:camera prst="orthographicFront"/>
              <a:lightRig rig="threePt" dir="t"/>
            </a:scene3d>
          </a:bodyPr>
          <a:p>
            <a:pPr algn="l">
              <a:buClrTx/>
              <a:buSzTx/>
              <a:buFontTx/>
            </a:pPr>
            <a:r>
              <a:rPr lang="zh-CN"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出口仍以发达国家市场为主 </a:t>
            </a:r>
            <a:endParaRPr lang="zh-CN"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algn="l">
              <a:buClrTx/>
              <a:buSzTx/>
              <a:buFontTx/>
            </a:pPr>
            <a:r>
              <a:rPr lang="zh-CN"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新兴市场国家潜力巨大</a:t>
            </a:r>
            <a:endParaRPr lang="zh-CN" sz="16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文本框 5"/>
          <p:cNvSpPr txBox="1"/>
          <p:nvPr/>
        </p:nvSpPr>
        <p:spPr>
          <a:xfrm>
            <a:off x="5970270" y="2291080"/>
            <a:ext cx="2517140" cy="3415030"/>
          </a:xfrm>
          <a:prstGeom prst="rect">
            <a:avLst/>
          </a:prstGeom>
          <a:noFill/>
        </p:spPr>
        <p:txBody>
          <a:bodyPr wrap="square" rtlCol="0">
            <a:spAutoFit/>
          </a:bodyPr>
          <a:p>
            <a:r>
              <a:rPr lang="zh-CN" altLang="en-US">
                <a:ln/>
                <a:solidFill>
                  <a:schemeClr val="tx1"/>
                </a:solidFill>
                <a:effectLst>
                  <a:outerShdw blurRad="38100" dist="19050" dir="2700000" algn="tl" rotWithShape="0">
                    <a:schemeClr val="dk1">
                      <a:alpha val="40000"/>
                    </a:schemeClr>
                  </a:outerShdw>
                </a:effectLst>
              </a:rPr>
              <a:t>德国    </a:t>
            </a:r>
            <a:endParaRPr lang="zh-CN" altLang="en-US">
              <a:ln/>
              <a:solidFill>
                <a:schemeClr val="tx1"/>
              </a:solidFill>
              <a:effectLst>
                <a:outerShdw blurRad="38100" dist="19050" dir="2700000" algn="tl" rotWithShape="0">
                  <a:schemeClr val="dk1">
                    <a:alpha val="40000"/>
                  </a:schemeClr>
                </a:outerShdw>
              </a:effectLst>
            </a:endParaRPr>
          </a:p>
          <a:p>
            <a:r>
              <a:rPr lang="zh-CN" altLang="en-US">
                <a:ln/>
                <a:solidFill>
                  <a:schemeClr val="tx1"/>
                </a:solidFill>
                <a:effectLst>
                  <a:outerShdw blurRad="38100" dist="19050" dir="2700000" algn="tl" rotWithShape="0">
                    <a:schemeClr val="dk1">
                      <a:alpha val="40000"/>
                    </a:schemeClr>
                  </a:outerShdw>
                </a:effectLst>
              </a:rPr>
              <a:t>荷兰 </a:t>
            </a:r>
            <a:endParaRPr lang="zh-CN" altLang="en-US">
              <a:ln/>
              <a:solidFill>
                <a:schemeClr val="tx1"/>
              </a:solidFill>
              <a:effectLst>
                <a:outerShdw blurRad="38100" dist="19050" dir="2700000" algn="tl" rotWithShape="0">
                  <a:schemeClr val="dk1">
                    <a:alpha val="40000"/>
                  </a:schemeClr>
                </a:outerShdw>
              </a:effectLst>
            </a:endParaRPr>
          </a:p>
          <a:p>
            <a:r>
              <a:rPr lang="zh-CN" altLang="en-US">
                <a:ln/>
                <a:solidFill>
                  <a:schemeClr val="tx1"/>
                </a:solidFill>
                <a:effectLst>
                  <a:outerShdw blurRad="38100" dist="19050" dir="2700000" algn="tl" rotWithShape="0">
                    <a:schemeClr val="dk1">
                      <a:alpha val="40000"/>
                    </a:schemeClr>
                  </a:outerShdw>
                </a:effectLst>
              </a:rPr>
              <a:t>意大利 </a:t>
            </a:r>
            <a:endParaRPr lang="zh-CN" altLang="en-US">
              <a:ln/>
              <a:solidFill>
                <a:schemeClr val="tx1"/>
              </a:solidFill>
              <a:effectLst>
                <a:outerShdw blurRad="38100" dist="19050" dir="2700000" algn="tl" rotWithShape="0">
                  <a:schemeClr val="dk1">
                    <a:alpha val="40000"/>
                  </a:schemeClr>
                </a:outerShdw>
              </a:effectLst>
            </a:endParaRPr>
          </a:p>
          <a:p>
            <a:endParaRPr lang="zh-CN" altLang="en-US">
              <a:ln/>
              <a:solidFill>
                <a:schemeClr val="tx1"/>
              </a:solidFill>
              <a:effectLst>
                <a:outerShdw blurRad="38100" dist="19050" dir="2700000" algn="tl" rotWithShape="0">
                  <a:schemeClr val="dk1">
                    <a:alpha val="40000"/>
                  </a:schemeClr>
                </a:outerShdw>
              </a:effectLst>
            </a:endParaRPr>
          </a:p>
          <a:p>
            <a:r>
              <a:rPr lang="zh-CN" altLang="en-US">
                <a:ln/>
                <a:solidFill>
                  <a:schemeClr val="tx1"/>
                </a:solidFill>
                <a:effectLst>
                  <a:outerShdw blurRad="38100" dist="19050" dir="2700000" algn="tl" rotWithShape="0">
                    <a:schemeClr val="dk1">
                      <a:alpha val="40000"/>
                    </a:schemeClr>
                  </a:outerShdw>
                </a:effectLst>
              </a:rPr>
              <a:t>美国   </a:t>
            </a:r>
            <a:endParaRPr lang="en-US" altLang="zh-CN">
              <a:ln/>
              <a:solidFill>
                <a:schemeClr val="tx1"/>
              </a:solidFill>
              <a:effectLst>
                <a:outerShdw blurRad="38100" dist="19050" dir="2700000" algn="tl" rotWithShape="0">
                  <a:schemeClr val="dk1">
                    <a:alpha val="40000"/>
                  </a:schemeClr>
                </a:outerShdw>
              </a:effectLst>
            </a:endParaRPr>
          </a:p>
          <a:p>
            <a:endParaRPr lang="zh-CN" altLang="en-US">
              <a:ln/>
              <a:solidFill>
                <a:schemeClr val="tx1"/>
              </a:solidFill>
              <a:effectLst>
                <a:outerShdw blurRad="38100" dist="19050" dir="2700000" algn="tl" rotWithShape="0">
                  <a:schemeClr val="dk1">
                    <a:alpha val="40000"/>
                  </a:schemeClr>
                </a:outerShdw>
              </a:effectLst>
            </a:endParaRPr>
          </a:p>
          <a:p>
            <a:r>
              <a:rPr lang="zh-CN" altLang="en-US">
                <a:ln/>
                <a:solidFill>
                  <a:schemeClr val="tx1"/>
                </a:solidFill>
                <a:effectLst>
                  <a:outerShdw blurRad="38100" dist="19050" dir="2700000" algn="tl" rotWithShape="0">
                    <a:schemeClr val="dk1">
                      <a:alpha val="40000"/>
                    </a:schemeClr>
                  </a:outerShdw>
                </a:effectLst>
              </a:rPr>
              <a:t>澳大利亚</a:t>
            </a:r>
            <a:endParaRPr lang="zh-CN" altLang="en-US">
              <a:ln/>
              <a:solidFill>
                <a:schemeClr val="tx1"/>
              </a:solidFill>
              <a:effectLst>
                <a:outerShdw blurRad="38100" dist="19050" dir="2700000" algn="tl" rotWithShape="0">
                  <a:schemeClr val="dk1">
                    <a:alpha val="40000"/>
                  </a:schemeClr>
                </a:outerShdw>
              </a:effectLst>
            </a:endParaRPr>
          </a:p>
          <a:p>
            <a:endParaRPr lang="zh-CN" altLang="en-US">
              <a:ln/>
              <a:solidFill>
                <a:schemeClr val="tx1"/>
              </a:solidFill>
              <a:effectLst>
                <a:outerShdw blurRad="38100" dist="19050" dir="2700000" algn="tl" rotWithShape="0">
                  <a:schemeClr val="dk1">
                    <a:alpha val="40000"/>
                  </a:schemeClr>
                </a:outerShdw>
              </a:effectLst>
            </a:endParaRPr>
          </a:p>
          <a:p>
            <a:r>
              <a:rPr lang="zh-CN" altLang="en-US">
                <a:ln/>
                <a:solidFill>
                  <a:schemeClr val="tx1"/>
                </a:solidFill>
                <a:effectLst>
                  <a:outerShdw blurRad="38100" dist="19050" dir="2700000" algn="tl" rotWithShape="0">
                    <a:schemeClr val="dk1">
                      <a:alpha val="40000"/>
                    </a:schemeClr>
                  </a:outerShdw>
                </a:effectLst>
              </a:rPr>
              <a:t> </a:t>
            </a:r>
            <a:endParaRPr lang="zh-CN" altLang="en-US">
              <a:ln/>
              <a:solidFill>
                <a:schemeClr val="tx1"/>
              </a:solidFill>
              <a:effectLst>
                <a:outerShdw blurRad="38100" dist="19050" dir="2700000" algn="tl" rotWithShape="0">
                  <a:schemeClr val="dk1">
                    <a:alpha val="40000"/>
                  </a:schemeClr>
                </a:outerShdw>
              </a:effectLst>
            </a:endParaRPr>
          </a:p>
          <a:p>
            <a:r>
              <a:rPr lang="zh-CN" altLang="en-US">
                <a:ln/>
                <a:solidFill>
                  <a:schemeClr val="tx1"/>
                </a:solidFill>
                <a:effectLst>
                  <a:outerShdw blurRad="38100" dist="19050" dir="2700000" algn="tl" rotWithShape="0">
                    <a:schemeClr val="dk1">
                      <a:alpha val="40000"/>
                    </a:schemeClr>
                  </a:outerShdw>
                </a:effectLst>
              </a:rPr>
              <a:t>土耳其</a:t>
            </a:r>
            <a:endParaRPr lang="zh-CN" altLang="en-US">
              <a:ln/>
              <a:solidFill>
                <a:schemeClr val="tx1"/>
              </a:solidFill>
              <a:effectLst>
                <a:outerShdw blurRad="38100" dist="19050" dir="2700000" algn="tl" rotWithShape="0">
                  <a:schemeClr val="dk1">
                    <a:alpha val="40000"/>
                  </a:schemeClr>
                </a:outerShdw>
              </a:effectLst>
            </a:endParaRPr>
          </a:p>
          <a:p>
            <a:r>
              <a:rPr lang="zh-CN" altLang="en-US">
                <a:ln/>
                <a:solidFill>
                  <a:schemeClr val="tx1"/>
                </a:solidFill>
                <a:effectLst>
                  <a:outerShdw blurRad="38100" dist="19050" dir="2700000" algn="tl" rotWithShape="0">
                    <a:schemeClr val="dk1">
                      <a:alpha val="40000"/>
                    </a:schemeClr>
                  </a:outerShdw>
                </a:effectLst>
              </a:rPr>
              <a:t>沙特</a:t>
            </a:r>
            <a:endParaRPr lang="zh-CN" altLang="en-US">
              <a:ln/>
              <a:solidFill>
                <a:schemeClr val="tx1"/>
              </a:solidFill>
              <a:effectLst>
                <a:outerShdw blurRad="38100" dist="19050" dir="2700000" algn="tl" rotWithShape="0">
                  <a:schemeClr val="dk1">
                    <a:alpha val="40000"/>
                  </a:schemeClr>
                </a:outerShdw>
              </a:effectLst>
            </a:endParaRPr>
          </a:p>
          <a:p>
            <a:r>
              <a:rPr lang="zh-CN" altLang="en-US">
                <a:effectLst>
                  <a:outerShdw blurRad="38100" dist="19050" dir="2700000" algn="tl" rotWithShape="0">
                    <a:schemeClr val="dk1">
                      <a:alpha val="40000"/>
                    </a:schemeClr>
                  </a:outerShdw>
                </a:effectLst>
                <a:sym typeface="+mn-ea"/>
              </a:rPr>
              <a:t>印度  </a:t>
            </a:r>
            <a:endParaRPr lang="zh-CN" altLang="en-US">
              <a:solidFill>
                <a:schemeClr val="tx1"/>
              </a:solidFill>
              <a:effectLst>
                <a:outerShdw blurRad="38100" dist="19050" dir="2700000" algn="tl" rotWithShape="0">
                  <a:schemeClr val="dk1">
                    <a:alpha val="40000"/>
                  </a:schemeClr>
                </a:outerShdw>
              </a:effectLst>
              <a:sym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52301" y="2591834"/>
            <a:ext cx="6849904" cy="822007"/>
            <a:chOff x="5001101" y="1273176"/>
            <a:chExt cx="6849904" cy="822007"/>
          </a:xfrm>
        </p:grpSpPr>
        <p:sp>
          <p:nvSpPr>
            <p:cNvPr id="81932" name="TextBox 31"/>
            <p:cNvSpPr txBox="1"/>
            <p:nvPr/>
          </p:nvSpPr>
          <p:spPr>
            <a:xfrm>
              <a:off x="5001101" y="1388428"/>
              <a:ext cx="724535" cy="706755"/>
            </a:xfrm>
            <a:prstGeom prst="rect">
              <a:avLst/>
            </a:prstGeom>
            <a:noFill/>
            <a:ln w="9525">
              <a:noFill/>
            </a:ln>
          </p:spPr>
          <p:txBody>
            <a:bodyPr wrap="none" anchor="t">
              <a:spAutoFit/>
            </a:bodyPr>
            <a:lstStyle/>
            <a:p>
              <a:pPr algn="ctr" defTabSz="1219200" eaLnBrk="0" fontAlgn="base" hangingPunct="0">
                <a:spcBef>
                  <a:spcPct val="0"/>
                </a:spcBef>
                <a:spcAft>
                  <a:spcPct val="0"/>
                </a:spcAft>
              </a:pPr>
              <a:r>
                <a:rPr lang="en-US" altLang="zh-CN" sz="4000" dirty="0">
                  <a:solidFill>
                    <a:schemeClr val="bg1"/>
                  </a:solidFill>
                  <a:latin typeface="Impact" panose="020B0806030902050204" pitchFamily="34" charset="0"/>
                  <a:ea typeface="宋体" panose="02010600030101010101" pitchFamily="2" charset="-122"/>
                </a:rPr>
                <a:t>03</a:t>
              </a:r>
              <a:endParaRPr lang="en-US" altLang="zh-CN" sz="4000" dirty="0">
                <a:solidFill>
                  <a:schemeClr val="bg1"/>
                </a:solidFill>
                <a:latin typeface="Impact" panose="020B0806030902050204" pitchFamily="34" charset="0"/>
                <a:ea typeface="宋体" panose="02010600030101010101" pitchFamily="2" charset="-122"/>
              </a:endParaRPr>
            </a:p>
          </p:txBody>
        </p:sp>
        <p:cxnSp>
          <p:nvCxnSpPr>
            <p:cNvPr id="81933" name="直接连接符 33"/>
            <p:cNvCxnSpPr/>
            <p:nvPr/>
          </p:nvCxnSpPr>
          <p:spPr>
            <a:xfrm>
              <a:off x="5932488" y="1436053"/>
              <a:ext cx="0" cy="628651"/>
            </a:xfrm>
            <a:prstGeom prst="line">
              <a:avLst/>
            </a:prstGeom>
            <a:ln w="9525" cap="flat" cmpd="sng">
              <a:solidFill>
                <a:schemeClr val="bg1"/>
              </a:solidFill>
              <a:prstDash val="solid"/>
              <a:miter/>
              <a:headEnd type="none" w="med" len="med"/>
              <a:tailEnd type="none" w="med" len="med"/>
            </a:ln>
          </p:spPr>
        </p:cxnSp>
        <p:sp>
          <p:nvSpPr>
            <p:cNvPr id="81936" name="文本框 36"/>
            <p:cNvSpPr txBox="1"/>
            <p:nvPr/>
          </p:nvSpPr>
          <p:spPr>
            <a:xfrm>
              <a:off x="5932805" y="1273176"/>
              <a:ext cx="5918200" cy="521970"/>
            </a:xfrm>
            <a:prstGeom prst="rect">
              <a:avLst/>
            </a:prstGeom>
            <a:noFill/>
            <a:ln w="9525">
              <a:noFill/>
            </a:ln>
          </p:spPr>
          <p:txBody>
            <a:bodyPr anchor="t">
              <a:spAutoFit/>
            </a:bodyPr>
            <a:lstStyle/>
            <a:p>
              <a:pPr defTabSz="1219200" eaLnBrk="0" fontAlgn="base" hangingPunct="0">
                <a:spcBef>
                  <a:spcPct val="0"/>
                </a:spcBef>
                <a:spcAft>
                  <a:spcPct val="0"/>
                </a:spcAft>
              </a:pPr>
              <a:r>
                <a:rPr lang="zh-CN" sz="2800" b="1" dirty="0">
                  <a:solidFill>
                    <a:srgbClr val="004C95"/>
                  </a:solidFill>
                  <a:latin typeface="微软雅黑" panose="020B0503020204020204" charset="-122"/>
                  <a:ea typeface="微软雅黑" panose="020B0503020204020204" charset="-122"/>
                  <a:sym typeface="+mn-ea"/>
                </a:rPr>
                <a:t>新新能源行业承保情况能源行业况</a:t>
              </a:r>
              <a:endParaRPr lang="zh-CN" altLang="en-US" sz="2800" b="1" dirty="0">
                <a:solidFill>
                  <a:schemeClr val="bg1"/>
                </a:solidFill>
                <a:latin typeface="微软雅黑" panose="020B0503020204020204" charset="-122"/>
                <a:ea typeface="微软雅黑" panose="020B0503020204020204" charset="-122"/>
                <a:sym typeface="+mn-ea"/>
              </a:endParaRPr>
            </a:p>
          </p:txBody>
        </p:sp>
      </p:gr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6083935" y="2799715"/>
            <a:ext cx="4632960" cy="521970"/>
          </a:xfrm>
          <a:prstGeom prst="rect">
            <a:avLst/>
          </a:prstGeom>
          <a:noFill/>
        </p:spPr>
        <p:txBody>
          <a:bodyPr wrap="square" rtlCol="0" anchor="t">
            <a:spAutoFit/>
          </a:bodyPr>
          <a:p>
            <a:pPr defTabSz="1219200"/>
            <a:r>
              <a:rPr lang="zh-CN" altLang="en-US" sz="2800" b="1" dirty="0">
                <a:solidFill>
                  <a:schemeClr val="bg1"/>
                </a:solidFill>
                <a:latin typeface="微软雅黑" panose="020B0503020204020204" charset="-122"/>
                <a:sym typeface="+mn-ea"/>
              </a:rPr>
              <a:t>新形势下的挑战</a:t>
            </a:r>
            <a:endParaRPr lang="zh-CN" alt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charset="-122"/>
              <a:sym typeface="+mn-ea"/>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5" name="文本框 36"/>
          <p:cNvSpPr txBox="1"/>
          <p:nvPr/>
        </p:nvSpPr>
        <p:spPr>
          <a:xfrm>
            <a:off x="2448560" y="2132330"/>
            <a:ext cx="8148320" cy="2861310"/>
          </a:xfrm>
          <a:prstGeom prst="rect">
            <a:avLst/>
          </a:prstGeom>
          <a:noFill/>
          <a:ln w="9525">
            <a:noFill/>
          </a:ln>
        </p:spPr>
        <p:txBody>
          <a:bodyPr wrap="square" anchor="t">
            <a:spAutoFit/>
          </a:bodyPr>
          <a:p>
            <a:pPr defTabSz="1219200" eaLnBrk="0" fontAlgn="base" hangingPunct="0">
              <a:spcBef>
                <a:spcPct val="0"/>
              </a:spcBef>
              <a:spcAft>
                <a:spcPct val="0"/>
              </a:spcAft>
            </a:pPr>
            <a:endParaRPr lang="zh-CN" sz="3600" b="1" dirty="0">
              <a:solidFill>
                <a:srgbClr val="004C95"/>
              </a:solidFill>
              <a:latin typeface="微软雅黑" panose="020B0503020204020204" charset="-122"/>
              <a:ea typeface="微软雅黑" panose="020B0503020204020204" charset="-122"/>
              <a:sym typeface="+mn-ea"/>
            </a:endParaRPr>
          </a:p>
          <a:p>
            <a:pPr defTabSz="1219200" eaLnBrk="0" fontAlgn="base" hangingPunct="0">
              <a:spcBef>
                <a:spcPct val="0"/>
              </a:spcBef>
              <a:spcAft>
                <a:spcPct val="0"/>
              </a:spcAft>
            </a:pPr>
            <a:r>
              <a:rPr lang="zh-CN" sz="2800" b="1" dirty="0">
                <a:solidFill>
                  <a:srgbClr val="004C95"/>
                </a:solidFill>
                <a:latin typeface="微软雅黑" panose="020B0503020204020204" charset="-122"/>
                <a:ea typeface="微软雅黑" panose="020B0503020204020204" charset="-122"/>
                <a:sym typeface="+mn-ea"/>
              </a:rPr>
              <a:t>快速发展和变化的市场</a:t>
            </a:r>
            <a:endParaRPr lang="zh-CN" sz="3600" b="1" dirty="0">
              <a:solidFill>
                <a:srgbClr val="004C95"/>
              </a:solidFill>
              <a:latin typeface="微软雅黑" panose="020B0503020204020204" charset="-122"/>
              <a:ea typeface="微软雅黑" panose="020B0503020204020204" charset="-122"/>
              <a:sym typeface="+mn-ea"/>
            </a:endParaRPr>
          </a:p>
          <a:p>
            <a:pPr defTabSz="1219200" eaLnBrk="0" fontAlgn="base" hangingPunct="0">
              <a:spcBef>
                <a:spcPct val="0"/>
              </a:spcBef>
              <a:spcAft>
                <a:spcPct val="0"/>
              </a:spcAft>
            </a:pPr>
            <a:r>
              <a:rPr lang="zh-CN" sz="3600" b="1" dirty="0">
                <a:solidFill>
                  <a:srgbClr val="004C95"/>
                </a:solidFill>
                <a:latin typeface="微软雅黑" panose="020B0503020204020204" charset="-122"/>
                <a:ea typeface="微软雅黑" panose="020B0503020204020204" charset="-122"/>
                <a:sym typeface="+mn-ea"/>
              </a:rPr>
              <a:t>我们面临什么样的</a:t>
            </a:r>
            <a:r>
              <a:rPr lang="zh-CN" sz="4400" b="1" dirty="0">
                <a:solidFill>
                  <a:srgbClr val="004C95"/>
                </a:solidFill>
                <a:latin typeface="微软雅黑" panose="020B0503020204020204" charset="-122"/>
                <a:ea typeface="微软雅黑" panose="020B0503020204020204" charset="-122"/>
                <a:sym typeface="+mn-ea"/>
              </a:rPr>
              <a:t>挑战</a:t>
            </a:r>
            <a:r>
              <a:rPr lang="zh-CN" sz="3600" b="1" dirty="0">
                <a:solidFill>
                  <a:srgbClr val="004C95"/>
                </a:solidFill>
                <a:latin typeface="微软雅黑" panose="020B0503020204020204" charset="-122"/>
                <a:ea typeface="微软雅黑" panose="020B0503020204020204" charset="-122"/>
                <a:sym typeface="+mn-ea"/>
              </a:rPr>
              <a:t>？</a:t>
            </a:r>
            <a:endParaRPr lang="zh-CN" sz="3600" b="1" dirty="0">
              <a:solidFill>
                <a:srgbClr val="004C95"/>
              </a:solidFill>
              <a:latin typeface="微软雅黑" panose="020B0503020204020204" charset="-122"/>
              <a:ea typeface="微软雅黑" panose="020B0503020204020204" charset="-122"/>
              <a:sym typeface="+mn-ea"/>
            </a:endParaRPr>
          </a:p>
          <a:p>
            <a:pPr defTabSz="1219200" eaLnBrk="0" fontAlgn="base" hangingPunct="0">
              <a:spcBef>
                <a:spcPct val="0"/>
              </a:spcBef>
              <a:spcAft>
                <a:spcPct val="0"/>
              </a:spcAft>
            </a:pPr>
            <a:endParaRPr lang="zh-CN" sz="3600" b="1" dirty="0">
              <a:solidFill>
                <a:srgbClr val="004C95"/>
              </a:solidFill>
              <a:latin typeface="微软雅黑" panose="020B0503020204020204" charset="-122"/>
              <a:ea typeface="微软雅黑" panose="020B0503020204020204" charset="-122"/>
              <a:sym typeface="+mn-ea"/>
            </a:endParaRPr>
          </a:p>
          <a:p>
            <a:pPr defTabSz="1219200" eaLnBrk="0" fontAlgn="base" hangingPunct="0">
              <a:spcBef>
                <a:spcPct val="0"/>
              </a:spcBef>
              <a:spcAft>
                <a:spcPct val="0"/>
              </a:spcAft>
            </a:pPr>
            <a:endParaRPr lang="zh-CN" sz="3600" b="1" dirty="0">
              <a:solidFill>
                <a:srgbClr val="004C95"/>
              </a:solidFill>
              <a:latin typeface="微软雅黑" panose="020B0503020204020204" charset="-122"/>
              <a:ea typeface="微软雅黑" panose="020B0503020204020204" charset="-122"/>
              <a:sym typeface="+mn-ea"/>
            </a:endParaRPr>
          </a:p>
        </p:txBody>
      </p:sp>
      <p:sp>
        <p:nvSpPr>
          <p:cNvPr id="6" name="标题 5"/>
          <p:cNvSpPr>
            <a:spLocks noGrp="1"/>
          </p:cNvSpPr>
          <p:nvPr>
            <p:ph type="title"/>
          </p:nvPr>
        </p:nvSpPr>
        <p:spPr/>
        <p:txBody>
          <a:bodyPr>
            <a:normAutofit fontScale="90000"/>
          </a:bodyPr>
          <a:p>
            <a:r>
              <a:rPr lang="zh-CN" altLang="en-US">
                <a:sym typeface="+mn-ea"/>
              </a:rPr>
              <a:t>新形势下的挑战</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单圆角矩形 2"/>
          <p:cNvSpPr/>
          <p:nvPr/>
        </p:nvSpPr>
        <p:spPr>
          <a:xfrm>
            <a:off x="1574800" y="1993265"/>
            <a:ext cx="9732645" cy="845820"/>
          </a:xfrm>
          <a:prstGeom prst="round1Rect">
            <a:avLst/>
          </a:prstGeom>
          <a:solidFill>
            <a:schemeClr val="accent1">
              <a:lumMod val="75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latin typeface="微软雅黑" panose="020B0503020204020204" charset="-122"/>
                <a:ea typeface="微软雅黑" panose="020B0503020204020204" charset="-122"/>
              </a:rPr>
              <a:t>业务特点</a:t>
            </a:r>
            <a:endParaRPr lang="zh-CN" altLang="en-US" sz="3200">
              <a:latin typeface="微软雅黑" panose="020B0503020204020204" charset="-122"/>
              <a:ea typeface="微软雅黑" panose="020B0503020204020204" charset="-122"/>
            </a:endParaRPr>
          </a:p>
        </p:txBody>
      </p:sp>
      <p:sp>
        <p:nvSpPr>
          <p:cNvPr id="7" name="标题 6"/>
          <p:cNvSpPr>
            <a:spLocks noGrp="1"/>
          </p:cNvSpPr>
          <p:nvPr>
            <p:ph type="title"/>
          </p:nvPr>
        </p:nvSpPr>
        <p:spPr/>
        <p:txBody>
          <a:bodyPr>
            <a:normAutofit fontScale="90000"/>
          </a:bodyPr>
          <a:p>
            <a:r>
              <a:rPr lang="zh-CN" altLang="en-US">
                <a:sym typeface="+mn-ea"/>
              </a:rPr>
              <a:t>新形势下的挑战</a:t>
            </a:r>
            <a:endParaRPr lang="zh-CN" altLang="en-US"/>
          </a:p>
        </p:txBody>
      </p:sp>
      <p:sp>
        <p:nvSpPr>
          <p:cNvPr id="6" name="文本框 5"/>
          <p:cNvSpPr txBox="1"/>
          <p:nvPr/>
        </p:nvSpPr>
        <p:spPr>
          <a:xfrm>
            <a:off x="7105015" y="3173730"/>
            <a:ext cx="2578100" cy="2445385"/>
          </a:xfrm>
          <a:prstGeom prst="rect">
            <a:avLst/>
          </a:prstGeom>
          <a:solidFill>
            <a:schemeClr val="accent3">
              <a:lumMod val="20000"/>
              <a:lumOff val="80000"/>
              <a:alpha val="0"/>
            </a:schemeClr>
          </a:solidFill>
          <a:ln>
            <a:no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wrap="square">
            <a:spAutoFit/>
          </a:bodyPr>
          <a:p>
            <a:pPr algn="l">
              <a:lnSpc>
                <a:spcPct val="150000"/>
              </a:lnSpc>
              <a:spcBef>
                <a:spcPts val="0"/>
              </a:spcBef>
              <a:spcAft>
                <a:spcPts val="0"/>
              </a:spcAft>
              <a:buFont typeface="Wingdings" panose="05000000000000000000" charset="0"/>
            </a:pPr>
            <a:r>
              <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国别市场分化</a:t>
            </a:r>
            <a:endPar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algn="l">
              <a:lnSpc>
                <a:spcPct val="150000"/>
              </a:lnSpc>
              <a:spcBef>
                <a:spcPts val="0"/>
              </a:spcBef>
              <a:spcAft>
                <a:spcPts val="0"/>
              </a:spcAft>
              <a:buFont typeface="Wingdings" panose="05000000000000000000" charset="0"/>
            </a:pPr>
            <a:r>
              <a:rPr lang="zh-CN" sz="18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机遇与风险</a:t>
            </a:r>
            <a:endPar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南非  电力短缺</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融资  成本增加</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并网  容量 审批</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endParaRPr lang="zh-CN" sz="1600">
              <a:latin typeface="微软雅黑" panose="020B0503020204020204" charset="-122"/>
              <a:ea typeface="微软雅黑" panose="020B0503020204020204" charset="-122"/>
              <a:cs typeface="微软雅黑" panose="020B0503020204020204" charset="-122"/>
            </a:endParaRPr>
          </a:p>
        </p:txBody>
      </p:sp>
      <p:grpSp>
        <p:nvGrpSpPr>
          <p:cNvPr id="12" name="组合 11"/>
          <p:cNvGrpSpPr/>
          <p:nvPr/>
        </p:nvGrpSpPr>
        <p:grpSpPr>
          <a:xfrm>
            <a:off x="3322955" y="3173730"/>
            <a:ext cx="3346450" cy="2445385"/>
            <a:chOff x="6203" y="4998"/>
            <a:chExt cx="2837" cy="3851"/>
          </a:xfrm>
        </p:grpSpPr>
        <p:sp>
          <p:nvSpPr>
            <p:cNvPr id="100" name="文本框 99"/>
            <p:cNvSpPr txBox="1"/>
            <p:nvPr/>
          </p:nvSpPr>
          <p:spPr>
            <a:xfrm>
              <a:off x="6203" y="4998"/>
              <a:ext cx="2837" cy="3851"/>
            </a:xfrm>
            <a:prstGeom prst="rect">
              <a:avLst/>
            </a:prstGeom>
            <a:noFill/>
            <a:ln>
              <a:no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wrap="square">
              <a:spAutoFit/>
            </a:bodyPr>
            <a:p>
              <a:pPr algn="l">
                <a:lnSpc>
                  <a:spcPct val="150000"/>
                </a:lnSpc>
                <a:spcBef>
                  <a:spcPts val="0"/>
                </a:spcBef>
                <a:spcAft>
                  <a:spcPts val="0"/>
                </a:spcAft>
                <a:buFont typeface="Wingdings" panose="05000000000000000000" charset="0"/>
              </a:pPr>
              <a:r>
                <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出口企业需求激增</a:t>
              </a:r>
              <a:endPar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algn="l">
                <a:lnSpc>
                  <a:spcPct val="150000"/>
                </a:lnSpc>
                <a:spcBef>
                  <a:spcPts val="0"/>
                </a:spcBef>
                <a:spcAft>
                  <a:spcPts val="0"/>
                </a:spcAft>
                <a:buFont typeface="Wingdings" panose="05000000000000000000" charset="0"/>
              </a:pPr>
              <a:r>
                <a:rPr lang="zh-CN">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细分领域限额授信供给</a:t>
              </a:r>
              <a:endParaRPr lang="zh-CN" sz="20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硅片 电池片 组件  </a:t>
              </a:r>
              <a:r>
                <a:rPr lang="en-US" altLang="zh-CN" sz="1600" b="1">
                  <a:solidFill>
                    <a:srgbClr val="002978"/>
                  </a:solidFill>
                  <a:latin typeface="微软雅黑" panose="020B0503020204020204" charset="-122"/>
                  <a:ea typeface="微软雅黑" panose="020B0503020204020204" charset="-122"/>
                  <a:cs typeface="微软雅黑" panose="020B0503020204020204" charset="-122"/>
                  <a:sym typeface="+mn-ea"/>
                </a:rPr>
                <a:t>11%</a:t>
              </a: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 </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逆变器 </a:t>
              </a:r>
              <a:r>
                <a:rPr lang="en-US" altLang="zh-CN" sz="1600" b="1">
                  <a:solidFill>
                    <a:srgbClr val="002978"/>
                  </a:solidFill>
                  <a:latin typeface="微软雅黑" panose="020B0503020204020204" charset="-122"/>
                  <a:ea typeface="微软雅黑" panose="020B0503020204020204" charset="-122"/>
                  <a:cs typeface="微软雅黑" panose="020B0503020204020204" charset="-122"/>
                  <a:sym typeface="+mn-ea"/>
                </a:rPr>
                <a:t>95.1%</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sz="1600" b="1">
                  <a:solidFill>
                    <a:srgbClr val="002978"/>
                  </a:solidFill>
                  <a:latin typeface="微软雅黑" panose="020B0503020204020204" charset="-122"/>
                  <a:ea typeface="微软雅黑" panose="020B0503020204020204" charset="-122"/>
                  <a:cs typeface="微软雅黑" panose="020B0503020204020204" charset="-122"/>
                  <a:sym typeface="+mn-ea"/>
                </a:rPr>
                <a:t>储能  </a:t>
              </a:r>
              <a:r>
                <a:rPr lang="en-US" altLang="zh-CN" sz="1600" b="1">
                  <a:solidFill>
                    <a:srgbClr val="002978"/>
                  </a:solidFill>
                  <a:latin typeface="微软雅黑" panose="020B0503020204020204" charset="-122"/>
                  <a:ea typeface="微软雅黑" panose="020B0503020204020204" charset="-122"/>
                  <a:cs typeface="微软雅黑" panose="020B0503020204020204" charset="-122"/>
                  <a:sym typeface="+mn-ea"/>
                </a:rPr>
                <a:t>58.1%</a:t>
              </a:r>
              <a:endParaRPr lang="zh-CN" sz="1600" b="1">
                <a:latin typeface="微软雅黑" panose="020B0503020204020204" charset="-122"/>
                <a:ea typeface="微软雅黑" panose="020B0503020204020204" charset="-122"/>
                <a:cs typeface="微软雅黑" panose="020B0503020204020204" charset="-122"/>
                <a:sym typeface="+mn-ea"/>
              </a:endParaRPr>
            </a:p>
            <a:p>
              <a:pPr marL="742950" lvl="1" indent="-285750">
                <a:lnSpc>
                  <a:spcPct val="150000"/>
                </a:lnSpc>
                <a:spcBef>
                  <a:spcPts val="0"/>
                </a:spcBef>
                <a:spcAft>
                  <a:spcPts val="0"/>
                </a:spcAft>
                <a:buFont typeface="Arial" panose="020B0604020202020204" pitchFamily="34" charset="0"/>
                <a:buChar char="•"/>
              </a:pPr>
              <a:endParaRPr lang="zh-CN" sz="1600">
                <a:latin typeface="微软雅黑" panose="020B0503020204020204" charset="-122"/>
                <a:ea typeface="微软雅黑" panose="020B0503020204020204" charset="-122"/>
                <a:cs typeface="微软雅黑" panose="020B0503020204020204" charset="-122"/>
              </a:endParaRPr>
            </a:p>
          </p:txBody>
        </p:sp>
        <p:cxnSp>
          <p:nvCxnSpPr>
            <p:cNvPr id="9" name="直接箭头连接符 8"/>
            <p:cNvCxnSpPr/>
            <p:nvPr/>
          </p:nvCxnSpPr>
          <p:spPr>
            <a:xfrm flipV="1">
              <a:off x="8361" y="6585"/>
              <a:ext cx="0" cy="373"/>
            </a:xfrm>
            <a:prstGeom prst="straightConnector1">
              <a:avLst/>
            </a:prstGeom>
            <a:ln w="25400">
              <a:solidFill>
                <a:srgbClr val="00389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7694" y="7142"/>
              <a:ext cx="0" cy="373"/>
            </a:xfrm>
            <a:prstGeom prst="straightConnector1">
              <a:avLst/>
            </a:prstGeom>
            <a:ln w="25400">
              <a:solidFill>
                <a:srgbClr val="00389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7622" y="7731"/>
              <a:ext cx="0" cy="373"/>
            </a:xfrm>
            <a:prstGeom prst="straightConnector1">
              <a:avLst/>
            </a:prstGeom>
            <a:ln w="25400">
              <a:solidFill>
                <a:srgbClr val="00389B"/>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单圆角矩形 2"/>
          <p:cNvSpPr/>
          <p:nvPr/>
        </p:nvSpPr>
        <p:spPr>
          <a:xfrm>
            <a:off x="1574800" y="1993265"/>
            <a:ext cx="9732645" cy="845820"/>
          </a:xfrm>
          <a:prstGeom prst="round1Rect">
            <a:avLst/>
          </a:prstGeom>
          <a:solidFill>
            <a:schemeClr val="accent1">
              <a:lumMod val="75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latin typeface="微软雅黑" panose="020B0503020204020204" charset="-122"/>
                <a:ea typeface="微软雅黑" panose="020B0503020204020204" charset="-122"/>
                <a:sym typeface="+mn-ea"/>
              </a:rPr>
              <a:t>风险管理</a:t>
            </a:r>
            <a:endParaRPr lang="zh-CN" altLang="en-US" sz="3200">
              <a:latin typeface="微软雅黑" panose="020B0503020204020204" charset="-122"/>
              <a:ea typeface="微软雅黑" panose="020B0503020204020204" charset="-122"/>
            </a:endParaRPr>
          </a:p>
        </p:txBody>
      </p:sp>
      <p:sp>
        <p:nvSpPr>
          <p:cNvPr id="7" name="标题 6"/>
          <p:cNvSpPr>
            <a:spLocks noGrp="1"/>
          </p:cNvSpPr>
          <p:nvPr>
            <p:ph type="title"/>
          </p:nvPr>
        </p:nvSpPr>
        <p:spPr/>
        <p:txBody>
          <a:bodyPr>
            <a:normAutofit fontScale="90000"/>
          </a:bodyPr>
          <a:p>
            <a:r>
              <a:rPr lang="zh-CN" altLang="en-US">
                <a:sym typeface="+mn-ea"/>
              </a:rPr>
              <a:t>新形势下的挑战</a:t>
            </a:r>
            <a:endParaRPr lang="zh-CN" altLang="en-US"/>
          </a:p>
        </p:txBody>
      </p:sp>
      <p:sp>
        <p:nvSpPr>
          <p:cNvPr id="6" name="文本框 5"/>
          <p:cNvSpPr txBox="1"/>
          <p:nvPr/>
        </p:nvSpPr>
        <p:spPr>
          <a:xfrm>
            <a:off x="1906270" y="3319780"/>
            <a:ext cx="1811020" cy="1660525"/>
          </a:xfrm>
          <a:prstGeom prst="rect">
            <a:avLst/>
          </a:prstGeom>
          <a:solidFill>
            <a:schemeClr val="accent3">
              <a:lumMod val="20000"/>
              <a:lumOff val="80000"/>
              <a:alpha val="0"/>
            </a:schemeClr>
          </a:solidFill>
          <a:ln>
            <a:no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wrap="square">
            <a:spAutoFit/>
          </a:bodyPr>
          <a:p>
            <a:pPr algn="l">
              <a:lnSpc>
                <a:spcPct val="150000"/>
              </a:lnSpc>
              <a:spcBef>
                <a:spcPts val="0"/>
              </a:spcBef>
              <a:spcAft>
                <a:spcPts val="0"/>
              </a:spcAft>
              <a:buFont typeface="Wingdings" panose="05000000000000000000" charset="0"/>
            </a:pPr>
            <a:r>
              <a:rPr lang="en-US" alt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      </a:t>
            </a:r>
            <a:r>
              <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国别</a:t>
            </a:r>
            <a:endPar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政治 汇兑</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壁垒 脱钩</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endParaRPr lang="zh-CN" sz="16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5687695" y="3319780"/>
            <a:ext cx="1507490" cy="1660525"/>
          </a:xfrm>
          <a:prstGeom prst="rect">
            <a:avLst/>
          </a:prstGeom>
          <a:solidFill>
            <a:schemeClr val="accent3">
              <a:lumMod val="20000"/>
              <a:lumOff val="80000"/>
              <a:alpha val="0"/>
            </a:schemeClr>
          </a:solidFill>
          <a:ln>
            <a:no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wrap="square">
            <a:spAutoFit/>
          </a:bodyPr>
          <a:p>
            <a:pPr algn="l">
              <a:lnSpc>
                <a:spcPct val="150000"/>
              </a:lnSpc>
              <a:spcBef>
                <a:spcPts val="0"/>
              </a:spcBef>
              <a:spcAft>
                <a:spcPts val="0"/>
              </a:spcAft>
              <a:buFont typeface="Wingdings" panose="05000000000000000000" charset="0"/>
            </a:pPr>
            <a:r>
              <a:rPr lang="en-US" alt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     </a:t>
            </a:r>
            <a:r>
              <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市场</a:t>
            </a:r>
            <a:endPar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政策波动</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补贴退坡</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endParaRPr lang="zh-CN" sz="16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9444990" y="3319780"/>
            <a:ext cx="1565275" cy="1660525"/>
          </a:xfrm>
          <a:prstGeom prst="rect">
            <a:avLst/>
          </a:prstGeom>
          <a:solidFill>
            <a:schemeClr val="accent3">
              <a:lumMod val="20000"/>
              <a:lumOff val="80000"/>
              <a:alpha val="0"/>
            </a:schemeClr>
          </a:solidFill>
          <a:ln>
            <a:noFill/>
          </a:ln>
          <a:effectLst>
            <a:reflection blurRad="6350" stA="50000" endA="300" endPos="55000" dir="5400000" sy="-100000" algn="bl" rotWithShape="0"/>
          </a:effectLst>
        </p:spPr>
        <p:style>
          <a:lnRef idx="2">
            <a:schemeClr val="accent1"/>
          </a:lnRef>
          <a:fillRef idx="1">
            <a:schemeClr val="lt1"/>
          </a:fillRef>
          <a:effectRef idx="0">
            <a:schemeClr val="accent1"/>
          </a:effectRef>
          <a:fontRef idx="minor">
            <a:schemeClr val="dk1"/>
          </a:fontRef>
        </p:style>
        <p:txBody>
          <a:bodyPr wrap="square">
            <a:spAutoFit/>
          </a:bodyPr>
          <a:p>
            <a:pPr algn="l">
              <a:lnSpc>
                <a:spcPct val="150000"/>
              </a:lnSpc>
              <a:spcBef>
                <a:spcPts val="0"/>
              </a:spcBef>
              <a:spcAft>
                <a:spcPts val="0"/>
              </a:spcAft>
              <a:buFont typeface="Wingdings" panose="05000000000000000000" charset="0"/>
            </a:pPr>
            <a:r>
              <a:rPr lang="en-US" alt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  </a:t>
            </a:r>
            <a:r>
              <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买方</a:t>
            </a:r>
            <a:endParaRPr lang="zh-CN" sz="2000">
              <a:solidFill>
                <a:srgbClr val="002978"/>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跨界</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marL="285750" indent="-285750">
              <a:lnSpc>
                <a:spcPct val="150000"/>
              </a:lnSpc>
              <a:spcBef>
                <a:spcPts val="0"/>
              </a:spcBef>
              <a:spcAft>
                <a:spcPts val="0"/>
              </a:spcAft>
              <a:buFont typeface="Wingdings" panose="05000000000000000000" charset="0"/>
              <a:buChar char="p"/>
            </a:pPr>
            <a:r>
              <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rPr>
              <a:t>竞争</a:t>
            </a:r>
            <a:endParaRPr lang="zh-CN" altLang="en-US" sz="1600" b="1">
              <a:solidFill>
                <a:srgbClr val="002978"/>
              </a:solidFill>
              <a:latin typeface="微软雅黑" panose="020B0503020204020204" charset="-122"/>
              <a:ea typeface="微软雅黑" panose="020B0503020204020204" charset="-122"/>
              <a:cs typeface="微软雅黑" panose="020B0503020204020204" charset="-122"/>
              <a:sym typeface="+mn-ea"/>
            </a:endParaRPr>
          </a:p>
          <a:p>
            <a:pPr indent="0">
              <a:lnSpc>
                <a:spcPct val="150000"/>
              </a:lnSpc>
              <a:spcBef>
                <a:spcPts val="0"/>
              </a:spcBef>
              <a:spcAft>
                <a:spcPts val="0"/>
              </a:spcAft>
              <a:buFont typeface="Wingdings" panose="05000000000000000000" charset="0"/>
              <a:buNone/>
            </a:pPr>
            <a:endParaRPr lang="zh-CN" sz="1600">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4015" y="1661160"/>
            <a:ext cx="7760970" cy="4577080"/>
            <a:chOff x="2400" y="2212"/>
            <a:chExt cx="13275" cy="7208"/>
          </a:xfrm>
        </p:grpSpPr>
        <p:grpSp>
          <p:nvGrpSpPr>
            <p:cNvPr id="16" name="Group 67"/>
            <p:cNvGrpSpPr/>
            <p:nvPr/>
          </p:nvGrpSpPr>
          <p:grpSpPr bwMode="auto">
            <a:xfrm>
              <a:off x="9825" y="2212"/>
              <a:ext cx="5850" cy="5400"/>
              <a:chOff x="1044" y="1131"/>
              <a:chExt cx="3448" cy="2906"/>
            </a:xfrm>
            <a:solidFill>
              <a:schemeClr val="bg1">
                <a:lumMod val="85000"/>
              </a:schemeClr>
            </a:solidFill>
          </p:grpSpPr>
          <p:sp>
            <p:nvSpPr>
              <p:cNvPr id="17" name="Freeform 68"/>
              <p:cNvSpPr/>
              <p:nvPr/>
            </p:nvSpPr>
            <p:spPr bwMode="gray">
              <a:xfrm>
                <a:off x="1834" y="3178"/>
                <a:ext cx="94" cy="158"/>
              </a:xfrm>
              <a:custGeom>
                <a:avLst/>
                <a:gdLst>
                  <a:gd name="T0" fmla="*/ 24 w 80"/>
                  <a:gd name="T1" fmla="*/ 0 h 135"/>
                  <a:gd name="T2" fmla="*/ 26 w 80"/>
                  <a:gd name="T3" fmla="*/ 0 h 135"/>
                  <a:gd name="T4" fmla="*/ 28 w 80"/>
                  <a:gd name="T5" fmla="*/ 1 h 135"/>
                  <a:gd name="T6" fmla="*/ 32 w 80"/>
                  <a:gd name="T7" fmla="*/ 5 h 135"/>
                  <a:gd name="T8" fmla="*/ 34 w 80"/>
                  <a:gd name="T9" fmla="*/ 7 h 135"/>
                  <a:gd name="T10" fmla="*/ 39 w 80"/>
                  <a:gd name="T11" fmla="*/ 11 h 135"/>
                  <a:gd name="T12" fmla="*/ 41 w 80"/>
                  <a:gd name="T13" fmla="*/ 14 h 135"/>
                  <a:gd name="T14" fmla="*/ 46 w 80"/>
                  <a:gd name="T15" fmla="*/ 15 h 135"/>
                  <a:gd name="T16" fmla="*/ 52 w 80"/>
                  <a:gd name="T17" fmla="*/ 21 h 135"/>
                  <a:gd name="T18" fmla="*/ 55 w 80"/>
                  <a:gd name="T19" fmla="*/ 32 h 135"/>
                  <a:gd name="T20" fmla="*/ 60 w 80"/>
                  <a:gd name="T21" fmla="*/ 41 h 135"/>
                  <a:gd name="T22" fmla="*/ 65 w 80"/>
                  <a:gd name="T23" fmla="*/ 49 h 135"/>
                  <a:gd name="T24" fmla="*/ 75 w 80"/>
                  <a:gd name="T25" fmla="*/ 63 h 135"/>
                  <a:gd name="T26" fmla="*/ 83 w 80"/>
                  <a:gd name="T27" fmla="*/ 76 h 135"/>
                  <a:gd name="T28" fmla="*/ 90 w 80"/>
                  <a:gd name="T29" fmla="*/ 90 h 135"/>
                  <a:gd name="T30" fmla="*/ 94 w 80"/>
                  <a:gd name="T31" fmla="*/ 105 h 135"/>
                  <a:gd name="T32" fmla="*/ 90 w 80"/>
                  <a:gd name="T33" fmla="*/ 122 h 135"/>
                  <a:gd name="T34" fmla="*/ 86 w 80"/>
                  <a:gd name="T35" fmla="*/ 135 h 135"/>
                  <a:gd name="T36" fmla="*/ 75 w 80"/>
                  <a:gd name="T37" fmla="*/ 143 h 135"/>
                  <a:gd name="T38" fmla="*/ 62 w 80"/>
                  <a:gd name="T39" fmla="*/ 146 h 135"/>
                  <a:gd name="T40" fmla="*/ 48 w 80"/>
                  <a:gd name="T41" fmla="*/ 150 h 135"/>
                  <a:gd name="T42" fmla="*/ 49 w 80"/>
                  <a:gd name="T43" fmla="*/ 151 h 135"/>
                  <a:gd name="T44" fmla="*/ 48 w 80"/>
                  <a:gd name="T45" fmla="*/ 152 h 135"/>
                  <a:gd name="T46" fmla="*/ 47 w 80"/>
                  <a:gd name="T47" fmla="*/ 153 h 135"/>
                  <a:gd name="T48" fmla="*/ 46 w 80"/>
                  <a:gd name="T49" fmla="*/ 153 h 135"/>
                  <a:gd name="T50" fmla="*/ 45 w 80"/>
                  <a:gd name="T51" fmla="*/ 156 h 135"/>
                  <a:gd name="T52" fmla="*/ 45 w 80"/>
                  <a:gd name="T53" fmla="*/ 157 h 135"/>
                  <a:gd name="T54" fmla="*/ 42 w 80"/>
                  <a:gd name="T55" fmla="*/ 158 h 135"/>
                  <a:gd name="T56" fmla="*/ 38 w 80"/>
                  <a:gd name="T57" fmla="*/ 157 h 135"/>
                  <a:gd name="T58" fmla="*/ 32 w 80"/>
                  <a:gd name="T59" fmla="*/ 157 h 135"/>
                  <a:gd name="T60" fmla="*/ 27 w 80"/>
                  <a:gd name="T61" fmla="*/ 153 h 135"/>
                  <a:gd name="T62" fmla="*/ 24 w 80"/>
                  <a:gd name="T63" fmla="*/ 151 h 135"/>
                  <a:gd name="T64" fmla="*/ 16 w 80"/>
                  <a:gd name="T65" fmla="*/ 143 h 135"/>
                  <a:gd name="T66" fmla="*/ 11 w 80"/>
                  <a:gd name="T67" fmla="*/ 132 h 135"/>
                  <a:gd name="T68" fmla="*/ 7 w 80"/>
                  <a:gd name="T69" fmla="*/ 122 h 135"/>
                  <a:gd name="T70" fmla="*/ 7 w 80"/>
                  <a:gd name="T71" fmla="*/ 111 h 135"/>
                  <a:gd name="T72" fmla="*/ 9 w 80"/>
                  <a:gd name="T73" fmla="*/ 102 h 135"/>
                  <a:gd name="T74" fmla="*/ 6 w 80"/>
                  <a:gd name="T75" fmla="*/ 91 h 135"/>
                  <a:gd name="T76" fmla="*/ 4 w 80"/>
                  <a:gd name="T77" fmla="*/ 83 h 135"/>
                  <a:gd name="T78" fmla="*/ 0 w 80"/>
                  <a:gd name="T79" fmla="*/ 76 h 135"/>
                  <a:gd name="T80" fmla="*/ 4 w 80"/>
                  <a:gd name="T81" fmla="*/ 69 h 135"/>
                  <a:gd name="T82" fmla="*/ 7 w 80"/>
                  <a:gd name="T83" fmla="*/ 60 h 135"/>
                  <a:gd name="T84" fmla="*/ 11 w 80"/>
                  <a:gd name="T85" fmla="*/ 48 h 135"/>
                  <a:gd name="T86" fmla="*/ 9 w 80"/>
                  <a:gd name="T87" fmla="*/ 36 h 135"/>
                  <a:gd name="T88" fmla="*/ 9 w 80"/>
                  <a:gd name="T89" fmla="*/ 26 h 135"/>
                  <a:gd name="T90" fmla="*/ 9 w 80"/>
                  <a:gd name="T91" fmla="*/ 14 h 135"/>
                  <a:gd name="T92" fmla="*/ 13 w 80"/>
                  <a:gd name="T93" fmla="*/ 6 h 135"/>
                  <a:gd name="T94" fmla="*/ 24 w 80"/>
                  <a:gd name="T95" fmla="*/ 0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0" h="135">
                    <a:moveTo>
                      <a:pt x="20" y="0"/>
                    </a:moveTo>
                    <a:lnTo>
                      <a:pt x="22" y="0"/>
                    </a:lnTo>
                    <a:lnTo>
                      <a:pt x="24" y="1"/>
                    </a:lnTo>
                    <a:lnTo>
                      <a:pt x="27" y="4"/>
                    </a:lnTo>
                    <a:lnTo>
                      <a:pt x="29" y="6"/>
                    </a:lnTo>
                    <a:lnTo>
                      <a:pt x="33" y="9"/>
                    </a:lnTo>
                    <a:lnTo>
                      <a:pt x="35" y="12"/>
                    </a:lnTo>
                    <a:lnTo>
                      <a:pt x="39" y="13"/>
                    </a:lnTo>
                    <a:lnTo>
                      <a:pt x="44" y="18"/>
                    </a:lnTo>
                    <a:lnTo>
                      <a:pt x="47" y="27"/>
                    </a:lnTo>
                    <a:lnTo>
                      <a:pt x="51" y="35"/>
                    </a:lnTo>
                    <a:lnTo>
                      <a:pt x="55" y="42"/>
                    </a:lnTo>
                    <a:lnTo>
                      <a:pt x="64" y="54"/>
                    </a:lnTo>
                    <a:lnTo>
                      <a:pt x="71" y="65"/>
                    </a:lnTo>
                    <a:lnTo>
                      <a:pt x="77" y="77"/>
                    </a:lnTo>
                    <a:lnTo>
                      <a:pt x="80" y="90"/>
                    </a:lnTo>
                    <a:lnTo>
                      <a:pt x="77" y="104"/>
                    </a:lnTo>
                    <a:lnTo>
                      <a:pt x="73" y="115"/>
                    </a:lnTo>
                    <a:lnTo>
                      <a:pt x="64" y="122"/>
                    </a:lnTo>
                    <a:lnTo>
                      <a:pt x="53" y="125"/>
                    </a:lnTo>
                    <a:lnTo>
                      <a:pt x="41" y="128"/>
                    </a:lnTo>
                    <a:lnTo>
                      <a:pt x="42" y="129"/>
                    </a:lnTo>
                    <a:lnTo>
                      <a:pt x="41" y="130"/>
                    </a:lnTo>
                    <a:lnTo>
                      <a:pt x="40" y="131"/>
                    </a:lnTo>
                    <a:lnTo>
                      <a:pt x="39" y="131"/>
                    </a:lnTo>
                    <a:lnTo>
                      <a:pt x="38" y="133"/>
                    </a:lnTo>
                    <a:lnTo>
                      <a:pt x="38" y="134"/>
                    </a:lnTo>
                    <a:lnTo>
                      <a:pt x="36" y="135"/>
                    </a:lnTo>
                    <a:lnTo>
                      <a:pt x="32" y="134"/>
                    </a:lnTo>
                    <a:lnTo>
                      <a:pt x="27" y="134"/>
                    </a:lnTo>
                    <a:lnTo>
                      <a:pt x="23" y="131"/>
                    </a:lnTo>
                    <a:lnTo>
                      <a:pt x="20" y="129"/>
                    </a:lnTo>
                    <a:lnTo>
                      <a:pt x="14" y="122"/>
                    </a:lnTo>
                    <a:lnTo>
                      <a:pt x="9" y="113"/>
                    </a:lnTo>
                    <a:lnTo>
                      <a:pt x="6" y="104"/>
                    </a:lnTo>
                    <a:lnTo>
                      <a:pt x="6" y="95"/>
                    </a:lnTo>
                    <a:lnTo>
                      <a:pt x="8" y="87"/>
                    </a:lnTo>
                    <a:lnTo>
                      <a:pt x="5" y="78"/>
                    </a:lnTo>
                    <a:lnTo>
                      <a:pt x="3" y="71"/>
                    </a:lnTo>
                    <a:lnTo>
                      <a:pt x="0" y="65"/>
                    </a:lnTo>
                    <a:lnTo>
                      <a:pt x="3" y="59"/>
                    </a:lnTo>
                    <a:lnTo>
                      <a:pt x="6" y="51"/>
                    </a:lnTo>
                    <a:lnTo>
                      <a:pt x="9" y="41"/>
                    </a:lnTo>
                    <a:lnTo>
                      <a:pt x="8" y="31"/>
                    </a:lnTo>
                    <a:lnTo>
                      <a:pt x="8" y="22"/>
                    </a:lnTo>
                    <a:lnTo>
                      <a:pt x="8" y="12"/>
                    </a:lnTo>
                    <a:lnTo>
                      <a:pt x="11" y="5"/>
                    </a:lnTo>
                    <a:lnTo>
                      <a:pt x="20" y="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18" name="Freeform 69"/>
              <p:cNvSpPr/>
              <p:nvPr/>
            </p:nvSpPr>
            <p:spPr bwMode="gray">
              <a:xfrm>
                <a:off x="2891" y="3641"/>
                <a:ext cx="65" cy="67"/>
              </a:xfrm>
              <a:custGeom>
                <a:avLst/>
                <a:gdLst>
                  <a:gd name="T0" fmla="*/ 0 w 56"/>
                  <a:gd name="T1" fmla="*/ 15 h 58"/>
                  <a:gd name="T2" fmla="*/ 1 w 56"/>
                  <a:gd name="T3" fmla="*/ 9 h 58"/>
                  <a:gd name="T4" fmla="*/ 6 w 56"/>
                  <a:gd name="T5" fmla="*/ 6 h 58"/>
                  <a:gd name="T6" fmla="*/ 8 w 56"/>
                  <a:gd name="T7" fmla="*/ 2 h 58"/>
                  <a:gd name="T8" fmla="*/ 10 w 56"/>
                  <a:gd name="T9" fmla="*/ 2 h 58"/>
                  <a:gd name="T10" fmla="*/ 13 w 56"/>
                  <a:gd name="T11" fmla="*/ 2 h 58"/>
                  <a:gd name="T12" fmla="*/ 15 w 56"/>
                  <a:gd name="T13" fmla="*/ 3 h 58"/>
                  <a:gd name="T14" fmla="*/ 16 w 56"/>
                  <a:gd name="T15" fmla="*/ 7 h 58"/>
                  <a:gd name="T16" fmla="*/ 16 w 56"/>
                  <a:gd name="T17" fmla="*/ 9 h 58"/>
                  <a:gd name="T18" fmla="*/ 16 w 56"/>
                  <a:gd name="T19" fmla="*/ 6 h 58"/>
                  <a:gd name="T20" fmla="*/ 16 w 56"/>
                  <a:gd name="T21" fmla="*/ 2 h 58"/>
                  <a:gd name="T22" fmla="*/ 16 w 56"/>
                  <a:gd name="T23" fmla="*/ 1 h 58"/>
                  <a:gd name="T24" fmla="*/ 17 w 56"/>
                  <a:gd name="T25" fmla="*/ 1 h 58"/>
                  <a:gd name="T26" fmla="*/ 20 w 56"/>
                  <a:gd name="T27" fmla="*/ 2 h 58"/>
                  <a:gd name="T28" fmla="*/ 20 w 56"/>
                  <a:gd name="T29" fmla="*/ 2 h 58"/>
                  <a:gd name="T30" fmla="*/ 21 w 56"/>
                  <a:gd name="T31" fmla="*/ 2 h 58"/>
                  <a:gd name="T32" fmla="*/ 21 w 56"/>
                  <a:gd name="T33" fmla="*/ 1 h 58"/>
                  <a:gd name="T34" fmla="*/ 21 w 56"/>
                  <a:gd name="T35" fmla="*/ 0 h 58"/>
                  <a:gd name="T36" fmla="*/ 23 w 56"/>
                  <a:gd name="T37" fmla="*/ 2 h 58"/>
                  <a:gd name="T38" fmla="*/ 24 w 56"/>
                  <a:gd name="T39" fmla="*/ 7 h 58"/>
                  <a:gd name="T40" fmla="*/ 28 w 56"/>
                  <a:gd name="T41" fmla="*/ 9 h 58"/>
                  <a:gd name="T42" fmla="*/ 30 w 56"/>
                  <a:gd name="T43" fmla="*/ 13 h 58"/>
                  <a:gd name="T44" fmla="*/ 34 w 56"/>
                  <a:gd name="T45" fmla="*/ 14 h 58"/>
                  <a:gd name="T46" fmla="*/ 37 w 56"/>
                  <a:gd name="T47" fmla="*/ 15 h 58"/>
                  <a:gd name="T48" fmla="*/ 46 w 56"/>
                  <a:gd name="T49" fmla="*/ 14 h 58"/>
                  <a:gd name="T50" fmla="*/ 51 w 56"/>
                  <a:gd name="T51" fmla="*/ 14 h 58"/>
                  <a:gd name="T52" fmla="*/ 58 w 56"/>
                  <a:gd name="T53" fmla="*/ 15 h 58"/>
                  <a:gd name="T54" fmla="*/ 65 w 56"/>
                  <a:gd name="T55" fmla="*/ 22 h 58"/>
                  <a:gd name="T56" fmla="*/ 65 w 56"/>
                  <a:gd name="T57" fmla="*/ 21 h 58"/>
                  <a:gd name="T58" fmla="*/ 65 w 56"/>
                  <a:gd name="T59" fmla="*/ 21 h 58"/>
                  <a:gd name="T60" fmla="*/ 65 w 56"/>
                  <a:gd name="T61" fmla="*/ 21 h 58"/>
                  <a:gd name="T62" fmla="*/ 65 w 56"/>
                  <a:gd name="T63" fmla="*/ 22 h 58"/>
                  <a:gd name="T64" fmla="*/ 65 w 56"/>
                  <a:gd name="T65" fmla="*/ 23 h 58"/>
                  <a:gd name="T66" fmla="*/ 65 w 56"/>
                  <a:gd name="T67" fmla="*/ 23 h 58"/>
                  <a:gd name="T68" fmla="*/ 62 w 56"/>
                  <a:gd name="T69" fmla="*/ 28 h 58"/>
                  <a:gd name="T70" fmla="*/ 58 w 56"/>
                  <a:gd name="T71" fmla="*/ 32 h 58"/>
                  <a:gd name="T72" fmla="*/ 55 w 56"/>
                  <a:gd name="T73" fmla="*/ 32 h 58"/>
                  <a:gd name="T74" fmla="*/ 50 w 56"/>
                  <a:gd name="T75" fmla="*/ 32 h 58"/>
                  <a:gd name="T76" fmla="*/ 46 w 56"/>
                  <a:gd name="T77" fmla="*/ 29 h 58"/>
                  <a:gd name="T78" fmla="*/ 51 w 56"/>
                  <a:gd name="T79" fmla="*/ 35 h 58"/>
                  <a:gd name="T80" fmla="*/ 58 w 56"/>
                  <a:gd name="T81" fmla="*/ 42 h 58"/>
                  <a:gd name="T82" fmla="*/ 63 w 56"/>
                  <a:gd name="T83" fmla="*/ 50 h 58"/>
                  <a:gd name="T84" fmla="*/ 65 w 56"/>
                  <a:gd name="T85" fmla="*/ 57 h 58"/>
                  <a:gd name="T86" fmla="*/ 62 w 56"/>
                  <a:gd name="T87" fmla="*/ 67 h 58"/>
                  <a:gd name="T88" fmla="*/ 51 w 56"/>
                  <a:gd name="T89" fmla="*/ 50 h 58"/>
                  <a:gd name="T90" fmla="*/ 36 w 56"/>
                  <a:gd name="T91" fmla="*/ 39 h 58"/>
                  <a:gd name="T92" fmla="*/ 20 w 56"/>
                  <a:gd name="T93" fmla="*/ 29 h 58"/>
                  <a:gd name="T94" fmla="*/ 0 w 56"/>
                  <a:gd name="T95" fmla="*/ 22 h 58"/>
                  <a:gd name="T96" fmla="*/ 0 w 56"/>
                  <a:gd name="T97" fmla="*/ 22 h 58"/>
                  <a:gd name="T98" fmla="*/ 0 w 56"/>
                  <a:gd name="T99" fmla="*/ 20 h 58"/>
                  <a:gd name="T100" fmla="*/ 0 w 56"/>
                  <a:gd name="T101" fmla="*/ 17 h 58"/>
                  <a:gd name="T102" fmla="*/ 0 w 56"/>
                  <a:gd name="T103" fmla="*/ 15 h 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6" h="58">
                    <a:moveTo>
                      <a:pt x="0" y="13"/>
                    </a:moveTo>
                    <a:lnTo>
                      <a:pt x="1" y="8"/>
                    </a:lnTo>
                    <a:lnTo>
                      <a:pt x="5" y="5"/>
                    </a:lnTo>
                    <a:lnTo>
                      <a:pt x="7" y="2"/>
                    </a:lnTo>
                    <a:lnTo>
                      <a:pt x="9" y="2"/>
                    </a:lnTo>
                    <a:lnTo>
                      <a:pt x="11" y="2"/>
                    </a:lnTo>
                    <a:lnTo>
                      <a:pt x="13" y="3"/>
                    </a:lnTo>
                    <a:lnTo>
                      <a:pt x="14" y="6"/>
                    </a:lnTo>
                    <a:lnTo>
                      <a:pt x="14" y="8"/>
                    </a:lnTo>
                    <a:lnTo>
                      <a:pt x="14" y="5"/>
                    </a:lnTo>
                    <a:lnTo>
                      <a:pt x="14" y="2"/>
                    </a:lnTo>
                    <a:lnTo>
                      <a:pt x="14" y="1"/>
                    </a:lnTo>
                    <a:lnTo>
                      <a:pt x="15" y="1"/>
                    </a:lnTo>
                    <a:lnTo>
                      <a:pt x="17" y="2"/>
                    </a:lnTo>
                    <a:lnTo>
                      <a:pt x="18" y="2"/>
                    </a:lnTo>
                    <a:lnTo>
                      <a:pt x="18" y="1"/>
                    </a:lnTo>
                    <a:lnTo>
                      <a:pt x="18" y="0"/>
                    </a:lnTo>
                    <a:lnTo>
                      <a:pt x="20" y="2"/>
                    </a:lnTo>
                    <a:lnTo>
                      <a:pt x="21" y="6"/>
                    </a:lnTo>
                    <a:lnTo>
                      <a:pt x="24" y="8"/>
                    </a:lnTo>
                    <a:lnTo>
                      <a:pt x="26" y="11"/>
                    </a:lnTo>
                    <a:lnTo>
                      <a:pt x="29" y="12"/>
                    </a:lnTo>
                    <a:lnTo>
                      <a:pt x="32" y="13"/>
                    </a:lnTo>
                    <a:lnTo>
                      <a:pt x="40" y="12"/>
                    </a:lnTo>
                    <a:lnTo>
                      <a:pt x="44" y="12"/>
                    </a:lnTo>
                    <a:lnTo>
                      <a:pt x="50" y="13"/>
                    </a:lnTo>
                    <a:lnTo>
                      <a:pt x="56" y="19"/>
                    </a:lnTo>
                    <a:lnTo>
                      <a:pt x="56" y="18"/>
                    </a:lnTo>
                    <a:lnTo>
                      <a:pt x="56" y="19"/>
                    </a:lnTo>
                    <a:lnTo>
                      <a:pt x="56" y="20"/>
                    </a:lnTo>
                    <a:lnTo>
                      <a:pt x="53" y="24"/>
                    </a:lnTo>
                    <a:lnTo>
                      <a:pt x="50" y="28"/>
                    </a:lnTo>
                    <a:lnTo>
                      <a:pt x="47" y="28"/>
                    </a:lnTo>
                    <a:lnTo>
                      <a:pt x="43" y="28"/>
                    </a:lnTo>
                    <a:lnTo>
                      <a:pt x="40" y="25"/>
                    </a:lnTo>
                    <a:lnTo>
                      <a:pt x="44" y="30"/>
                    </a:lnTo>
                    <a:lnTo>
                      <a:pt x="50" y="36"/>
                    </a:lnTo>
                    <a:lnTo>
                      <a:pt x="54" y="43"/>
                    </a:lnTo>
                    <a:lnTo>
                      <a:pt x="56" y="49"/>
                    </a:lnTo>
                    <a:lnTo>
                      <a:pt x="53" y="58"/>
                    </a:lnTo>
                    <a:lnTo>
                      <a:pt x="44" y="43"/>
                    </a:lnTo>
                    <a:lnTo>
                      <a:pt x="31" y="34"/>
                    </a:lnTo>
                    <a:lnTo>
                      <a:pt x="17" y="25"/>
                    </a:lnTo>
                    <a:lnTo>
                      <a:pt x="0" y="19"/>
                    </a:lnTo>
                    <a:lnTo>
                      <a:pt x="0" y="17"/>
                    </a:lnTo>
                    <a:lnTo>
                      <a:pt x="0" y="15"/>
                    </a:lnTo>
                    <a:lnTo>
                      <a:pt x="0" y="1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19" name="Freeform 70"/>
              <p:cNvSpPr/>
              <p:nvPr/>
            </p:nvSpPr>
            <p:spPr bwMode="gray">
              <a:xfrm>
                <a:off x="3601" y="3773"/>
                <a:ext cx="26" cy="42"/>
              </a:xfrm>
              <a:custGeom>
                <a:avLst/>
                <a:gdLst>
                  <a:gd name="T0" fmla="*/ 4 w 22"/>
                  <a:gd name="T1" fmla="*/ 14 h 36"/>
                  <a:gd name="T2" fmla="*/ 2 w 22"/>
                  <a:gd name="T3" fmla="*/ 21 h 36"/>
                  <a:gd name="T4" fmla="*/ 0 w 22"/>
                  <a:gd name="T5" fmla="*/ 28 h 36"/>
                  <a:gd name="T6" fmla="*/ 4 w 22"/>
                  <a:gd name="T7" fmla="*/ 36 h 36"/>
                  <a:gd name="T8" fmla="*/ 8 w 22"/>
                  <a:gd name="T9" fmla="*/ 41 h 36"/>
                  <a:gd name="T10" fmla="*/ 15 w 22"/>
                  <a:gd name="T11" fmla="*/ 42 h 36"/>
                  <a:gd name="T12" fmla="*/ 18 w 22"/>
                  <a:gd name="T13" fmla="*/ 41 h 36"/>
                  <a:gd name="T14" fmla="*/ 20 w 22"/>
                  <a:gd name="T15" fmla="*/ 36 h 36"/>
                  <a:gd name="T16" fmla="*/ 22 w 22"/>
                  <a:gd name="T17" fmla="*/ 33 h 36"/>
                  <a:gd name="T18" fmla="*/ 22 w 22"/>
                  <a:gd name="T19" fmla="*/ 28 h 36"/>
                  <a:gd name="T20" fmla="*/ 22 w 22"/>
                  <a:gd name="T21" fmla="*/ 26 h 36"/>
                  <a:gd name="T22" fmla="*/ 20 w 22"/>
                  <a:gd name="T23" fmla="*/ 23 h 36"/>
                  <a:gd name="T24" fmla="*/ 20 w 22"/>
                  <a:gd name="T25" fmla="*/ 23 h 36"/>
                  <a:gd name="T26" fmla="*/ 19 w 22"/>
                  <a:gd name="T27" fmla="*/ 23 h 36"/>
                  <a:gd name="T28" fmla="*/ 17 w 22"/>
                  <a:gd name="T29" fmla="*/ 26 h 36"/>
                  <a:gd name="T30" fmla="*/ 15 w 22"/>
                  <a:gd name="T31" fmla="*/ 27 h 36"/>
                  <a:gd name="T32" fmla="*/ 15 w 22"/>
                  <a:gd name="T33" fmla="*/ 27 h 36"/>
                  <a:gd name="T34" fmla="*/ 13 w 22"/>
                  <a:gd name="T35" fmla="*/ 27 h 36"/>
                  <a:gd name="T36" fmla="*/ 15 w 22"/>
                  <a:gd name="T37" fmla="*/ 19 h 36"/>
                  <a:gd name="T38" fmla="*/ 19 w 22"/>
                  <a:gd name="T39" fmla="*/ 9 h 36"/>
                  <a:gd name="T40" fmla="*/ 26 w 22"/>
                  <a:gd name="T41" fmla="*/ 2 h 36"/>
                  <a:gd name="T42" fmla="*/ 22 w 22"/>
                  <a:gd name="T43" fmla="*/ 0 h 36"/>
                  <a:gd name="T44" fmla="*/ 19 w 22"/>
                  <a:gd name="T45" fmla="*/ 0 h 36"/>
                  <a:gd name="T46" fmla="*/ 15 w 22"/>
                  <a:gd name="T47" fmla="*/ 0 h 36"/>
                  <a:gd name="T48" fmla="*/ 12 w 22"/>
                  <a:gd name="T49" fmla="*/ 1 h 36"/>
                  <a:gd name="T50" fmla="*/ 11 w 22"/>
                  <a:gd name="T51" fmla="*/ 5 h 36"/>
                  <a:gd name="T52" fmla="*/ 8 w 22"/>
                  <a:gd name="T53" fmla="*/ 7 h 36"/>
                  <a:gd name="T54" fmla="*/ 6 w 22"/>
                  <a:gd name="T55" fmla="*/ 9 h 36"/>
                  <a:gd name="T56" fmla="*/ 4 w 22"/>
                  <a:gd name="T57" fmla="*/ 14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2" h="36">
                    <a:moveTo>
                      <a:pt x="3" y="12"/>
                    </a:moveTo>
                    <a:lnTo>
                      <a:pt x="2" y="18"/>
                    </a:lnTo>
                    <a:lnTo>
                      <a:pt x="0" y="24"/>
                    </a:lnTo>
                    <a:lnTo>
                      <a:pt x="3" y="31"/>
                    </a:lnTo>
                    <a:lnTo>
                      <a:pt x="7" y="35"/>
                    </a:lnTo>
                    <a:lnTo>
                      <a:pt x="13" y="36"/>
                    </a:lnTo>
                    <a:lnTo>
                      <a:pt x="15" y="35"/>
                    </a:lnTo>
                    <a:lnTo>
                      <a:pt x="17" y="31"/>
                    </a:lnTo>
                    <a:lnTo>
                      <a:pt x="19" y="28"/>
                    </a:lnTo>
                    <a:lnTo>
                      <a:pt x="19" y="24"/>
                    </a:lnTo>
                    <a:lnTo>
                      <a:pt x="19" y="22"/>
                    </a:lnTo>
                    <a:lnTo>
                      <a:pt x="17" y="20"/>
                    </a:lnTo>
                    <a:lnTo>
                      <a:pt x="16" y="20"/>
                    </a:lnTo>
                    <a:lnTo>
                      <a:pt x="14" y="22"/>
                    </a:lnTo>
                    <a:lnTo>
                      <a:pt x="13" y="23"/>
                    </a:lnTo>
                    <a:lnTo>
                      <a:pt x="11" y="23"/>
                    </a:lnTo>
                    <a:lnTo>
                      <a:pt x="13" y="16"/>
                    </a:lnTo>
                    <a:lnTo>
                      <a:pt x="16" y="8"/>
                    </a:lnTo>
                    <a:lnTo>
                      <a:pt x="22" y="2"/>
                    </a:lnTo>
                    <a:lnTo>
                      <a:pt x="19" y="0"/>
                    </a:lnTo>
                    <a:lnTo>
                      <a:pt x="16" y="0"/>
                    </a:lnTo>
                    <a:lnTo>
                      <a:pt x="13" y="0"/>
                    </a:lnTo>
                    <a:lnTo>
                      <a:pt x="10" y="1"/>
                    </a:lnTo>
                    <a:lnTo>
                      <a:pt x="9" y="4"/>
                    </a:lnTo>
                    <a:lnTo>
                      <a:pt x="7" y="6"/>
                    </a:lnTo>
                    <a:lnTo>
                      <a:pt x="5" y="8"/>
                    </a:lnTo>
                    <a:lnTo>
                      <a:pt x="3" y="12"/>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0" name="Freeform 71"/>
              <p:cNvSpPr/>
              <p:nvPr/>
            </p:nvSpPr>
            <p:spPr bwMode="gray">
              <a:xfrm>
                <a:off x="3787" y="3477"/>
                <a:ext cx="71" cy="146"/>
              </a:xfrm>
              <a:custGeom>
                <a:avLst/>
                <a:gdLst>
                  <a:gd name="T0" fmla="*/ 27 w 60"/>
                  <a:gd name="T1" fmla="*/ 123 h 125"/>
                  <a:gd name="T2" fmla="*/ 26 w 60"/>
                  <a:gd name="T3" fmla="*/ 120 h 125"/>
                  <a:gd name="T4" fmla="*/ 25 w 60"/>
                  <a:gd name="T5" fmla="*/ 120 h 125"/>
                  <a:gd name="T6" fmla="*/ 19 w 60"/>
                  <a:gd name="T7" fmla="*/ 65 h 125"/>
                  <a:gd name="T8" fmla="*/ 47 w 60"/>
                  <a:gd name="T9" fmla="*/ 49 h 125"/>
                  <a:gd name="T10" fmla="*/ 49 w 60"/>
                  <a:gd name="T11" fmla="*/ 41 h 125"/>
                  <a:gd name="T12" fmla="*/ 47 w 60"/>
                  <a:gd name="T13" fmla="*/ 44 h 125"/>
                  <a:gd name="T14" fmla="*/ 43 w 60"/>
                  <a:gd name="T15" fmla="*/ 42 h 125"/>
                  <a:gd name="T16" fmla="*/ 36 w 60"/>
                  <a:gd name="T17" fmla="*/ 34 h 125"/>
                  <a:gd name="T18" fmla="*/ 40 w 60"/>
                  <a:gd name="T19" fmla="*/ 4 h 125"/>
                  <a:gd name="T20" fmla="*/ 45 w 60"/>
                  <a:gd name="T21" fmla="*/ 0 h 125"/>
                  <a:gd name="T22" fmla="*/ 50 w 60"/>
                  <a:gd name="T23" fmla="*/ 0 h 125"/>
                  <a:gd name="T24" fmla="*/ 52 w 60"/>
                  <a:gd name="T25" fmla="*/ 13 h 125"/>
                  <a:gd name="T26" fmla="*/ 46 w 60"/>
                  <a:gd name="T27" fmla="*/ 26 h 125"/>
                  <a:gd name="T28" fmla="*/ 52 w 60"/>
                  <a:gd name="T29" fmla="*/ 34 h 125"/>
                  <a:gd name="T30" fmla="*/ 52 w 60"/>
                  <a:gd name="T31" fmla="*/ 39 h 125"/>
                  <a:gd name="T32" fmla="*/ 59 w 60"/>
                  <a:gd name="T33" fmla="*/ 33 h 125"/>
                  <a:gd name="T34" fmla="*/ 67 w 60"/>
                  <a:gd name="T35" fmla="*/ 39 h 125"/>
                  <a:gd name="T36" fmla="*/ 66 w 60"/>
                  <a:gd name="T37" fmla="*/ 60 h 125"/>
                  <a:gd name="T38" fmla="*/ 59 w 60"/>
                  <a:gd name="T39" fmla="*/ 63 h 125"/>
                  <a:gd name="T40" fmla="*/ 56 w 60"/>
                  <a:gd name="T41" fmla="*/ 70 h 125"/>
                  <a:gd name="T42" fmla="*/ 71 w 60"/>
                  <a:gd name="T43" fmla="*/ 97 h 125"/>
                  <a:gd name="T44" fmla="*/ 54 w 60"/>
                  <a:gd name="T45" fmla="*/ 82 h 125"/>
                  <a:gd name="T46" fmla="*/ 39 w 60"/>
                  <a:gd name="T47" fmla="*/ 99 h 125"/>
                  <a:gd name="T48" fmla="*/ 52 w 60"/>
                  <a:gd name="T49" fmla="*/ 135 h 125"/>
                  <a:gd name="T50" fmla="*/ 56 w 60"/>
                  <a:gd name="T51" fmla="*/ 144 h 125"/>
                  <a:gd name="T52" fmla="*/ 52 w 60"/>
                  <a:gd name="T53" fmla="*/ 146 h 125"/>
                  <a:gd name="T54" fmla="*/ 45 w 60"/>
                  <a:gd name="T55" fmla="*/ 141 h 125"/>
                  <a:gd name="T56" fmla="*/ 36 w 60"/>
                  <a:gd name="T57" fmla="*/ 135 h 125"/>
                  <a:gd name="T58" fmla="*/ 32 w 60"/>
                  <a:gd name="T59" fmla="*/ 130 h 125"/>
                  <a:gd name="T60" fmla="*/ 32 w 60"/>
                  <a:gd name="T61" fmla="*/ 137 h 125"/>
                  <a:gd name="T62" fmla="*/ 31 w 60"/>
                  <a:gd name="T63" fmla="*/ 141 h 125"/>
                  <a:gd name="T64" fmla="*/ 25 w 60"/>
                  <a:gd name="T65" fmla="*/ 137 h 125"/>
                  <a:gd name="T66" fmla="*/ 19 w 60"/>
                  <a:gd name="T67" fmla="*/ 130 h 125"/>
                  <a:gd name="T68" fmla="*/ 12 w 60"/>
                  <a:gd name="T69" fmla="*/ 132 h 125"/>
                  <a:gd name="T70" fmla="*/ 6 w 60"/>
                  <a:gd name="T71" fmla="*/ 132 h 125"/>
                  <a:gd name="T72" fmla="*/ 2 w 60"/>
                  <a:gd name="T73" fmla="*/ 123 h 125"/>
                  <a:gd name="T74" fmla="*/ 2 w 60"/>
                  <a:gd name="T75" fmla="*/ 117 h 125"/>
                  <a:gd name="T76" fmla="*/ 6 w 60"/>
                  <a:gd name="T77" fmla="*/ 120 h 125"/>
                  <a:gd name="T78" fmla="*/ 11 w 60"/>
                  <a:gd name="T79" fmla="*/ 123 h 125"/>
                  <a:gd name="T80" fmla="*/ 28 w 60"/>
                  <a:gd name="T81" fmla="*/ 127 h 125"/>
                  <a:gd name="T82" fmla="*/ 32 w 60"/>
                  <a:gd name="T83" fmla="*/ 124 h 125"/>
                  <a:gd name="T84" fmla="*/ 34 w 60"/>
                  <a:gd name="T85" fmla="*/ 123 h 1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 h="125">
                    <a:moveTo>
                      <a:pt x="28" y="105"/>
                    </a:moveTo>
                    <a:lnTo>
                      <a:pt x="24" y="105"/>
                    </a:lnTo>
                    <a:lnTo>
                      <a:pt x="23" y="105"/>
                    </a:lnTo>
                    <a:lnTo>
                      <a:pt x="22" y="105"/>
                    </a:lnTo>
                    <a:lnTo>
                      <a:pt x="22" y="104"/>
                    </a:lnTo>
                    <a:lnTo>
                      <a:pt x="22" y="103"/>
                    </a:lnTo>
                    <a:lnTo>
                      <a:pt x="21" y="103"/>
                    </a:lnTo>
                    <a:lnTo>
                      <a:pt x="23" y="87"/>
                    </a:lnTo>
                    <a:lnTo>
                      <a:pt x="22" y="71"/>
                    </a:lnTo>
                    <a:lnTo>
                      <a:pt x="16" y="56"/>
                    </a:lnTo>
                    <a:lnTo>
                      <a:pt x="28" y="51"/>
                    </a:lnTo>
                    <a:lnTo>
                      <a:pt x="39" y="44"/>
                    </a:lnTo>
                    <a:lnTo>
                      <a:pt x="40" y="42"/>
                    </a:lnTo>
                    <a:lnTo>
                      <a:pt x="41" y="40"/>
                    </a:lnTo>
                    <a:lnTo>
                      <a:pt x="42" y="38"/>
                    </a:lnTo>
                    <a:lnTo>
                      <a:pt x="41" y="35"/>
                    </a:lnTo>
                    <a:lnTo>
                      <a:pt x="41" y="36"/>
                    </a:lnTo>
                    <a:lnTo>
                      <a:pt x="41" y="38"/>
                    </a:lnTo>
                    <a:lnTo>
                      <a:pt x="40" y="38"/>
                    </a:lnTo>
                    <a:lnTo>
                      <a:pt x="39" y="38"/>
                    </a:lnTo>
                    <a:lnTo>
                      <a:pt x="38" y="36"/>
                    </a:lnTo>
                    <a:lnTo>
                      <a:pt x="36" y="36"/>
                    </a:lnTo>
                    <a:lnTo>
                      <a:pt x="35" y="36"/>
                    </a:lnTo>
                    <a:lnTo>
                      <a:pt x="35" y="38"/>
                    </a:lnTo>
                    <a:lnTo>
                      <a:pt x="30" y="29"/>
                    </a:lnTo>
                    <a:lnTo>
                      <a:pt x="28" y="21"/>
                    </a:lnTo>
                    <a:lnTo>
                      <a:pt x="30" y="11"/>
                    </a:lnTo>
                    <a:lnTo>
                      <a:pt x="34" y="3"/>
                    </a:lnTo>
                    <a:lnTo>
                      <a:pt x="35" y="1"/>
                    </a:lnTo>
                    <a:lnTo>
                      <a:pt x="38" y="0"/>
                    </a:lnTo>
                    <a:lnTo>
                      <a:pt x="39" y="0"/>
                    </a:lnTo>
                    <a:lnTo>
                      <a:pt x="41" y="0"/>
                    </a:lnTo>
                    <a:lnTo>
                      <a:pt x="42" y="0"/>
                    </a:lnTo>
                    <a:lnTo>
                      <a:pt x="44" y="3"/>
                    </a:lnTo>
                    <a:lnTo>
                      <a:pt x="44" y="6"/>
                    </a:lnTo>
                    <a:lnTo>
                      <a:pt x="44" y="11"/>
                    </a:lnTo>
                    <a:lnTo>
                      <a:pt x="42" y="15"/>
                    </a:lnTo>
                    <a:lnTo>
                      <a:pt x="40" y="18"/>
                    </a:lnTo>
                    <a:lnTo>
                      <a:pt x="39" y="22"/>
                    </a:lnTo>
                    <a:lnTo>
                      <a:pt x="40" y="24"/>
                    </a:lnTo>
                    <a:lnTo>
                      <a:pt x="41" y="27"/>
                    </a:lnTo>
                    <a:lnTo>
                      <a:pt x="44" y="29"/>
                    </a:lnTo>
                    <a:lnTo>
                      <a:pt x="45" y="32"/>
                    </a:lnTo>
                    <a:lnTo>
                      <a:pt x="44" y="35"/>
                    </a:lnTo>
                    <a:lnTo>
                      <a:pt x="44" y="33"/>
                    </a:lnTo>
                    <a:lnTo>
                      <a:pt x="44" y="32"/>
                    </a:lnTo>
                    <a:lnTo>
                      <a:pt x="44" y="30"/>
                    </a:lnTo>
                    <a:lnTo>
                      <a:pt x="50" y="28"/>
                    </a:lnTo>
                    <a:lnTo>
                      <a:pt x="54" y="27"/>
                    </a:lnTo>
                    <a:lnTo>
                      <a:pt x="60" y="26"/>
                    </a:lnTo>
                    <a:lnTo>
                      <a:pt x="57" y="33"/>
                    </a:lnTo>
                    <a:lnTo>
                      <a:pt x="57" y="41"/>
                    </a:lnTo>
                    <a:lnTo>
                      <a:pt x="57" y="48"/>
                    </a:lnTo>
                    <a:lnTo>
                      <a:pt x="56" y="51"/>
                    </a:lnTo>
                    <a:lnTo>
                      <a:pt x="54" y="52"/>
                    </a:lnTo>
                    <a:lnTo>
                      <a:pt x="52" y="53"/>
                    </a:lnTo>
                    <a:lnTo>
                      <a:pt x="50" y="54"/>
                    </a:lnTo>
                    <a:lnTo>
                      <a:pt x="48" y="56"/>
                    </a:lnTo>
                    <a:lnTo>
                      <a:pt x="47" y="58"/>
                    </a:lnTo>
                    <a:lnTo>
                      <a:pt x="47" y="60"/>
                    </a:lnTo>
                    <a:lnTo>
                      <a:pt x="51" y="68"/>
                    </a:lnTo>
                    <a:lnTo>
                      <a:pt x="57" y="75"/>
                    </a:lnTo>
                    <a:lnTo>
                      <a:pt x="60" y="83"/>
                    </a:lnTo>
                    <a:lnTo>
                      <a:pt x="54" y="80"/>
                    </a:lnTo>
                    <a:lnTo>
                      <a:pt x="50" y="75"/>
                    </a:lnTo>
                    <a:lnTo>
                      <a:pt x="46" y="70"/>
                    </a:lnTo>
                    <a:lnTo>
                      <a:pt x="41" y="65"/>
                    </a:lnTo>
                    <a:lnTo>
                      <a:pt x="35" y="74"/>
                    </a:lnTo>
                    <a:lnTo>
                      <a:pt x="33" y="85"/>
                    </a:lnTo>
                    <a:lnTo>
                      <a:pt x="33" y="95"/>
                    </a:lnTo>
                    <a:lnTo>
                      <a:pt x="38" y="106"/>
                    </a:lnTo>
                    <a:lnTo>
                      <a:pt x="44" y="116"/>
                    </a:lnTo>
                    <a:lnTo>
                      <a:pt x="51" y="123"/>
                    </a:lnTo>
                    <a:lnTo>
                      <a:pt x="50" y="123"/>
                    </a:lnTo>
                    <a:lnTo>
                      <a:pt x="47" y="123"/>
                    </a:lnTo>
                    <a:lnTo>
                      <a:pt x="46" y="124"/>
                    </a:lnTo>
                    <a:lnTo>
                      <a:pt x="45" y="125"/>
                    </a:lnTo>
                    <a:lnTo>
                      <a:pt x="44" y="125"/>
                    </a:lnTo>
                    <a:lnTo>
                      <a:pt x="42" y="125"/>
                    </a:lnTo>
                    <a:lnTo>
                      <a:pt x="40" y="123"/>
                    </a:lnTo>
                    <a:lnTo>
                      <a:pt x="38" y="121"/>
                    </a:lnTo>
                    <a:lnTo>
                      <a:pt x="34" y="119"/>
                    </a:lnTo>
                    <a:lnTo>
                      <a:pt x="33" y="117"/>
                    </a:lnTo>
                    <a:lnTo>
                      <a:pt x="30" y="116"/>
                    </a:lnTo>
                    <a:lnTo>
                      <a:pt x="29" y="112"/>
                    </a:lnTo>
                    <a:lnTo>
                      <a:pt x="30" y="110"/>
                    </a:lnTo>
                    <a:lnTo>
                      <a:pt x="27" y="111"/>
                    </a:lnTo>
                    <a:lnTo>
                      <a:pt x="26" y="112"/>
                    </a:lnTo>
                    <a:lnTo>
                      <a:pt x="26" y="115"/>
                    </a:lnTo>
                    <a:lnTo>
                      <a:pt x="27" y="117"/>
                    </a:lnTo>
                    <a:lnTo>
                      <a:pt x="27" y="118"/>
                    </a:lnTo>
                    <a:lnTo>
                      <a:pt x="28" y="121"/>
                    </a:lnTo>
                    <a:lnTo>
                      <a:pt x="26" y="121"/>
                    </a:lnTo>
                    <a:lnTo>
                      <a:pt x="23" y="119"/>
                    </a:lnTo>
                    <a:lnTo>
                      <a:pt x="22" y="118"/>
                    </a:lnTo>
                    <a:lnTo>
                      <a:pt x="21" y="117"/>
                    </a:lnTo>
                    <a:lnTo>
                      <a:pt x="20" y="115"/>
                    </a:lnTo>
                    <a:lnTo>
                      <a:pt x="18" y="112"/>
                    </a:lnTo>
                    <a:lnTo>
                      <a:pt x="16" y="111"/>
                    </a:lnTo>
                    <a:lnTo>
                      <a:pt x="14" y="111"/>
                    </a:lnTo>
                    <a:lnTo>
                      <a:pt x="12" y="112"/>
                    </a:lnTo>
                    <a:lnTo>
                      <a:pt x="10" y="113"/>
                    </a:lnTo>
                    <a:lnTo>
                      <a:pt x="9" y="113"/>
                    </a:lnTo>
                    <a:lnTo>
                      <a:pt x="6" y="115"/>
                    </a:lnTo>
                    <a:lnTo>
                      <a:pt x="5" y="113"/>
                    </a:lnTo>
                    <a:lnTo>
                      <a:pt x="3" y="111"/>
                    </a:lnTo>
                    <a:lnTo>
                      <a:pt x="2" y="109"/>
                    </a:lnTo>
                    <a:lnTo>
                      <a:pt x="2" y="105"/>
                    </a:lnTo>
                    <a:lnTo>
                      <a:pt x="0" y="103"/>
                    </a:lnTo>
                    <a:lnTo>
                      <a:pt x="0" y="101"/>
                    </a:lnTo>
                    <a:lnTo>
                      <a:pt x="2" y="100"/>
                    </a:lnTo>
                    <a:lnTo>
                      <a:pt x="3" y="100"/>
                    </a:lnTo>
                    <a:lnTo>
                      <a:pt x="4" y="100"/>
                    </a:lnTo>
                    <a:lnTo>
                      <a:pt x="5" y="103"/>
                    </a:lnTo>
                    <a:lnTo>
                      <a:pt x="6" y="104"/>
                    </a:lnTo>
                    <a:lnTo>
                      <a:pt x="8" y="104"/>
                    </a:lnTo>
                    <a:lnTo>
                      <a:pt x="9" y="105"/>
                    </a:lnTo>
                    <a:lnTo>
                      <a:pt x="11" y="106"/>
                    </a:lnTo>
                    <a:lnTo>
                      <a:pt x="11" y="107"/>
                    </a:lnTo>
                    <a:lnTo>
                      <a:pt x="24" y="109"/>
                    </a:lnTo>
                    <a:lnTo>
                      <a:pt x="26" y="107"/>
                    </a:lnTo>
                    <a:lnTo>
                      <a:pt x="27" y="106"/>
                    </a:lnTo>
                    <a:lnTo>
                      <a:pt x="28" y="106"/>
                    </a:lnTo>
                    <a:lnTo>
                      <a:pt x="29" y="105"/>
                    </a:lnTo>
                    <a:lnTo>
                      <a:pt x="28" y="105"/>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1" name="Freeform 72"/>
              <p:cNvSpPr/>
              <p:nvPr/>
            </p:nvSpPr>
            <p:spPr bwMode="gray">
              <a:xfrm>
                <a:off x="3934" y="3598"/>
                <a:ext cx="301" cy="167"/>
              </a:xfrm>
              <a:custGeom>
                <a:avLst/>
                <a:gdLst>
                  <a:gd name="T0" fmla="*/ 165 w 257"/>
                  <a:gd name="T1" fmla="*/ 148 h 142"/>
                  <a:gd name="T2" fmla="*/ 131 w 257"/>
                  <a:gd name="T3" fmla="*/ 129 h 142"/>
                  <a:gd name="T4" fmla="*/ 122 w 257"/>
                  <a:gd name="T5" fmla="*/ 122 h 142"/>
                  <a:gd name="T6" fmla="*/ 115 w 257"/>
                  <a:gd name="T7" fmla="*/ 132 h 142"/>
                  <a:gd name="T8" fmla="*/ 112 w 257"/>
                  <a:gd name="T9" fmla="*/ 141 h 142"/>
                  <a:gd name="T10" fmla="*/ 102 w 257"/>
                  <a:gd name="T11" fmla="*/ 153 h 142"/>
                  <a:gd name="T12" fmla="*/ 81 w 257"/>
                  <a:gd name="T13" fmla="*/ 136 h 142"/>
                  <a:gd name="T14" fmla="*/ 75 w 257"/>
                  <a:gd name="T15" fmla="*/ 121 h 142"/>
                  <a:gd name="T16" fmla="*/ 78 w 257"/>
                  <a:gd name="T17" fmla="*/ 111 h 142"/>
                  <a:gd name="T18" fmla="*/ 64 w 257"/>
                  <a:gd name="T19" fmla="*/ 99 h 142"/>
                  <a:gd name="T20" fmla="*/ 55 w 257"/>
                  <a:gd name="T21" fmla="*/ 86 h 142"/>
                  <a:gd name="T22" fmla="*/ 54 w 257"/>
                  <a:gd name="T23" fmla="*/ 79 h 142"/>
                  <a:gd name="T24" fmla="*/ 46 w 257"/>
                  <a:gd name="T25" fmla="*/ 91 h 142"/>
                  <a:gd name="T26" fmla="*/ 19 w 257"/>
                  <a:gd name="T27" fmla="*/ 94 h 142"/>
                  <a:gd name="T28" fmla="*/ 26 w 257"/>
                  <a:gd name="T29" fmla="*/ 89 h 142"/>
                  <a:gd name="T30" fmla="*/ 36 w 257"/>
                  <a:gd name="T31" fmla="*/ 85 h 142"/>
                  <a:gd name="T32" fmla="*/ 27 w 257"/>
                  <a:gd name="T33" fmla="*/ 71 h 142"/>
                  <a:gd name="T34" fmla="*/ 34 w 257"/>
                  <a:gd name="T35" fmla="*/ 64 h 142"/>
                  <a:gd name="T36" fmla="*/ 69 w 257"/>
                  <a:gd name="T37" fmla="*/ 72 h 142"/>
                  <a:gd name="T38" fmla="*/ 71 w 257"/>
                  <a:gd name="T39" fmla="*/ 64 h 142"/>
                  <a:gd name="T40" fmla="*/ 18 w 257"/>
                  <a:gd name="T41" fmla="*/ 42 h 142"/>
                  <a:gd name="T42" fmla="*/ 5 w 257"/>
                  <a:gd name="T43" fmla="*/ 35 h 142"/>
                  <a:gd name="T44" fmla="*/ 0 w 257"/>
                  <a:gd name="T45" fmla="*/ 22 h 142"/>
                  <a:gd name="T46" fmla="*/ 2 w 257"/>
                  <a:gd name="T47" fmla="*/ 13 h 142"/>
                  <a:gd name="T48" fmla="*/ 12 w 257"/>
                  <a:gd name="T49" fmla="*/ 16 h 142"/>
                  <a:gd name="T50" fmla="*/ 20 w 257"/>
                  <a:gd name="T51" fmla="*/ 25 h 142"/>
                  <a:gd name="T52" fmla="*/ 25 w 257"/>
                  <a:gd name="T53" fmla="*/ 28 h 142"/>
                  <a:gd name="T54" fmla="*/ 22 w 257"/>
                  <a:gd name="T55" fmla="*/ 34 h 142"/>
                  <a:gd name="T56" fmla="*/ 30 w 257"/>
                  <a:gd name="T57" fmla="*/ 34 h 142"/>
                  <a:gd name="T58" fmla="*/ 39 w 257"/>
                  <a:gd name="T59" fmla="*/ 22 h 142"/>
                  <a:gd name="T60" fmla="*/ 47 w 257"/>
                  <a:gd name="T61" fmla="*/ 22 h 142"/>
                  <a:gd name="T62" fmla="*/ 69 w 257"/>
                  <a:gd name="T63" fmla="*/ 2 h 142"/>
                  <a:gd name="T64" fmla="*/ 108 w 257"/>
                  <a:gd name="T65" fmla="*/ 14 h 142"/>
                  <a:gd name="T66" fmla="*/ 144 w 257"/>
                  <a:gd name="T67" fmla="*/ 24 h 142"/>
                  <a:gd name="T68" fmla="*/ 143 w 257"/>
                  <a:gd name="T69" fmla="*/ 34 h 142"/>
                  <a:gd name="T70" fmla="*/ 151 w 257"/>
                  <a:gd name="T71" fmla="*/ 42 h 142"/>
                  <a:gd name="T72" fmla="*/ 144 w 257"/>
                  <a:gd name="T73" fmla="*/ 78 h 142"/>
                  <a:gd name="T74" fmla="*/ 159 w 257"/>
                  <a:gd name="T75" fmla="*/ 98 h 142"/>
                  <a:gd name="T76" fmla="*/ 171 w 257"/>
                  <a:gd name="T77" fmla="*/ 94 h 142"/>
                  <a:gd name="T78" fmla="*/ 177 w 257"/>
                  <a:gd name="T79" fmla="*/ 103 h 142"/>
                  <a:gd name="T80" fmla="*/ 178 w 257"/>
                  <a:gd name="T81" fmla="*/ 115 h 142"/>
                  <a:gd name="T82" fmla="*/ 186 w 257"/>
                  <a:gd name="T83" fmla="*/ 119 h 142"/>
                  <a:gd name="T84" fmla="*/ 203 w 257"/>
                  <a:gd name="T85" fmla="*/ 99 h 142"/>
                  <a:gd name="T86" fmla="*/ 217 w 257"/>
                  <a:gd name="T87" fmla="*/ 89 h 142"/>
                  <a:gd name="T88" fmla="*/ 219 w 257"/>
                  <a:gd name="T89" fmla="*/ 78 h 142"/>
                  <a:gd name="T90" fmla="*/ 255 w 257"/>
                  <a:gd name="T91" fmla="*/ 71 h 142"/>
                  <a:gd name="T92" fmla="*/ 264 w 257"/>
                  <a:gd name="T93" fmla="*/ 62 h 142"/>
                  <a:gd name="T94" fmla="*/ 276 w 257"/>
                  <a:gd name="T95" fmla="*/ 60 h 142"/>
                  <a:gd name="T96" fmla="*/ 288 w 257"/>
                  <a:gd name="T97" fmla="*/ 45 h 142"/>
                  <a:gd name="T98" fmla="*/ 296 w 257"/>
                  <a:gd name="T99" fmla="*/ 35 h 142"/>
                  <a:gd name="T100" fmla="*/ 301 w 257"/>
                  <a:gd name="T101" fmla="*/ 38 h 142"/>
                  <a:gd name="T102" fmla="*/ 288 w 257"/>
                  <a:gd name="T103" fmla="*/ 82 h 142"/>
                  <a:gd name="T104" fmla="*/ 267 w 257"/>
                  <a:gd name="T105" fmla="*/ 121 h 142"/>
                  <a:gd name="T106" fmla="*/ 255 w 257"/>
                  <a:gd name="T107" fmla="*/ 156 h 1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57" h="142">
                    <a:moveTo>
                      <a:pt x="216" y="142"/>
                    </a:moveTo>
                    <a:lnTo>
                      <a:pt x="191" y="136"/>
                    </a:lnTo>
                    <a:lnTo>
                      <a:pt x="165" y="132"/>
                    </a:lnTo>
                    <a:lnTo>
                      <a:pt x="141" y="126"/>
                    </a:lnTo>
                    <a:lnTo>
                      <a:pt x="117" y="118"/>
                    </a:lnTo>
                    <a:lnTo>
                      <a:pt x="115" y="116"/>
                    </a:lnTo>
                    <a:lnTo>
                      <a:pt x="114" y="114"/>
                    </a:lnTo>
                    <a:lnTo>
                      <a:pt x="112" y="110"/>
                    </a:lnTo>
                    <a:lnTo>
                      <a:pt x="111" y="108"/>
                    </a:lnTo>
                    <a:lnTo>
                      <a:pt x="109" y="106"/>
                    </a:lnTo>
                    <a:lnTo>
                      <a:pt x="106" y="104"/>
                    </a:lnTo>
                    <a:lnTo>
                      <a:pt x="104" y="104"/>
                    </a:lnTo>
                    <a:lnTo>
                      <a:pt x="102" y="106"/>
                    </a:lnTo>
                    <a:lnTo>
                      <a:pt x="99" y="107"/>
                    </a:lnTo>
                    <a:lnTo>
                      <a:pt x="98" y="109"/>
                    </a:lnTo>
                    <a:lnTo>
                      <a:pt x="98" y="112"/>
                    </a:lnTo>
                    <a:lnTo>
                      <a:pt x="98" y="114"/>
                    </a:lnTo>
                    <a:lnTo>
                      <a:pt x="98" y="116"/>
                    </a:lnTo>
                    <a:lnTo>
                      <a:pt x="98" y="119"/>
                    </a:lnTo>
                    <a:lnTo>
                      <a:pt x="96" y="120"/>
                    </a:lnTo>
                    <a:lnTo>
                      <a:pt x="93" y="122"/>
                    </a:lnTo>
                    <a:lnTo>
                      <a:pt x="92" y="126"/>
                    </a:lnTo>
                    <a:lnTo>
                      <a:pt x="90" y="127"/>
                    </a:lnTo>
                    <a:lnTo>
                      <a:pt x="87" y="130"/>
                    </a:lnTo>
                    <a:lnTo>
                      <a:pt x="85" y="130"/>
                    </a:lnTo>
                    <a:lnTo>
                      <a:pt x="82" y="130"/>
                    </a:lnTo>
                    <a:lnTo>
                      <a:pt x="75" y="124"/>
                    </a:lnTo>
                    <a:lnTo>
                      <a:pt x="69" y="116"/>
                    </a:lnTo>
                    <a:lnTo>
                      <a:pt x="64" y="109"/>
                    </a:lnTo>
                    <a:lnTo>
                      <a:pt x="63" y="107"/>
                    </a:lnTo>
                    <a:lnTo>
                      <a:pt x="63" y="104"/>
                    </a:lnTo>
                    <a:lnTo>
                      <a:pt x="64" y="103"/>
                    </a:lnTo>
                    <a:lnTo>
                      <a:pt x="65" y="101"/>
                    </a:lnTo>
                    <a:lnTo>
                      <a:pt x="67" y="98"/>
                    </a:lnTo>
                    <a:lnTo>
                      <a:pt x="68" y="96"/>
                    </a:lnTo>
                    <a:lnTo>
                      <a:pt x="67" y="94"/>
                    </a:lnTo>
                    <a:lnTo>
                      <a:pt x="64" y="91"/>
                    </a:lnTo>
                    <a:lnTo>
                      <a:pt x="61" y="89"/>
                    </a:lnTo>
                    <a:lnTo>
                      <a:pt x="58" y="86"/>
                    </a:lnTo>
                    <a:lnTo>
                      <a:pt x="55" y="84"/>
                    </a:lnTo>
                    <a:lnTo>
                      <a:pt x="52" y="82"/>
                    </a:lnTo>
                    <a:lnTo>
                      <a:pt x="51" y="78"/>
                    </a:lnTo>
                    <a:lnTo>
                      <a:pt x="50" y="76"/>
                    </a:lnTo>
                    <a:lnTo>
                      <a:pt x="47" y="73"/>
                    </a:lnTo>
                    <a:lnTo>
                      <a:pt x="46" y="70"/>
                    </a:lnTo>
                    <a:lnTo>
                      <a:pt x="46" y="67"/>
                    </a:lnTo>
                    <a:lnTo>
                      <a:pt x="46" y="62"/>
                    </a:lnTo>
                    <a:lnTo>
                      <a:pt x="46" y="67"/>
                    </a:lnTo>
                    <a:lnTo>
                      <a:pt x="45" y="70"/>
                    </a:lnTo>
                    <a:lnTo>
                      <a:pt x="44" y="72"/>
                    </a:lnTo>
                    <a:lnTo>
                      <a:pt x="41" y="74"/>
                    </a:lnTo>
                    <a:lnTo>
                      <a:pt x="39" y="77"/>
                    </a:lnTo>
                    <a:lnTo>
                      <a:pt x="33" y="82"/>
                    </a:lnTo>
                    <a:lnTo>
                      <a:pt x="25" y="84"/>
                    </a:lnTo>
                    <a:lnTo>
                      <a:pt x="17" y="82"/>
                    </a:lnTo>
                    <a:lnTo>
                      <a:pt x="16" y="80"/>
                    </a:lnTo>
                    <a:lnTo>
                      <a:pt x="16" y="79"/>
                    </a:lnTo>
                    <a:lnTo>
                      <a:pt x="17" y="78"/>
                    </a:lnTo>
                    <a:lnTo>
                      <a:pt x="20" y="77"/>
                    </a:lnTo>
                    <a:lnTo>
                      <a:pt x="22" y="76"/>
                    </a:lnTo>
                    <a:lnTo>
                      <a:pt x="25" y="74"/>
                    </a:lnTo>
                    <a:lnTo>
                      <a:pt x="27" y="74"/>
                    </a:lnTo>
                    <a:lnTo>
                      <a:pt x="29" y="73"/>
                    </a:lnTo>
                    <a:lnTo>
                      <a:pt x="31" y="72"/>
                    </a:lnTo>
                    <a:lnTo>
                      <a:pt x="32" y="71"/>
                    </a:lnTo>
                    <a:lnTo>
                      <a:pt x="32" y="68"/>
                    </a:lnTo>
                    <a:lnTo>
                      <a:pt x="29" y="62"/>
                    </a:lnTo>
                    <a:lnTo>
                      <a:pt x="23" y="60"/>
                    </a:lnTo>
                    <a:lnTo>
                      <a:pt x="16" y="59"/>
                    </a:lnTo>
                    <a:lnTo>
                      <a:pt x="10" y="56"/>
                    </a:lnTo>
                    <a:lnTo>
                      <a:pt x="20" y="53"/>
                    </a:lnTo>
                    <a:lnTo>
                      <a:pt x="29" y="54"/>
                    </a:lnTo>
                    <a:lnTo>
                      <a:pt x="39" y="58"/>
                    </a:lnTo>
                    <a:lnTo>
                      <a:pt x="49" y="61"/>
                    </a:lnTo>
                    <a:lnTo>
                      <a:pt x="58" y="62"/>
                    </a:lnTo>
                    <a:lnTo>
                      <a:pt x="59" y="61"/>
                    </a:lnTo>
                    <a:lnTo>
                      <a:pt x="59" y="60"/>
                    </a:lnTo>
                    <a:lnTo>
                      <a:pt x="61" y="58"/>
                    </a:lnTo>
                    <a:lnTo>
                      <a:pt x="62" y="55"/>
                    </a:lnTo>
                    <a:lnTo>
                      <a:pt x="61" y="54"/>
                    </a:lnTo>
                    <a:lnTo>
                      <a:pt x="61" y="53"/>
                    </a:lnTo>
                    <a:lnTo>
                      <a:pt x="46" y="45"/>
                    </a:lnTo>
                    <a:lnTo>
                      <a:pt x="31" y="39"/>
                    </a:lnTo>
                    <a:lnTo>
                      <a:pt x="15" y="36"/>
                    </a:lnTo>
                    <a:lnTo>
                      <a:pt x="12" y="35"/>
                    </a:lnTo>
                    <a:lnTo>
                      <a:pt x="9" y="33"/>
                    </a:lnTo>
                    <a:lnTo>
                      <a:pt x="6" y="32"/>
                    </a:lnTo>
                    <a:lnTo>
                      <a:pt x="4" y="30"/>
                    </a:lnTo>
                    <a:lnTo>
                      <a:pt x="2" y="27"/>
                    </a:lnTo>
                    <a:lnTo>
                      <a:pt x="0" y="24"/>
                    </a:lnTo>
                    <a:lnTo>
                      <a:pt x="0" y="20"/>
                    </a:lnTo>
                    <a:lnTo>
                      <a:pt x="0" y="19"/>
                    </a:lnTo>
                    <a:lnTo>
                      <a:pt x="0" y="18"/>
                    </a:lnTo>
                    <a:lnTo>
                      <a:pt x="0" y="17"/>
                    </a:lnTo>
                    <a:lnTo>
                      <a:pt x="0" y="14"/>
                    </a:lnTo>
                    <a:lnTo>
                      <a:pt x="2" y="11"/>
                    </a:lnTo>
                    <a:lnTo>
                      <a:pt x="5" y="11"/>
                    </a:lnTo>
                    <a:lnTo>
                      <a:pt x="8" y="11"/>
                    </a:lnTo>
                    <a:lnTo>
                      <a:pt x="9" y="12"/>
                    </a:lnTo>
                    <a:lnTo>
                      <a:pt x="10" y="14"/>
                    </a:lnTo>
                    <a:lnTo>
                      <a:pt x="12" y="17"/>
                    </a:lnTo>
                    <a:lnTo>
                      <a:pt x="15" y="21"/>
                    </a:lnTo>
                    <a:lnTo>
                      <a:pt x="16" y="21"/>
                    </a:lnTo>
                    <a:lnTo>
                      <a:pt x="17" y="21"/>
                    </a:lnTo>
                    <a:lnTo>
                      <a:pt x="19" y="21"/>
                    </a:lnTo>
                    <a:lnTo>
                      <a:pt x="20" y="21"/>
                    </a:lnTo>
                    <a:lnTo>
                      <a:pt x="21" y="21"/>
                    </a:lnTo>
                    <a:lnTo>
                      <a:pt x="21" y="24"/>
                    </a:lnTo>
                    <a:lnTo>
                      <a:pt x="21" y="25"/>
                    </a:lnTo>
                    <a:lnTo>
                      <a:pt x="20" y="26"/>
                    </a:lnTo>
                    <a:lnTo>
                      <a:pt x="19" y="27"/>
                    </a:lnTo>
                    <a:lnTo>
                      <a:pt x="19" y="29"/>
                    </a:lnTo>
                    <a:lnTo>
                      <a:pt x="19" y="30"/>
                    </a:lnTo>
                    <a:lnTo>
                      <a:pt x="22" y="30"/>
                    </a:lnTo>
                    <a:lnTo>
                      <a:pt x="25" y="30"/>
                    </a:lnTo>
                    <a:lnTo>
                      <a:pt x="26" y="29"/>
                    </a:lnTo>
                    <a:lnTo>
                      <a:pt x="28" y="26"/>
                    </a:lnTo>
                    <a:lnTo>
                      <a:pt x="29" y="24"/>
                    </a:lnTo>
                    <a:lnTo>
                      <a:pt x="31" y="21"/>
                    </a:lnTo>
                    <a:lnTo>
                      <a:pt x="33" y="19"/>
                    </a:lnTo>
                    <a:lnTo>
                      <a:pt x="34" y="19"/>
                    </a:lnTo>
                    <a:lnTo>
                      <a:pt x="37" y="19"/>
                    </a:lnTo>
                    <a:lnTo>
                      <a:pt x="39" y="19"/>
                    </a:lnTo>
                    <a:lnTo>
                      <a:pt x="40" y="19"/>
                    </a:lnTo>
                    <a:lnTo>
                      <a:pt x="41" y="19"/>
                    </a:lnTo>
                    <a:lnTo>
                      <a:pt x="47" y="13"/>
                    </a:lnTo>
                    <a:lnTo>
                      <a:pt x="53" y="7"/>
                    </a:lnTo>
                    <a:lnTo>
                      <a:pt x="59" y="2"/>
                    </a:lnTo>
                    <a:lnTo>
                      <a:pt x="65" y="0"/>
                    </a:lnTo>
                    <a:lnTo>
                      <a:pt x="70" y="2"/>
                    </a:lnTo>
                    <a:lnTo>
                      <a:pt x="81" y="9"/>
                    </a:lnTo>
                    <a:lnTo>
                      <a:pt x="92" y="12"/>
                    </a:lnTo>
                    <a:lnTo>
                      <a:pt x="103" y="13"/>
                    </a:lnTo>
                    <a:lnTo>
                      <a:pt x="114" y="14"/>
                    </a:lnTo>
                    <a:lnTo>
                      <a:pt x="123" y="19"/>
                    </a:lnTo>
                    <a:lnTo>
                      <a:pt x="123" y="20"/>
                    </a:lnTo>
                    <a:lnTo>
                      <a:pt x="123" y="23"/>
                    </a:lnTo>
                    <a:lnTo>
                      <a:pt x="122" y="25"/>
                    </a:lnTo>
                    <a:lnTo>
                      <a:pt x="122" y="26"/>
                    </a:lnTo>
                    <a:lnTo>
                      <a:pt x="122" y="29"/>
                    </a:lnTo>
                    <a:lnTo>
                      <a:pt x="123" y="31"/>
                    </a:lnTo>
                    <a:lnTo>
                      <a:pt x="126" y="32"/>
                    </a:lnTo>
                    <a:lnTo>
                      <a:pt x="127" y="33"/>
                    </a:lnTo>
                    <a:lnTo>
                      <a:pt x="129" y="36"/>
                    </a:lnTo>
                    <a:lnTo>
                      <a:pt x="129" y="37"/>
                    </a:lnTo>
                    <a:lnTo>
                      <a:pt x="129" y="39"/>
                    </a:lnTo>
                    <a:lnTo>
                      <a:pt x="123" y="53"/>
                    </a:lnTo>
                    <a:lnTo>
                      <a:pt x="123" y="66"/>
                    </a:lnTo>
                    <a:lnTo>
                      <a:pt x="129" y="77"/>
                    </a:lnTo>
                    <a:lnTo>
                      <a:pt x="136" y="85"/>
                    </a:lnTo>
                    <a:lnTo>
                      <a:pt x="136" y="84"/>
                    </a:lnTo>
                    <a:lnTo>
                      <a:pt x="136" y="83"/>
                    </a:lnTo>
                    <a:lnTo>
                      <a:pt x="138" y="82"/>
                    </a:lnTo>
                    <a:lnTo>
                      <a:pt x="140" y="80"/>
                    </a:lnTo>
                    <a:lnTo>
                      <a:pt x="142" y="80"/>
                    </a:lnTo>
                    <a:lnTo>
                      <a:pt x="146" y="80"/>
                    </a:lnTo>
                    <a:lnTo>
                      <a:pt x="148" y="82"/>
                    </a:lnTo>
                    <a:lnTo>
                      <a:pt x="150" y="83"/>
                    </a:lnTo>
                    <a:lnTo>
                      <a:pt x="151" y="85"/>
                    </a:lnTo>
                    <a:lnTo>
                      <a:pt x="151" y="88"/>
                    </a:lnTo>
                    <a:lnTo>
                      <a:pt x="151" y="90"/>
                    </a:lnTo>
                    <a:lnTo>
                      <a:pt x="151" y="92"/>
                    </a:lnTo>
                    <a:lnTo>
                      <a:pt x="152" y="96"/>
                    </a:lnTo>
                    <a:lnTo>
                      <a:pt x="152" y="98"/>
                    </a:lnTo>
                    <a:lnTo>
                      <a:pt x="153" y="100"/>
                    </a:lnTo>
                    <a:lnTo>
                      <a:pt x="156" y="101"/>
                    </a:lnTo>
                    <a:lnTo>
                      <a:pt x="157" y="101"/>
                    </a:lnTo>
                    <a:lnTo>
                      <a:pt x="159" y="101"/>
                    </a:lnTo>
                    <a:lnTo>
                      <a:pt x="161" y="100"/>
                    </a:lnTo>
                    <a:lnTo>
                      <a:pt x="165" y="95"/>
                    </a:lnTo>
                    <a:lnTo>
                      <a:pt x="169" y="90"/>
                    </a:lnTo>
                    <a:lnTo>
                      <a:pt x="173" y="84"/>
                    </a:lnTo>
                    <a:lnTo>
                      <a:pt x="177" y="80"/>
                    </a:lnTo>
                    <a:lnTo>
                      <a:pt x="183" y="78"/>
                    </a:lnTo>
                    <a:lnTo>
                      <a:pt x="185" y="77"/>
                    </a:lnTo>
                    <a:lnTo>
                      <a:pt x="185" y="76"/>
                    </a:lnTo>
                    <a:lnTo>
                      <a:pt x="186" y="73"/>
                    </a:lnTo>
                    <a:lnTo>
                      <a:pt x="186" y="71"/>
                    </a:lnTo>
                    <a:lnTo>
                      <a:pt x="186" y="68"/>
                    </a:lnTo>
                    <a:lnTo>
                      <a:pt x="187" y="66"/>
                    </a:lnTo>
                    <a:lnTo>
                      <a:pt x="194" y="64"/>
                    </a:lnTo>
                    <a:lnTo>
                      <a:pt x="201" y="62"/>
                    </a:lnTo>
                    <a:lnTo>
                      <a:pt x="210" y="62"/>
                    </a:lnTo>
                    <a:lnTo>
                      <a:pt x="218" y="60"/>
                    </a:lnTo>
                    <a:lnTo>
                      <a:pt x="221" y="59"/>
                    </a:lnTo>
                    <a:lnTo>
                      <a:pt x="222" y="56"/>
                    </a:lnTo>
                    <a:lnTo>
                      <a:pt x="224" y="54"/>
                    </a:lnTo>
                    <a:lnTo>
                      <a:pt x="225" y="53"/>
                    </a:lnTo>
                    <a:lnTo>
                      <a:pt x="228" y="51"/>
                    </a:lnTo>
                    <a:lnTo>
                      <a:pt x="231" y="51"/>
                    </a:lnTo>
                    <a:lnTo>
                      <a:pt x="234" y="51"/>
                    </a:lnTo>
                    <a:lnTo>
                      <a:pt x="236" y="51"/>
                    </a:lnTo>
                    <a:lnTo>
                      <a:pt x="239" y="51"/>
                    </a:lnTo>
                    <a:lnTo>
                      <a:pt x="241" y="50"/>
                    </a:lnTo>
                    <a:lnTo>
                      <a:pt x="245" y="45"/>
                    </a:lnTo>
                    <a:lnTo>
                      <a:pt x="246" y="38"/>
                    </a:lnTo>
                    <a:lnTo>
                      <a:pt x="246" y="31"/>
                    </a:lnTo>
                    <a:lnTo>
                      <a:pt x="248" y="31"/>
                    </a:lnTo>
                    <a:lnTo>
                      <a:pt x="251" y="30"/>
                    </a:lnTo>
                    <a:lnTo>
                      <a:pt x="253" y="30"/>
                    </a:lnTo>
                    <a:lnTo>
                      <a:pt x="254" y="29"/>
                    </a:lnTo>
                    <a:lnTo>
                      <a:pt x="256" y="29"/>
                    </a:lnTo>
                    <a:lnTo>
                      <a:pt x="257" y="29"/>
                    </a:lnTo>
                    <a:lnTo>
                      <a:pt x="257" y="32"/>
                    </a:lnTo>
                    <a:lnTo>
                      <a:pt x="257" y="39"/>
                    </a:lnTo>
                    <a:lnTo>
                      <a:pt x="256" y="49"/>
                    </a:lnTo>
                    <a:lnTo>
                      <a:pt x="251" y="60"/>
                    </a:lnTo>
                    <a:lnTo>
                      <a:pt x="246" y="70"/>
                    </a:lnTo>
                    <a:lnTo>
                      <a:pt x="240" y="79"/>
                    </a:lnTo>
                    <a:lnTo>
                      <a:pt x="234" y="89"/>
                    </a:lnTo>
                    <a:lnTo>
                      <a:pt x="229" y="97"/>
                    </a:lnTo>
                    <a:lnTo>
                      <a:pt x="228" y="103"/>
                    </a:lnTo>
                    <a:lnTo>
                      <a:pt x="225" y="109"/>
                    </a:lnTo>
                    <a:lnTo>
                      <a:pt x="224" y="116"/>
                    </a:lnTo>
                    <a:lnTo>
                      <a:pt x="221" y="125"/>
                    </a:lnTo>
                    <a:lnTo>
                      <a:pt x="218" y="133"/>
                    </a:lnTo>
                    <a:lnTo>
                      <a:pt x="217" y="139"/>
                    </a:lnTo>
                    <a:lnTo>
                      <a:pt x="216" y="142"/>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2" name="Freeform 73"/>
              <p:cNvSpPr/>
              <p:nvPr/>
            </p:nvSpPr>
            <p:spPr bwMode="gray">
              <a:xfrm>
                <a:off x="3029" y="2749"/>
                <a:ext cx="101" cy="72"/>
              </a:xfrm>
              <a:custGeom>
                <a:avLst/>
                <a:gdLst>
                  <a:gd name="T0" fmla="*/ 28 w 86"/>
                  <a:gd name="T1" fmla="*/ 13 h 62"/>
                  <a:gd name="T2" fmla="*/ 32 w 86"/>
                  <a:gd name="T3" fmla="*/ 13 h 62"/>
                  <a:gd name="T4" fmla="*/ 35 w 86"/>
                  <a:gd name="T5" fmla="*/ 12 h 62"/>
                  <a:gd name="T6" fmla="*/ 39 w 86"/>
                  <a:gd name="T7" fmla="*/ 8 h 62"/>
                  <a:gd name="T8" fmla="*/ 42 w 86"/>
                  <a:gd name="T9" fmla="*/ 6 h 62"/>
                  <a:gd name="T10" fmla="*/ 45 w 86"/>
                  <a:gd name="T11" fmla="*/ 3 h 62"/>
                  <a:gd name="T12" fmla="*/ 49 w 86"/>
                  <a:gd name="T13" fmla="*/ 1 h 62"/>
                  <a:gd name="T14" fmla="*/ 68 w 86"/>
                  <a:gd name="T15" fmla="*/ 0 h 62"/>
                  <a:gd name="T16" fmla="*/ 85 w 86"/>
                  <a:gd name="T17" fmla="*/ 1 h 62"/>
                  <a:gd name="T18" fmla="*/ 101 w 86"/>
                  <a:gd name="T19" fmla="*/ 6 h 62"/>
                  <a:gd name="T20" fmla="*/ 101 w 86"/>
                  <a:gd name="T21" fmla="*/ 7 h 62"/>
                  <a:gd name="T22" fmla="*/ 101 w 86"/>
                  <a:gd name="T23" fmla="*/ 10 h 62"/>
                  <a:gd name="T24" fmla="*/ 101 w 86"/>
                  <a:gd name="T25" fmla="*/ 12 h 62"/>
                  <a:gd name="T26" fmla="*/ 100 w 86"/>
                  <a:gd name="T27" fmla="*/ 13 h 62"/>
                  <a:gd name="T28" fmla="*/ 90 w 86"/>
                  <a:gd name="T29" fmla="*/ 24 h 62"/>
                  <a:gd name="T30" fmla="*/ 82 w 86"/>
                  <a:gd name="T31" fmla="*/ 37 h 62"/>
                  <a:gd name="T32" fmla="*/ 76 w 86"/>
                  <a:gd name="T33" fmla="*/ 51 h 62"/>
                  <a:gd name="T34" fmla="*/ 70 w 86"/>
                  <a:gd name="T35" fmla="*/ 59 h 62"/>
                  <a:gd name="T36" fmla="*/ 63 w 86"/>
                  <a:gd name="T37" fmla="*/ 67 h 62"/>
                  <a:gd name="T38" fmla="*/ 55 w 86"/>
                  <a:gd name="T39" fmla="*/ 72 h 62"/>
                  <a:gd name="T40" fmla="*/ 43 w 86"/>
                  <a:gd name="T41" fmla="*/ 72 h 62"/>
                  <a:gd name="T42" fmla="*/ 32 w 86"/>
                  <a:gd name="T43" fmla="*/ 69 h 62"/>
                  <a:gd name="T44" fmla="*/ 21 w 86"/>
                  <a:gd name="T45" fmla="*/ 63 h 62"/>
                  <a:gd name="T46" fmla="*/ 8 w 86"/>
                  <a:gd name="T47" fmla="*/ 60 h 62"/>
                  <a:gd name="T48" fmla="*/ 2 w 86"/>
                  <a:gd name="T49" fmla="*/ 58 h 62"/>
                  <a:gd name="T50" fmla="*/ 0 w 86"/>
                  <a:gd name="T51" fmla="*/ 49 h 62"/>
                  <a:gd name="T52" fmla="*/ 0 w 86"/>
                  <a:gd name="T53" fmla="*/ 42 h 62"/>
                  <a:gd name="T54" fmla="*/ 4 w 86"/>
                  <a:gd name="T55" fmla="*/ 37 h 62"/>
                  <a:gd name="T56" fmla="*/ 9 w 86"/>
                  <a:gd name="T57" fmla="*/ 33 h 62"/>
                  <a:gd name="T58" fmla="*/ 14 w 86"/>
                  <a:gd name="T59" fmla="*/ 26 h 62"/>
                  <a:gd name="T60" fmla="*/ 16 w 86"/>
                  <a:gd name="T61" fmla="*/ 19 h 62"/>
                  <a:gd name="T62" fmla="*/ 21 w 86"/>
                  <a:gd name="T63" fmla="*/ 14 h 62"/>
                  <a:gd name="T64" fmla="*/ 28 w 86"/>
                  <a:gd name="T65" fmla="*/ 12 h 62"/>
                  <a:gd name="T66" fmla="*/ 28 w 86"/>
                  <a:gd name="T67" fmla="*/ 13 h 62"/>
                  <a:gd name="T68" fmla="*/ 28 w 86"/>
                  <a:gd name="T69" fmla="*/ 13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86" h="62">
                    <a:moveTo>
                      <a:pt x="24" y="11"/>
                    </a:moveTo>
                    <a:lnTo>
                      <a:pt x="27" y="11"/>
                    </a:lnTo>
                    <a:lnTo>
                      <a:pt x="30" y="10"/>
                    </a:lnTo>
                    <a:lnTo>
                      <a:pt x="33" y="7"/>
                    </a:lnTo>
                    <a:lnTo>
                      <a:pt x="36" y="5"/>
                    </a:lnTo>
                    <a:lnTo>
                      <a:pt x="38" y="3"/>
                    </a:lnTo>
                    <a:lnTo>
                      <a:pt x="42" y="1"/>
                    </a:lnTo>
                    <a:lnTo>
                      <a:pt x="58" y="0"/>
                    </a:lnTo>
                    <a:lnTo>
                      <a:pt x="72" y="1"/>
                    </a:lnTo>
                    <a:lnTo>
                      <a:pt x="86" y="5"/>
                    </a:lnTo>
                    <a:lnTo>
                      <a:pt x="86" y="6"/>
                    </a:lnTo>
                    <a:lnTo>
                      <a:pt x="86" y="9"/>
                    </a:lnTo>
                    <a:lnTo>
                      <a:pt x="86" y="10"/>
                    </a:lnTo>
                    <a:lnTo>
                      <a:pt x="85" y="11"/>
                    </a:lnTo>
                    <a:lnTo>
                      <a:pt x="77" y="21"/>
                    </a:lnTo>
                    <a:lnTo>
                      <a:pt x="70" y="32"/>
                    </a:lnTo>
                    <a:lnTo>
                      <a:pt x="65" y="44"/>
                    </a:lnTo>
                    <a:lnTo>
                      <a:pt x="60" y="51"/>
                    </a:lnTo>
                    <a:lnTo>
                      <a:pt x="54" y="58"/>
                    </a:lnTo>
                    <a:lnTo>
                      <a:pt x="47" y="62"/>
                    </a:lnTo>
                    <a:lnTo>
                      <a:pt x="37" y="62"/>
                    </a:lnTo>
                    <a:lnTo>
                      <a:pt x="27" y="59"/>
                    </a:lnTo>
                    <a:lnTo>
                      <a:pt x="18" y="54"/>
                    </a:lnTo>
                    <a:lnTo>
                      <a:pt x="7" y="52"/>
                    </a:lnTo>
                    <a:lnTo>
                      <a:pt x="2" y="50"/>
                    </a:lnTo>
                    <a:lnTo>
                      <a:pt x="0" y="42"/>
                    </a:lnTo>
                    <a:lnTo>
                      <a:pt x="0" y="36"/>
                    </a:lnTo>
                    <a:lnTo>
                      <a:pt x="3" y="32"/>
                    </a:lnTo>
                    <a:lnTo>
                      <a:pt x="8" y="28"/>
                    </a:lnTo>
                    <a:lnTo>
                      <a:pt x="12" y="22"/>
                    </a:lnTo>
                    <a:lnTo>
                      <a:pt x="14" y="16"/>
                    </a:lnTo>
                    <a:lnTo>
                      <a:pt x="18" y="12"/>
                    </a:lnTo>
                    <a:lnTo>
                      <a:pt x="24" y="10"/>
                    </a:lnTo>
                    <a:lnTo>
                      <a:pt x="24" y="11"/>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3" name="Freeform 74"/>
              <p:cNvSpPr/>
              <p:nvPr/>
            </p:nvSpPr>
            <p:spPr bwMode="gray">
              <a:xfrm>
                <a:off x="3480" y="2517"/>
                <a:ext cx="105" cy="161"/>
              </a:xfrm>
              <a:custGeom>
                <a:avLst/>
                <a:gdLst>
                  <a:gd name="T0" fmla="*/ 100 w 90"/>
                  <a:gd name="T1" fmla="*/ 15 h 138"/>
                  <a:gd name="T2" fmla="*/ 100 w 90"/>
                  <a:gd name="T3" fmla="*/ 18 h 138"/>
                  <a:gd name="T4" fmla="*/ 100 w 90"/>
                  <a:gd name="T5" fmla="*/ 21 h 138"/>
                  <a:gd name="T6" fmla="*/ 103 w 90"/>
                  <a:gd name="T7" fmla="*/ 22 h 138"/>
                  <a:gd name="T8" fmla="*/ 103 w 90"/>
                  <a:gd name="T9" fmla="*/ 23 h 138"/>
                  <a:gd name="T10" fmla="*/ 104 w 90"/>
                  <a:gd name="T11" fmla="*/ 25 h 138"/>
                  <a:gd name="T12" fmla="*/ 104 w 90"/>
                  <a:gd name="T13" fmla="*/ 28 h 138"/>
                  <a:gd name="T14" fmla="*/ 103 w 90"/>
                  <a:gd name="T15" fmla="*/ 30 h 138"/>
                  <a:gd name="T16" fmla="*/ 98 w 90"/>
                  <a:gd name="T17" fmla="*/ 39 h 138"/>
                  <a:gd name="T18" fmla="*/ 92 w 90"/>
                  <a:gd name="T19" fmla="*/ 46 h 138"/>
                  <a:gd name="T20" fmla="*/ 89 w 90"/>
                  <a:gd name="T21" fmla="*/ 55 h 138"/>
                  <a:gd name="T22" fmla="*/ 82 w 90"/>
                  <a:gd name="T23" fmla="*/ 78 h 138"/>
                  <a:gd name="T24" fmla="*/ 71 w 90"/>
                  <a:gd name="T25" fmla="*/ 100 h 138"/>
                  <a:gd name="T26" fmla="*/ 62 w 90"/>
                  <a:gd name="T27" fmla="*/ 121 h 138"/>
                  <a:gd name="T28" fmla="*/ 61 w 90"/>
                  <a:gd name="T29" fmla="*/ 127 h 138"/>
                  <a:gd name="T30" fmla="*/ 56 w 90"/>
                  <a:gd name="T31" fmla="*/ 132 h 138"/>
                  <a:gd name="T32" fmla="*/ 51 w 90"/>
                  <a:gd name="T33" fmla="*/ 135 h 138"/>
                  <a:gd name="T34" fmla="*/ 48 w 90"/>
                  <a:gd name="T35" fmla="*/ 139 h 138"/>
                  <a:gd name="T36" fmla="*/ 42 w 90"/>
                  <a:gd name="T37" fmla="*/ 142 h 138"/>
                  <a:gd name="T38" fmla="*/ 41 w 90"/>
                  <a:gd name="T39" fmla="*/ 146 h 138"/>
                  <a:gd name="T40" fmla="*/ 39 w 90"/>
                  <a:gd name="T41" fmla="*/ 148 h 138"/>
                  <a:gd name="T42" fmla="*/ 39 w 90"/>
                  <a:gd name="T43" fmla="*/ 152 h 138"/>
                  <a:gd name="T44" fmla="*/ 37 w 90"/>
                  <a:gd name="T45" fmla="*/ 154 h 138"/>
                  <a:gd name="T46" fmla="*/ 36 w 90"/>
                  <a:gd name="T47" fmla="*/ 156 h 138"/>
                  <a:gd name="T48" fmla="*/ 35 w 90"/>
                  <a:gd name="T49" fmla="*/ 160 h 138"/>
                  <a:gd name="T50" fmla="*/ 34 w 90"/>
                  <a:gd name="T51" fmla="*/ 161 h 138"/>
                  <a:gd name="T52" fmla="*/ 30 w 90"/>
                  <a:gd name="T53" fmla="*/ 161 h 138"/>
                  <a:gd name="T54" fmla="*/ 27 w 90"/>
                  <a:gd name="T55" fmla="*/ 160 h 138"/>
                  <a:gd name="T56" fmla="*/ 25 w 90"/>
                  <a:gd name="T57" fmla="*/ 159 h 138"/>
                  <a:gd name="T58" fmla="*/ 25 w 90"/>
                  <a:gd name="T59" fmla="*/ 156 h 138"/>
                  <a:gd name="T60" fmla="*/ 25 w 90"/>
                  <a:gd name="T61" fmla="*/ 155 h 138"/>
                  <a:gd name="T62" fmla="*/ 27 w 90"/>
                  <a:gd name="T63" fmla="*/ 153 h 138"/>
                  <a:gd name="T64" fmla="*/ 28 w 90"/>
                  <a:gd name="T65" fmla="*/ 149 h 138"/>
                  <a:gd name="T66" fmla="*/ 29 w 90"/>
                  <a:gd name="T67" fmla="*/ 147 h 138"/>
                  <a:gd name="T68" fmla="*/ 30 w 90"/>
                  <a:gd name="T69" fmla="*/ 146 h 138"/>
                  <a:gd name="T70" fmla="*/ 32 w 90"/>
                  <a:gd name="T71" fmla="*/ 142 h 138"/>
                  <a:gd name="T72" fmla="*/ 30 w 90"/>
                  <a:gd name="T73" fmla="*/ 140 h 138"/>
                  <a:gd name="T74" fmla="*/ 20 w 90"/>
                  <a:gd name="T75" fmla="*/ 121 h 138"/>
                  <a:gd name="T76" fmla="*/ 8 w 90"/>
                  <a:gd name="T77" fmla="*/ 104 h 138"/>
                  <a:gd name="T78" fmla="*/ 0 w 90"/>
                  <a:gd name="T79" fmla="*/ 84 h 138"/>
                  <a:gd name="T80" fmla="*/ 0 w 90"/>
                  <a:gd name="T81" fmla="*/ 74 h 138"/>
                  <a:gd name="T82" fmla="*/ 6 w 90"/>
                  <a:gd name="T83" fmla="*/ 65 h 138"/>
                  <a:gd name="T84" fmla="*/ 15 w 90"/>
                  <a:gd name="T85" fmla="*/ 57 h 138"/>
                  <a:gd name="T86" fmla="*/ 23 w 90"/>
                  <a:gd name="T87" fmla="*/ 50 h 138"/>
                  <a:gd name="T88" fmla="*/ 56 w 90"/>
                  <a:gd name="T89" fmla="*/ 23 h 138"/>
                  <a:gd name="T90" fmla="*/ 91 w 90"/>
                  <a:gd name="T91" fmla="*/ 1 h 138"/>
                  <a:gd name="T92" fmla="*/ 93 w 90"/>
                  <a:gd name="T93" fmla="*/ 1 h 138"/>
                  <a:gd name="T94" fmla="*/ 97 w 90"/>
                  <a:gd name="T95" fmla="*/ 0 h 138"/>
                  <a:gd name="T96" fmla="*/ 100 w 90"/>
                  <a:gd name="T97" fmla="*/ 1 h 138"/>
                  <a:gd name="T98" fmla="*/ 104 w 90"/>
                  <a:gd name="T99" fmla="*/ 2 h 138"/>
                  <a:gd name="T100" fmla="*/ 105 w 90"/>
                  <a:gd name="T101" fmla="*/ 6 h 138"/>
                  <a:gd name="T102" fmla="*/ 105 w 90"/>
                  <a:gd name="T103" fmla="*/ 9 h 138"/>
                  <a:gd name="T104" fmla="*/ 105 w 90"/>
                  <a:gd name="T105" fmla="*/ 11 h 138"/>
                  <a:gd name="T106" fmla="*/ 104 w 90"/>
                  <a:gd name="T107" fmla="*/ 14 h 138"/>
                  <a:gd name="T108" fmla="*/ 100 w 90"/>
                  <a:gd name="T109" fmla="*/ 15 h 1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0" h="138">
                    <a:moveTo>
                      <a:pt x="86" y="13"/>
                    </a:moveTo>
                    <a:lnTo>
                      <a:pt x="86" y="15"/>
                    </a:lnTo>
                    <a:lnTo>
                      <a:pt x="86" y="18"/>
                    </a:lnTo>
                    <a:lnTo>
                      <a:pt x="88" y="19"/>
                    </a:lnTo>
                    <a:lnTo>
                      <a:pt x="88" y="20"/>
                    </a:lnTo>
                    <a:lnTo>
                      <a:pt x="89" y="21"/>
                    </a:lnTo>
                    <a:lnTo>
                      <a:pt x="89" y="24"/>
                    </a:lnTo>
                    <a:lnTo>
                      <a:pt x="88" y="26"/>
                    </a:lnTo>
                    <a:lnTo>
                      <a:pt x="84" y="33"/>
                    </a:lnTo>
                    <a:lnTo>
                      <a:pt x="79" y="39"/>
                    </a:lnTo>
                    <a:lnTo>
                      <a:pt x="76" y="47"/>
                    </a:lnTo>
                    <a:lnTo>
                      <a:pt x="70" y="67"/>
                    </a:lnTo>
                    <a:lnTo>
                      <a:pt x="61" y="86"/>
                    </a:lnTo>
                    <a:lnTo>
                      <a:pt x="53" y="104"/>
                    </a:lnTo>
                    <a:lnTo>
                      <a:pt x="52" y="109"/>
                    </a:lnTo>
                    <a:lnTo>
                      <a:pt x="48" y="113"/>
                    </a:lnTo>
                    <a:lnTo>
                      <a:pt x="44" y="116"/>
                    </a:lnTo>
                    <a:lnTo>
                      <a:pt x="41" y="119"/>
                    </a:lnTo>
                    <a:lnTo>
                      <a:pt x="36" y="122"/>
                    </a:lnTo>
                    <a:lnTo>
                      <a:pt x="35" y="125"/>
                    </a:lnTo>
                    <a:lnTo>
                      <a:pt x="33" y="127"/>
                    </a:lnTo>
                    <a:lnTo>
                      <a:pt x="33" y="130"/>
                    </a:lnTo>
                    <a:lnTo>
                      <a:pt x="32" y="132"/>
                    </a:lnTo>
                    <a:lnTo>
                      <a:pt x="31" y="134"/>
                    </a:lnTo>
                    <a:lnTo>
                      <a:pt x="30" y="137"/>
                    </a:lnTo>
                    <a:lnTo>
                      <a:pt x="29" y="138"/>
                    </a:lnTo>
                    <a:lnTo>
                      <a:pt x="26" y="138"/>
                    </a:lnTo>
                    <a:lnTo>
                      <a:pt x="23" y="137"/>
                    </a:lnTo>
                    <a:lnTo>
                      <a:pt x="21" y="136"/>
                    </a:lnTo>
                    <a:lnTo>
                      <a:pt x="21" y="134"/>
                    </a:lnTo>
                    <a:lnTo>
                      <a:pt x="21" y="133"/>
                    </a:lnTo>
                    <a:lnTo>
                      <a:pt x="23" y="131"/>
                    </a:lnTo>
                    <a:lnTo>
                      <a:pt x="24" y="128"/>
                    </a:lnTo>
                    <a:lnTo>
                      <a:pt x="25" y="126"/>
                    </a:lnTo>
                    <a:lnTo>
                      <a:pt x="26" y="125"/>
                    </a:lnTo>
                    <a:lnTo>
                      <a:pt x="27" y="122"/>
                    </a:lnTo>
                    <a:lnTo>
                      <a:pt x="26" y="120"/>
                    </a:lnTo>
                    <a:lnTo>
                      <a:pt x="17" y="104"/>
                    </a:lnTo>
                    <a:lnTo>
                      <a:pt x="7" y="89"/>
                    </a:lnTo>
                    <a:lnTo>
                      <a:pt x="0" y="72"/>
                    </a:lnTo>
                    <a:lnTo>
                      <a:pt x="0" y="63"/>
                    </a:lnTo>
                    <a:lnTo>
                      <a:pt x="5" y="56"/>
                    </a:lnTo>
                    <a:lnTo>
                      <a:pt x="13" y="49"/>
                    </a:lnTo>
                    <a:lnTo>
                      <a:pt x="20" y="43"/>
                    </a:lnTo>
                    <a:lnTo>
                      <a:pt x="48" y="20"/>
                    </a:lnTo>
                    <a:lnTo>
                      <a:pt x="78" y="1"/>
                    </a:lnTo>
                    <a:lnTo>
                      <a:pt x="80" y="1"/>
                    </a:lnTo>
                    <a:lnTo>
                      <a:pt x="83" y="0"/>
                    </a:lnTo>
                    <a:lnTo>
                      <a:pt x="86" y="1"/>
                    </a:lnTo>
                    <a:lnTo>
                      <a:pt x="89" y="2"/>
                    </a:lnTo>
                    <a:lnTo>
                      <a:pt x="90" y="5"/>
                    </a:lnTo>
                    <a:lnTo>
                      <a:pt x="90" y="8"/>
                    </a:lnTo>
                    <a:lnTo>
                      <a:pt x="90" y="9"/>
                    </a:lnTo>
                    <a:lnTo>
                      <a:pt x="89" y="12"/>
                    </a:lnTo>
                    <a:lnTo>
                      <a:pt x="86" y="1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4" name="Freeform 75"/>
              <p:cNvSpPr/>
              <p:nvPr/>
            </p:nvSpPr>
            <p:spPr bwMode="gray">
              <a:xfrm>
                <a:off x="2363" y="3017"/>
                <a:ext cx="28" cy="107"/>
              </a:xfrm>
              <a:custGeom>
                <a:avLst/>
                <a:gdLst>
                  <a:gd name="T0" fmla="*/ 26 w 24"/>
                  <a:gd name="T1" fmla="*/ 16 h 92"/>
                  <a:gd name="T2" fmla="*/ 28 w 24"/>
                  <a:gd name="T3" fmla="*/ 40 h 92"/>
                  <a:gd name="T4" fmla="*/ 26 w 24"/>
                  <a:gd name="T5" fmla="*/ 63 h 92"/>
                  <a:gd name="T6" fmla="*/ 23 w 24"/>
                  <a:gd name="T7" fmla="*/ 85 h 92"/>
                  <a:gd name="T8" fmla="*/ 14 w 24"/>
                  <a:gd name="T9" fmla="*/ 106 h 92"/>
                  <a:gd name="T10" fmla="*/ 12 w 24"/>
                  <a:gd name="T11" fmla="*/ 107 h 92"/>
                  <a:gd name="T12" fmla="*/ 11 w 24"/>
                  <a:gd name="T13" fmla="*/ 107 h 92"/>
                  <a:gd name="T14" fmla="*/ 9 w 24"/>
                  <a:gd name="T15" fmla="*/ 106 h 92"/>
                  <a:gd name="T16" fmla="*/ 9 w 24"/>
                  <a:gd name="T17" fmla="*/ 105 h 92"/>
                  <a:gd name="T18" fmla="*/ 8 w 24"/>
                  <a:gd name="T19" fmla="*/ 102 h 92"/>
                  <a:gd name="T20" fmla="*/ 7 w 24"/>
                  <a:gd name="T21" fmla="*/ 99 h 92"/>
                  <a:gd name="T22" fmla="*/ 5 w 24"/>
                  <a:gd name="T23" fmla="*/ 98 h 92"/>
                  <a:gd name="T24" fmla="*/ 2 w 24"/>
                  <a:gd name="T25" fmla="*/ 97 h 92"/>
                  <a:gd name="T26" fmla="*/ 0 w 24"/>
                  <a:gd name="T27" fmla="*/ 97 h 92"/>
                  <a:gd name="T28" fmla="*/ 7 w 24"/>
                  <a:gd name="T29" fmla="*/ 70 h 92"/>
                  <a:gd name="T30" fmla="*/ 15 w 24"/>
                  <a:gd name="T31" fmla="*/ 43 h 92"/>
                  <a:gd name="T32" fmla="*/ 16 w 24"/>
                  <a:gd name="T33" fmla="*/ 29 h 92"/>
                  <a:gd name="T34" fmla="*/ 15 w 24"/>
                  <a:gd name="T35" fmla="*/ 14 h 92"/>
                  <a:gd name="T36" fmla="*/ 15 w 24"/>
                  <a:gd name="T37" fmla="*/ 0 h 92"/>
                  <a:gd name="T38" fmla="*/ 26 w 24"/>
                  <a:gd name="T39" fmla="*/ 16 h 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4" h="92">
                    <a:moveTo>
                      <a:pt x="22" y="14"/>
                    </a:moveTo>
                    <a:lnTo>
                      <a:pt x="24" y="34"/>
                    </a:lnTo>
                    <a:lnTo>
                      <a:pt x="22" y="54"/>
                    </a:lnTo>
                    <a:lnTo>
                      <a:pt x="20" y="73"/>
                    </a:lnTo>
                    <a:lnTo>
                      <a:pt x="12" y="91"/>
                    </a:lnTo>
                    <a:lnTo>
                      <a:pt x="10" y="92"/>
                    </a:lnTo>
                    <a:lnTo>
                      <a:pt x="9" y="92"/>
                    </a:lnTo>
                    <a:lnTo>
                      <a:pt x="8" y="91"/>
                    </a:lnTo>
                    <a:lnTo>
                      <a:pt x="8" y="90"/>
                    </a:lnTo>
                    <a:lnTo>
                      <a:pt x="7" y="88"/>
                    </a:lnTo>
                    <a:lnTo>
                      <a:pt x="6" y="85"/>
                    </a:lnTo>
                    <a:lnTo>
                      <a:pt x="4" y="84"/>
                    </a:lnTo>
                    <a:lnTo>
                      <a:pt x="2" y="83"/>
                    </a:lnTo>
                    <a:lnTo>
                      <a:pt x="0" y="83"/>
                    </a:lnTo>
                    <a:lnTo>
                      <a:pt x="6" y="60"/>
                    </a:lnTo>
                    <a:lnTo>
                      <a:pt x="13" y="37"/>
                    </a:lnTo>
                    <a:lnTo>
                      <a:pt x="14" y="25"/>
                    </a:lnTo>
                    <a:lnTo>
                      <a:pt x="13" y="12"/>
                    </a:lnTo>
                    <a:lnTo>
                      <a:pt x="13" y="0"/>
                    </a:lnTo>
                    <a:lnTo>
                      <a:pt x="22" y="14"/>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5" name="Freeform 76"/>
              <p:cNvSpPr/>
              <p:nvPr/>
            </p:nvSpPr>
            <p:spPr bwMode="gray">
              <a:xfrm>
                <a:off x="3813" y="2142"/>
                <a:ext cx="44" cy="23"/>
              </a:xfrm>
              <a:custGeom>
                <a:avLst/>
                <a:gdLst>
                  <a:gd name="T0" fmla="*/ 32 w 38"/>
                  <a:gd name="T1" fmla="*/ 5 h 19"/>
                  <a:gd name="T2" fmla="*/ 25 w 38"/>
                  <a:gd name="T3" fmla="*/ 7 h 19"/>
                  <a:gd name="T4" fmla="*/ 17 w 38"/>
                  <a:gd name="T5" fmla="*/ 8 h 19"/>
                  <a:gd name="T6" fmla="*/ 10 w 38"/>
                  <a:gd name="T7" fmla="*/ 10 h 19"/>
                  <a:gd name="T8" fmla="*/ 3 w 38"/>
                  <a:gd name="T9" fmla="*/ 12 h 19"/>
                  <a:gd name="T10" fmla="*/ 0 w 38"/>
                  <a:gd name="T11" fmla="*/ 22 h 19"/>
                  <a:gd name="T12" fmla="*/ 9 w 38"/>
                  <a:gd name="T13" fmla="*/ 22 h 19"/>
                  <a:gd name="T14" fmla="*/ 17 w 38"/>
                  <a:gd name="T15" fmla="*/ 23 h 19"/>
                  <a:gd name="T16" fmla="*/ 28 w 38"/>
                  <a:gd name="T17" fmla="*/ 23 h 19"/>
                  <a:gd name="T18" fmla="*/ 35 w 38"/>
                  <a:gd name="T19" fmla="*/ 22 h 19"/>
                  <a:gd name="T20" fmla="*/ 43 w 38"/>
                  <a:gd name="T21" fmla="*/ 16 h 19"/>
                  <a:gd name="T22" fmla="*/ 43 w 38"/>
                  <a:gd name="T23" fmla="*/ 12 h 19"/>
                  <a:gd name="T24" fmla="*/ 44 w 38"/>
                  <a:gd name="T25" fmla="*/ 10 h 19"/>
                  <a:gd name="T26" fmla="*/ 44 w 38"/>
                  <a:gd name="T27" fmla="*/ 7 h 19"/>
                  <a:gd name="T28" fmla="*/ 43 w 38"/>
                  <a:gd name="T29" fmla="*/ 2 h 19"/>
                  <a:gd name="T30" fmla="*/ 43 w 38"/>
                  <a:gd name="T31" fmla="*/ 0 h 19"/>
                  <a:gd name="T32" fmla="*/ 37 w 38"/>
                  <a:gd name="T33" fmla="*/ 2 h 19"/>
                  <a:gd name="T34" fmla="*/ 32 w 38"/>
                  <a:gd name="T35" fmla="*/ 5 h 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8" h="19">
                    <a:moveTo>
                      <a:pt x="28" y="4"/>
                    </a:moveTo>
                    <a:lnTo>
                      <a:pt x="22" y="6"/>
                    </a:lnTo>
                    <a:lnTo>
                      <a:pt x="15" y="7"/>
                    </a:lnTo>
                    <a:lnTo>
                      <a:pt x="9" y="8"/>
                    </a:lnTo>
                    <a:lnTo>
                      <a:pt x="3" y="10"/>
                    </a:lnTo>
                    <a:lnTo>
                      <a:pt x="0" y="18"/>
                    </a:lnTo>
                    <a:lnTo>
                      <a:pt x="8" y="18"/>
                    </a:lnTo>
                    <a:lnTo>
                      <a:pt x="15" y="19"/>
                    </a:lnTo>
                    <a:lnTo>
                      <a:pt x="24" y="19"/>
                    </a:lnTo>
                    <a:lnTo>
                      <a:pt x="30" y="18"/>
                    </a:lnTo>
                    <a:lnTo>
                      <a:pt x="37" y="13"/>
                    </a:lnTo>
                    <a:lnTo>
                      <a:pt x="37" y="10"/>
                    </a:lnTo>
                    <a:lnTo>
                      <a:pt x="38" y="8"/>
                    </a:lnTo>
                    <a:lnTo>
                      <a:pt x="38" y="6"/>
                    </a:lnTo>
                    <a:lnTo>
                      <a:pt x="37" y="2"/>
                    </a:lnTo>
                    <a:lnTo>
                      <a:pt x="37" y="0"/>
                    </a:lnTo>
                    <a:lnTo>
                      <a:pt x="32" y="2"/>
                    </a:lnTo>
                    <a:lnTo>
                      <a:pt x="28" y="4"/>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6" name="Freeform 77"/>
              <p:cNvSpPr/>
              <p:nvPr/>
            </p:nvSpPr>
            <p:spPr bwMode="gray">
              <a:xfrm>
                <a:off x="3904" y="2131"/>
                <a:ext cx="88" cy="132"/>
              </a:xfrm>
              <a:custGeom>
                <a:avLst/>
                <a:gdLst>
                  <a:gd name="T0" fmla="*/ 83 w 75"/>
                  <a:gd name="T1" fmla="*/ 61 h 113"/>
                  <a:gd name="T2" fmla="*/ 87 w 75"/>
                  <a:gd name="T3" fmla="*/ 56 h 113"/>
                  <a:gd name="T4" fmla="*/ 84 w 75"/>
                  <a:gd name="T5" fmla="*/ 42 h 113"/>
                  <a:gd name="T6" fmla="*/ 77 w 75"/>
                  <a:gd name="T7" fmla="*/ 30 h 113"/>
                  <a:gd name="T8" fmla="*/ 82 w 75"/>
                  <a:gd name="T9" fmla="*/ 22 h 113"/>
                  <a:gd name="T10" fmla="*/ 81 w 75"/>
                  <a:gd name="T11" fmla="*/ 21 h 113"/>
                  <a:gd name="T12" fmla="*/ 76 w 75"/>
                  <a:gd name="T13" fmla="*/ 21 h 113"/>
                  <a:gd name="T14" fmla="*/ 74 w 75"/>
                  <a:gd name="T15" fmla="*/ 16 h 113"/>
                  <a:gd name="T16" fmla="*/ 73 w 75"/>
                  <a:gd name="T17" fmla="*/ 8 h 113"/>
                  <a:gd name="T18" fmla="*/ 67 w 75"/>
                  <a:gd name="T19" fmla="*/ 9 h 113"/>
                  <a:gd name="T20" fmla="*/ 60 w 75"/>
                  <a:gd name="T21" fmla="*/ 14 h 113"/>
                  <a:gd name="T22" fmla="*/ 53 w 75"/>
                  <a:gd name="T23" fmla="*/ 9 h 113"/>
                  <a:gd name="T24" fmla="*/ 43 w 75"/>
                  <a:gd name="T25" fmla="*/ 1 h 113"/>
                  <a:gd name="T26" fmla="*/ 36 w 75"/>
                  <a:gd name="T27" fmla="*/ 2 h 113"/>
                  <a:gd name="T28" fmla="*/ 0 w 75"/>
                  <a:gd name="T29" fmla="*/ 26 h 113"/>
                  <a:gd name="T30" fmla="*/ 1 w 75"/>
                  <a:gd name="T31" fmla="*/ 28 h 113"/>
                  <a:gd name="T32" fmla="*/ 7 w 75"/>
                  <a:gd name="T33" fmla="*/ 33 h 113"/>
                  <a:gd name="T34" fmla="*/ 7 w 75"/>
                  <a:gd name="T35" fmla="*/ 39 h 113"/>
                  <a:gd name="T36" fmla="*/ 1 w 75"/>
                  <a:gd name="T37" fmla="*/ 41 h 113"/>
                  <a:gd name="T38" fmla="*/ 0 w 75"/>
                  <a:gd name="T39" fmla="*/ 43 h 113"/>
                  <a:gd name="T40" fmla="*/ 6 w 75"/>
                  <a:gd name="T41" fmla="*/ 43 h 113"/>
                  <a:gd name="T42" fmla="*/ 12 w 75"/>
                  <a:gd name="T43" fmla="*/ 49 h 113"/>
                  <a:gd name="T44" fmla="*/ 7 w 75"/>
                  <a:gd name="T45" fmla="*/ 60 h 113"/>
                  <a:gd name="T46" fmla="*/ 5 w 75"/>
                  <a:gd name="T47" fmla="*/ 69 h 113"/>
                  <a:gd name="T48" fmla="*/ 20 w 75"/>
                  <a:gd name="T49" fmla="*/ 67 h 113"/>
                  <a:gd name="T50" fmla="*/ 27 w 75"/>
                  <a:gd name="T51" fmla="*/ 36 h 113"/>
                  <a:gd name="T52" fmla="*/ 32 w 75"/>
                  <a:gd name="T53" fmla="*/ 34 h 113"/>
                  <a:gd name="T54" fmla="*/ 34 w 75"/>
                  <a:gd name="T55" fmla="*/ 36 h 113"/>
                  <a:gd name="T56" fmla="*/ 35 w 75"/>
                  <a:gd name="T57" fmla="*/ 49 h 113"/>
                  <a:gd name="T58" fmla="*/ 26 w 75"/>
                  <a:gd name="T59" fmla="*/ 99 h 113"/>
                  <a:gd name="T60" fmla="*/ 22 w 75"/>
                  <a:gd name="T61" fmla="*/ 104 h 113"/>
                  <a:gd name="T62" fmla="*/ 19 w 75"/>
                  <a:gd name="T63" fmla="*/ 106 h 113"/>
                  <a:gd name="T64" fmla="*/ 26 w 75"/>
                  <a:gd name="T65" fmla="*/ 111 h 113"/>
                  <a:gd name="T66" fmla="*/ 34 w 75"/>
                  <a:gd name="T67" fmla="*/ 105 h 113"/>
                  <a:gd name="T68" fmla="*/ 34 w 75"/>
                  <a:gd name="T69" fmla="*/ 104 h 113"/>
                  <a:gd name="T70" fmla="*/ 34 w 75"/>
                  <a:gd name="T71" fmla="*/ 111 h 113"/>
                  <a:gd name="T72" fmla="*/ 40 w 75"/>
                  <a:gd name="T73" fmla="*/ 106 h 113"/>
                  <a:gd name="T74" fmla="*/ 46 w 75"/>
                  <a:gd name="T75" fmla="*/ 97 h 113"/>
                  <a:gd name="T76" fmla="*/ 39 w 75"/>
                  <a:gd name="T77" fmla="*/ 124 h 113"/>
                  <a:gd name="T78" fmla="*/ 42 w 75"/>
                  <a:gd name="T79" fmla="*/ 132 h 113"/>
                  <a:gd name="T80" fmla="*/ 53 w 75"/>
                  <a:gd name="T81" fmla="*/ 128 h 113"/>
                  <a:gd name="T82" fmla="*/ 74 w 75"/>
                  <a:gd name="T83" fmla="*/ 88 h 113"/>
                  <a:gd name="T84" fmla="*/ 76 w 75"/>
                  <a:gd name="T85" fmla="*/ 69 h 113"/>
                  <a:gd name="T86" fmla="*/ 80 w 75"/>
                  <a:gd name="T87" fmla="*/ 6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5" h="113">
                    <a:moveTo>
                      <a:pt x="68" y="53"/>
                    </a:moveTo>
                    <a:lnTo>
                      <a:pt x="69" y="52"/>
                    </a:lnTo>
                    <a:lnTo>
                      <a:pt x="71" y="52"/>
                    </a:lnTo>
                    <a:lnTo>
                      <a:pt x="72" y="51"/>
                    </a:lnTo>
                    <a:lnTo>
                      <a:pt x="72" y="49"/>
                    </a:lnTo>
                    <a:lnTo>
                      <a:pt x="74" y="48"/>
                    </a:lnTo>
                    <a:lnTo>
                      <a:pt x="75" y="43"/>
                    </a:lnTo>
                    <a:lnTo>
                      <a:pt x="74" y="40"/>
                    </a:lnTo>
                    <a:lnTo>
                      <a:pt x="72" y="36"/>
                    </a:lnTo>
                    <a:lnTo>
                      <a:pt x="70" y="33"/>
                    </a:lnTo>
                    <a:lnTo>
                      <a:pt x="68" y="29"/>
                    </a:lnTo>
                    <a:lnTo>
                      <a:pt x="66" y="26"/>
                    </a:lnTo>
                    <a:lnTo>
                      <a:pt x="68" y="24"/>
                    </a:lnTo>
                    <a:lnTo>
                      <a:pt x="69" y="22"/>
                    </a:lnTo>
                    <a:lnTo>
                      <a:pt x="70" y="19"/>
                    </a:lnTo>
                    <a:lnTo>
                      <a:pt x="71" y="17"/>
                    </a:lnTo>
                    <a:lnTo>
                      <a:pt x="70" y="18"/>
                    </a:lnTo>
                    <a:lnTo>
                      <a:pt x="69" y="18"/>
                    </a:lnTo>
                    <a:lnTo>
                      <a:pt x="68" y="17"/>
                    </a:lnTo>
                    <a:lnTo>
                      <a:pt x="66" y="17"/>
                    </a:lnTo>
                    <a:lnTo>
                      <a:pt x="65" y="18"/>
                    </a:lnTo>
                    <a:lnTo>
                      <a:pt x="65" y="19"/>
                    </a:lnTo>
                    <a:lnTo>
                      <a:pt x="64" y="17"/>
                    </a:lnTo>
                    <a:lnTo>
                      <a:pt x="63" y="14"/>
                    </a:lnTo>
                    <a:lnTo>
                      <a:pt x="63" y="11"/>
                    </a:lnTo>
                    <a:lnTo>
                      <a:pt x="63" y="8"/>
                    </a:lnTo>
                    <a:lnTo>
                      <a:pt x="62" y="7"/>
                    </a:lnTo>
                    <a:lnTo>
                      <a:pt x="60" y="6"/>
                    </a:lnTo>
                    <a:lnTo>
                      <a:pt x="58" y="7"/>
                    </a:lnTo>
                    <a:lnTo>
                      <a:pt x="57" y="8"/>
                    </a:lnTo>
                    <a:lnTo>
                      <a:pt x="54" y="10"/>
                    </a:lnTo>
                    <a:lnTo>
                      <a:pt x="53" y="11"/>
                    </a:lnTo>
                    <a:lnTo>
                      <a:pt x="51" y="12"/>
                    </a:lnTo>
                    <a:lnTo>
                      <a:pt x="48" y="12"/>
                    </a:lnTo>
                    <a:lnTo>
                      <a:pt x="47" y="10"/>
                    </a:lnTo>
                    <a:lnTo>
                      <a:pt x="45" y="8"/>
                    </a:lnTo>
                    <a:lnTo>
                      <a:pt x="42" y="6"/>
                    </a:lnTo>
                    <a:lnTo>
                      <a:pt x="40" y="4"/>
                    </a:lnTo>
                    <a:lnTo>
                      <a:pt x="37" y="1"/>
                    </a:lnTo>
                    <a:lnTo>
                      <a:pt x="35" y="0"/>
                    </a:lnTo>
                    <a:lnTo>
                      <a:pt x="34" y="1"/>
                    </a:lnTo>
                    <a:lnTo>
                      <a:pt x="31" y="2"/>
                    </a:lnTo>
                    <a:lnTo>
                      <a:pt x="22" y="11"/>
                    </a:lnTo>
                    <a:lnTo>
                      <a:pt x="11" y="16"/>
                    </a:lnTo>
                    <a:lnTo>
                      <a:pt x="0" y="22"/>
                    </a:lnTo>
                    <a:lnTo>
                      <a:pt x="0" y="23"/>
                    </a:lnTo>
                    <a:lnTo>
                      <a:pt x="1" y="24"/>
                    </a:lnTo>
                    <a:lnTo>
                      <a:pt x="3" y="24"/>
                    </a:lnTo>
                    <a:lnTo>
                      <a:pt x="5" y="25"/>
                    </a:lnTo>
                    <a:lnTo>
                      <a:pt x="6" y="28"/>
                    </a:lnTo>
                    <a:lnTo>
                      <a:pt x="7" y="29"/>
                    </a:lnTo>
                    <a:lnTo>
                      <a:pt x="6" y="31"/>
                    </a:lnTo>
                    <a:lnTo>
                      <a:pt x="6" y="33"/>
                    </a:lnTo>
                    <a:lnTo>
                      <a:pt x="4" y="34"/>
                    </a:lnTo>
                    <a:lnTo>
                      <a:pt x="3" y="34"/>
                    </a:lnTo>
                    <a:lnTo>
                      <a:pt x="1" y="35"/>
                    </a:lnTo>
                    <a:lnTo>
                      <a:pt x="0" y="35"/>
                    </a:lnTo>
                    <a:lnTo>
                      <a:pt x="0" y="36"/>
                    </a:lnTo>
                    <a:lnTo>
                      <a:pt x="0" y="37"/>
                    </a:lnTo>
                    <a:lnTo>
                      <a:pt x="1" y="39"/>
                    </a:lnTo>
                    <a:lnTo>
                      <a:pt x="4" y="39"/>
                    </a:lnTo>
                    <a:lnTo>
                      <a:pt x="5" y="37"/>
                    </a:lnTo>
                    <a:lnTo>
                      <a:pt x="6" y="36"/>
                    </a:lnTo>
                    <a:lnTo>
                      <a:pt x="9" y="39"/>
                    </a:lnTo>
                    <a:lnTo>
                      <a:pt x="10" y="42"/>
                    </a:lnTo>
                    <a:lnTo>
                      <a:pt x="9" y="45"/>
                    </a:lnTo>
                    <a:lnTo>
                      <a:pt x="7" y="48"/>
                    </a:lnTo>
                    <a:lnTo>
                      <a:pt x="6" y="51"/>
                    </a:lnTo>
                    <a:lnTo>
                      <a:pt x="5" y="54"/>
                    </a:lnTo>
                    <a:lnTo>
                      <a:pt x="4" y="57"/>
                    </a:lnTo>
                    <a:lnTo>
                      <a:pt x="4" y="59"/>
                    </a:lnTo>
                    <a:lnTo>
                      <a:pt x="5" y="60"/>
                    </a:lnTo>
                    <a:lnTo>
                      <a:pt x="12" y="60"/>
                    </a:lnTo>
                    <a:lnTo>
                      <a:pt x="17" y="57"/>
                    </a:lnTo>
                    <a:lnTo>
                      <a:pt x="21" y="48"/>
                    </a:lnTo>
                    <a:lnTo>
                      <a:pt x="23" y="40"/>
                    </a:lnTo>
                    <a:lnTo>
                      <a:pt x="23" y="31"/>
                    </a:lnTo>
                    <a:lnTo>
                      <a:pt x="24" y="30"/>
                    </a:lnTo>
                    <a:lnTo>
                      <a:pt x="25" y="29"/>
                    </a:lnTo>
                    <a:lnTo>
                      <a:pt x="27" y="29"/>
                    </a:lnTo>
                    <a:lnTo>
                      <a:pt x="28" y="30"/>
                    </a:lnTo>
                    <a:lnTo>
                      <a:pt x="29" y="30"/>
                    </a:lnTo>
                    <a:lnTo>
                      <a:pt x="29" y="31"/>
                    </a:lnTo>
                    <a:lnTo>
                      <a:pt x="30" y="35"/>
                    </a:lnTo>
                    <a:lnTo>
                      <a:pt x="30" y="39"/>
                    </a:lnTo>
                    <a:lnTo>
                      <a:pt x="30" y="42"/>
                    </a:lnTo>
                    <a:lnTo>
                      <a:pt x="29" y="45"/>
                    </a:lnTo>
                    <a:lnTo>
                      <a:pt x="23" y="65"/>
                    </a:lnTo>
                    <a:lnTo>
                      <a:pt x="22" y="85"/>
                    </a:lnTo>
                    <a:lnTo>
                      <a:pt x="22" y="87"/>
                    </a:lnTo>
                    <a:lnTo>
                      <a:pt x="21" y="88"/>
                    </a:lnTo>
                    <a:lnTo>
                      <a:pt x="19" y="89"/>
                    </a:lnTo>
                    <a:lnTo>
                      <a:pt x="17" y="89"/>
                    </a:lnTo>
                    <a:lnTo>
                      <a:pt x="16" y="90"/>
                    </a:lnTo>
                    <a:lnTo>
                      <a:pt x="16" y="91"/>
                    </a:lnTo>
                    <a:lnTo>
                      <a:pt x="17" y="94"/>
                    </a:lnTo>
                    <a:lnTo>
                      <a:pt x="18" y="94"/>
                    </a:lnTo>
                    <a:lnTo>
                      <a:pt x="22" y="95"/>
                    </a:lnTo>
                    <a:lnTo>
                      <a:pt x="24" y="94"/>
                    </a:lnTo>
                    <a:lnTo>
                      <a:pt x="27" y="93"/>
                    </a:lnTo>
                    <a:lnTo>
                      <a:pt x="29" y="90"/>
                    </a:lnTo>
                    <a:lnTo>
                      <a:pt x="30" y="87"/>
                    </a:lnTo>
                    <a:lnTo>
                      <a:pt x="30" y="88"/>
                    </a:lnTo>
                    <a:lnTo>
                      <a:pt x="29" y="89"/>
                    </a:lnTo>
                    <a:lnTo>
                      <a:pt x="29" y="91"/>
                    </a:lnTo>
                    <a:lnTo>
                      <a:pt x="29" y="94"/>
                    </a:lnTo>
                    <a:lnTo>
                      <a:pt x="29" y="95"/>
                    </a:lnTo>
                    <a:lnTo>
                      <a:pt x="30" y="95"/>
                    </a:lnTo>
                    <a:lnTo>
                      <a:pt x="31" y="94"/>
                    </a:lnTo>
                    <a:lnTo>
                      <a:pt x="34" y="91"/>
                    </a:lnTo>
                    <a:lnTo>
                      <a:pt x="35" y="89"/>
                    </a:lnTo>
                    <a:lnTo>
                      <a:pt x="37" y="85"/>
                    </a:lnTo>
                    <a:lnTo>
                      <a:pt x="39" y="83"/>
                    </a:lnTo>
                    <a:lnTo>
                      <a:pt x="35" y="89"/>
                    </a:lnTo>
                    <a:lnTo>
                      <a:pt x="34" y="97"/>
                    </a:lnTo>
                    <a:lnTo>
                      <a:pt x="33" y="106"/>
                    </a:lnTo>
                    <a:lnTo>
                      <a:pt x="28" y="113"/>
                    </a:lnTo>
                    <a:lnTo>
                      <a:pt x="31" y="113"/>
                    </a:lnTo>
                    <a:lnTo>
                      <a:pt x="36" y="113"/>
                    </a:lnTo>
                    <a:lnTo>
                      <a:pt x="40" y="112"/>
                    </a:lnTo>
                    <a:lnTo>
                      <a:pt x="42" y="111"/>
                    </a:lnTo>
                    <a:lnTo>
                      <a:pt x="45" y="110"/>
                    </a:lnTo>
                    <a:lnTo>
                      <a:pt x="51" y="97"/>
                    </a:lnTo>
                    <a:lnTo>
                      <a:pt x="58" y="87"/>
                    </a:lnTo>
                    <a:lnTo>
                      <a:pt x="63" y="75"/>
                    </a:lnTo>
                    <a:lnTo>
                      <a:pt x="64" y="61"/>
                    </a:lnTo>
                    <a:lnTo>
                      <a:pt x="64" y="60"/>
                    </a:lnTo>
                    <a:lnTo>
                      <a:pt x="65" y="59"/>
                    </a:lnTo>
                    <a:lnTo>
                      <a:pt x="66" y="59"/>
                    </a:lnTo>
                    <a:lnTo>
                      <a:pt x="68" y="58"/>
                    </a:lnTo>
                    <a:lnTo>
                      <a:pt x="68" y="57"/>
                    </a:lnTo>
                    <a:lnTo>
                      <a:pt x="68" y="54"/>
                    </a:lnTo>
                    <a:lnTo>
                      <a:pt x="68" y="5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7" name="Freeform 78"/>
              <p:cNvSpPr/>
              <p:nvPr/>
            </p:nvSpPr>
            <p:spPr bwMode="gray">
              <a:xfrm>
                <a:off x="4010" y="2115"/>
                <a:ext cx="99" cy="78"/>
              </a:xfrm>
              <a:custGeom>
                <a:avLst/>
                <a:gdLst>
                  <a:gd name="T0" fmla="*/ 90 w 85"/>
                  <a:gd name="T1" fmla="*/ 28 h 66"/>
                  <a:gd name="T2" fmla="*/ 93 w 85"/>
                  <a:gd name="T3" fmla="*/ 21 h 66"/>
                  <a:gd name="T4" fmla="*/ 96 w 85"/>
                  <a:gd name="T5" fmla="*/ 14 h 66"/>
                  <a:gd name="T6" fmla="*/ 99 w 85"/>
                  <a:gd name="T7" fmla="*/ 6 h 66"/>
                  <a:gd name="T8" fmla="*/ 90 w 85"/>
                  <a:gd name="T9" fmla="*/ 4 h 66"/>
                  <a:gd name="T10" fmla="*/ 80 w 85"/>
                  <a:gd name="T11" fmla="*/ 1 h 66"/>
                  <a:gd name="T12" fmla="*/ 72 w 85"/>
                  <a:gd name="T13" fmla="*/ 0 h 66"/>
                  <a:gd name="T14" fmla="*/ 65 w 85"/>
                  <a:gd name="T15" fmla="*/ 2 h 66"/>
                  <a:gd name="T16" fmla="*/ 62 w 85"/>
                  <a:gd name="T17" fmla="*/ 2 h 66"/>
                  <a:gd name="T18" fmla="*/ 61 w 85"/>
                  <a:gd name="T19" fmla="*/ 2 h 66"/>
                  <a:gd name="T20" fmla="*/ 58 w 85"/>
                  <a:gd name="T21" fmla="*/ 2 h 66"/>
                  <a:gd name="T22" fmla="*/ 57 w 85"/>
                  <a:gd name="T23" fmla="*/ 4 h 66"/>
                  <a:gd name="T24" fmla="*/ 54 w 85"/>
                  <a:gd name="T25" fmla="*/ 6 h 66"/>
                  <a:gd name="T26" fmla="*/ 48 w 85"/>
                  <a:gd name="T27" fmla="*/ 8 h 66"/>
                  <a:gd name="T28" fmla="*/ 40 w 85"/>
                  <a:gd name="T29" fmla="*/ 7 h 66"/>
                  <a:gd name="T30" fmla="*/ 33 w 85"/>
                  <a:gd name="T31" fmla="*/ 7 h 66"/>
                  <a:gd name="T32" fmla="*/ 27 w 85"/>
                  <a:gd name="T33" fmla="*/ 8 h 66"/>
                  <a:gd name="T34" fmla="*/ 17 w 85"/>
                  <a:gd name="T35" fmla="*/ 13 h 66"/>
                  <a:gd name="T36" fmla="*/ 9 w 85"/>
                  <a:gd name="T37" fmla="*/ 18 h 66"/>
                  <a:gd name="T38" fmla="*/ 3 w 85"/>
                  <a:gd name="T39" fmla="*/ 25 h 66"/>
                  <a:gd name="T40" fmla="*/ 2 w 85"/>
                  <a:gd name="T41" fmla="*/ 32 h 66"/>
                  <a:gd name="T42" fmla="*/ 0 w 85"/>
                  <a:gd name="T43" fmla="*/ 41 h 66"/>
                  <a:gd name="T44" fmla="*/ 0 w 85"/>
                  <a:gd name="T45" fmla="*/ 48 h 66"/>
                  <a:gd name="T46" fmla="*/ 3 w 85"/>
                  <a:gd name="T47" fmla="*/ 54 h 66"/>
                  <a:gd name="T48" fmla="*/ 13 w 85"/>
                  <a:gd name="T49" fmla="*/ 64 h 66"/>
                  <a:gd name="T50" fmla="*/ 24 w 85"/>
                  <a:gd name="T51" fmla="*/ 72 h 66"/>
                  <a:gd name="T52" fmla="*/ 38 w 85"/>
                  <a:gd name="T53" fmla="*/ 78 h 66"/>
                  <a:gd name="T54" fmla="*/ 38 w 85"/>
                  <a:gd name="T55" fmla="*/ 73 h 66"/>
                  <a:gd name="T56" fmla="*/ 38 w 85"/>
                  <a:gd name="T57" fmla="*/ 72 h 66"/>
                  <a:gd name="T58" fmla="*/ 37 w 85"/>
                  <a:gd name="T59" fmla="*/ 70 h 66"/>
                  <a:gd name="T60" fmla="*/ 36 w 85"/>
                  <a:gd name="T61" fmla="*/ 70 h 66"/>
                  <a:gd name="T62" fmla="*/ 33 w 85"/>
                  <a:gd name="T63" fmla="*/ 70 h 66"/>
                  <a:gd name="T64" fmla="*/ 30 w 85"/>
                  <a:gd name="T65" fmla="*/ 70 h 66"/>
                  <a:gd name="T66" fmla="*/ 29 w 85"/>
                  <a:gd name="T67" fmla="*/ 70 h 66"/>
                  <a:gd name="T68" fmla="*/ 30 w 85"/>
                  <a:gd name="T69" fmla="*/ 70 h 66"/>
                  <a:gd name="T70" fmla="*/ 33 w 85"/>
                  <a:gd name="T71" fmla="*/ 69 h 66"/>
                  <a:gd name="T72" fmla="*/ 34 w 85"/>
                  <a:gd name="T73" fmla="*/ 66 h 66"/>
                  <a:gd name="T74" fmla="*/ 37 w 85"/>
                  <a:gd name="T75" fmla="*/ 66 h 66"/>
                  <a:gd name="T76" fmla="*/ 38 w 85"/>
                  <a:gd name="T77" fmla="*/ 66 h 66"/>
                  <a:gd name="T78" fmla="*/ 41 w 85"/>
                  <a:gd name="T79" fmla="*/ 58 h 66"/>
                  <a:gd name="T80" fmla="*/ 43 w 85"/>
                  <a:gd name="T81" fmla="*/ 50 h 66"/>
                  <a:gd name="T82" fmla="*/ 47 w 85"/>
                  <a:gd name="T83" fmla="*/ 43 h 66"/>
                  <a:gd name="T84" fmla="*/ 55 w 85"/>
                  <a:gd name="T85" fmla="*/ 38 h 66"/>
                  <a:gd name="T86" fmla="*/ 55 w 85"/>
                  <a:gd name="T87" fmla="*/ 35 h 66"/>
                  <a:gd name="T88" fmla="*/ 57 w 85"/>
                  <a:gd name="T89" fmla="*/ 32 h 66"/>
                  <a:gd name="T90" fmla="*/ 58 w 85"/>
                  <a:gd name="T91" fmla="*/ 30 h 66"/>
                  <a:gd name="T92" fmla="*/ 61 w 85"/>
                  <a:gd name="T93" fmla="*/ 28 h 66"/>
                  <a:gd name="T94" fmla="*/ 65 w 85"/>
                  <a:gd name="T95" fmla="*/ 28 h 66"/>
                  <a:gd name="T96" fmla="*/ 69 w 85"/>
                  <a:gd name="T97" fmla="*/ 28 h 66"/>
                  <a:gd name="T98" fmla="*/ 73 w 85"/>
                  <a:gd name="T99" fmla="*/ 28 h 66"/>
                  <a:gd name="T100" fmla="*/ 73 w 85"/>
                  <a:gd name="T101" fmla="*/ 31 h 66"/>
                  <a:gd name="T102" fmla="*/ 75 w 85"/>
                  <a:gd name="T103" fmla="*/ 35 h 66"/>
                  <a:gd name="T104" fmla="*/ 76 w 85"/>
                  <a:gd name="T105" fmla="*/ 38 h 66"/>
                  <a:gd name="T106" fmla="*/ 78 w 85"/>
                  <a:gd name="T107" fmla="*/ 39 h 66"/>
                  <a:gd name="T108" fmla="*/ 79 w 85"/>
                  <a:gd name="T109" fmla="*/ 41 h 66"/>
                  <a:gd name="T110" fmla="*/ 80 w 85"/>
                  <a:gd name="T111" fmla="*/ 41 h 66"/>
                  <a:gd name="T112" fmla="*/ 82 w 85"/>
                  <a:gd name="T113" fmla="*/ 39 h 66"/>
                  <a:gd name="T114" fmla="*/ 83 w 85"/>
                  <a:gd name="T115" fmla="*/ 37 h 66"/>
                  <a:gd name="T116" fmla="*/ 86 w 85"/>
                  <a:gd name="T117" fmla="*/ 34 h 66"/>
                  <a:gd name="T118" fmla="*/ 87 w 85"/>
                  <a:gd name="T119" fmla="*/ 31 h 66"/>
                  <a:gd name="T120" fmla="*/ 90 w 85"/>
                  <a:gd name="T121" fmla="*/ 30 h 66"/>
                  <a:gd name="T122" fmla="*/ 90 w 85"/>
                  <a:gd name="T123" fmla="*/ 28 h 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5" h="66">
                    <a:moveTo>
                      <a:pt x="77" y="24"/>
                    </a:moveTo>
                    <a:lnTo>
                      <a:pt x="80" y="18"/>
                    </a:lnTo>
                    <a:lnTo>
                      <a:pt x="82" y="12"/>
                    </a:lnTo>
                    <a:lnTo>
                      <a:pt x="85" y="5"/>
                    </a:lnTo>
                    <a:lnTo>
                      <a:pt x="77" y="3"/>
                    </a:lnTo>
                    <a:lnTo>
                      <a:pt x="69" y="1"/>
                    </a:lnTo>
                    <a:lnTo>
                      <a:pt x="62" y="0"/>
                    </a:lnTo>
                    <a:lnTo>
                      <a:pt x="56" y="2"/>
                    </a:lnTo>
                    <a:lnTo>
                      <a:pt x="53" y="2"/>
                    </a:lnTo>
                    <a:lnTo>
                      <a:pt x="52" y="2"/>
                    </a:lnTo>
                    <a:lnTo>
                      <a:pt x="50" y="2"/>
                    </a:lnTo>
                    <a:lnTo>
                      <a:pt x="49" y="3"/>
                    </a:lnTo>
                    <a:lnTo>
                      <a:pt x="46" y="5"/>
                    </a:lnTo>
                    <a:lnTo>
                      <a:pt x="41" y="7"/>
                    </a:lnTo>
                    <a:lnTo>
                      <a:pt x="34" y="6"/>
                    </a:lnTo>
                    <a:lnTo>
                      <a:pt x="28" y="6"/>
                    </a:lnTo>
                    <a:lnTo>
                      <a:pt x="23" y="7"/>
                    </a:lnTo>
                    <a:lnTo>
                      <a:pt x="15" y="11"/>
                    </a:lnTo>
                    <a:lnTo>
                      <a:pt x="8" y="15"/>
                    </a:lnTo>
                    <a:lnTo>
                      <a:pt x="3" y="21"/>
                    </a:lnTo>
                    <a:lnTo>
                      <a:pt x="2" y="27"/>
                    </a:lnTo>
                    <a:lnTo>
                      <a:pt x="0" y="35"/>
                    </a:lnTo>
                    <a:lnTo>
                      <a:pt x="0" y="41"/>
                    </a:lnTo>
                    <a:lnTo>
                      <a:pt x="3" y="46"/>
                    </a:lnTo>
                    <a:lnTo>
                      <a:pt x="11" y="54"/>
                    </a:lnTo>
                    <a:lnTo>
                      <a:pt x="21" y="61"/>
                    </a:lnTo>
                    <a:lnTo>
                      <a:pt x="33" y="66"/>
                    </a:lnTo>
                    <a:lnTo>
                      <a:pt x="33" y="62"/>
                    </a:lnTo>
                    <a:lnTo>
                      <a:pt x="33" y="61"/>
                    </a:lnTo>
                    <a:lnTo>
                      <a:pt x="32" y="59"/>
                    </a:lnTo>
                    <a:lnTo>
                      <a:pt x="31" y="59"/>
                    </a:lnTo>
                    <a:lnTo>
                      <a:pt x="28" y="59"/>
                    </a:lnTo>
                    <a:lnTo>
                      <a:pt x="26" y="59"/>
                    </a:lnTo>
                    <a:lnTo>
                      <a:pt x="25" y="59"/>
                    </a:lnTo>
                    <a:lnTo>
                      <a:pt x="26" y="59"/>
                    </a:lnTo>
                    <a:lnTo>
                      <a:pt x="28" y="58"/>
                    </a:lnTo>
                    <a:lnTo>
                      <a:pt x="29" y="56"/>
                    </a:lnTo>
                    <a:lnTo>
                      <a:pt x="32" y="56"/>
                    </a:lnTo>
                    <a:lnTo>
                      <a:pt x="33" y="56"/>
                    </a:lnTo>
                    <a:lnTo>
                      <a:pt x="35" y="49"/>
                    </a:lnTo>
                    <a:lnTo>
                      <a:pt x="37" y="42"/>
                    </a:lnTo>
                    <a:lnTo>
                      <a:pt x="40" y="36"/>
                    </a:lnTo>
                    <a:lnTo>
                      <a:pt x="47" y="32"/>
                    </a:lnTo>
                    <a:lnTo>
                      <a:pt x="47" y="30"/>
                    </a:lnTo>
                    <a:lnTo>
                      <a:pt x="49" y="27"/>
                    </a:lnTo>
                    <a:lnTo>
                      <a:pt x="50" y="25"/>
                    </a:lnTo>
                    <a:lnTo>
                      <a:pt x="52" y="24"/>
                    </a:lnTo>
                    <a:lnTo>
                      <a:pt x="56" y="24"/>
                    </a:lnTo>
                    <a:lnTo>
                      <a:pt x="59" y="24"/>
                    </a:lnTo>
                    <a:lnTo>
                      <a:pt x="63" y="24"/>
                    </a:lnTo>
                    <a:lnTo>
                      <a:pt x="63" y="26"/>
                    </a:lnTo>
                    <a:lnTo>
                      <a:pt x="64" y="30"/>
                    </a:lnTo>
                    <a:lnTo>
                      <a:pt x="65" y="32"/>
                    </a:lnTo>
                    <a:lnTo>
                      <a:pt x="67" y="33"/>
                    </a:lnTo>
                    <a:lnTo>
                      <a:pt x="68" y="35"/>
                    </a:lnTo>
                    <a:lnTo>
                      <a:pt x="69" y="35"/>
                    </a:lnTo>
                    <a:lnTo>
                      <a:pt x="70" y="33"/>
                    </a:lnTo>
                    <a:lnTo>
                      <a:pt x="71" y="31"/>
                    </a:lnTo>
                    <a:lnTo>
                      <a:pt x="74" y="29"/>
                    </a:lnTo>
                    <a:lnTo>
                      <a:pt x="75" y="26"/>
                    </a:lnTo>
                    <a:lnTo>
                      <a:pt x="77" y="25"/>
                    </a:lnTo>
                    <a:lnTo>
                      <a:pt x="77" y="24"/>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8" name="Freeform 79"/>
              <p:cNvSpPr/>
              <p:nvPr/>
            </p:nvSpPr>
            <p:spPr bwMode="gray">
              <a:xfrm>
                <a:off x="3961" y="1823"/>
                <a:ext cx="443" cy="320"/>
              </a:xfrm>
              <a:custGeom>
                <a:avLst/>
                <a:gdLst>
                  <a:gd name="T0" fmla="*/ 123 w 379"/>
                  <a:gd name="T1" fmla="*/ 266 h 274"/>
                  <a:gd name="T2" fmla="*/ 111 w 379"/>
                  <a:gd name="T3" fmla="*/ 279 h 274"/>
                  <a:gd name="T4" fmla="*/ 104 w 379"/>
                  <a:gd name="T5" fmla="*/ 286 h 274"/>
                  <a:gd name="T6" fmla="*/ 94 w 379"/>
                  <a:gd name="T7" fmla="*/ 284 h 274"/>
                  <a:gd name="T8" fmla="*/ 47 w 379"/>
                  <a:gd name="T9" fmla="*/ 286 h 274"/>
                  <a:gd name="T10" fmla="*/ 44 w 379"/>
                  <a:gd name="T11" fmla="*/ 292 h 274"/>
                  <a:gd name="T12" fmla="*/ 40 w 379"/>
                  <a:gd name="T13" fmla="*/ 300 h 274"/>
                  <a:gd name="T14" fmla="*/ 53 w 379"/>
                  <a:gd name="T15" fmla="*/ 308 h 274"/>
                  <a:gd name="T16" fmla="*/ 46 w 379"/>
                  <a:gd name="T17" fmla="*/ 314 h 274"/>
                  <a:gd name="T18" fmla="*/ 23 w 379"/>
                  <a:gd name="T19" fmla="*/ 305 h 274"/>
                  <a:gd name="T20" fmla="*/ 0 w 379"/>
                  <a:gd name="T21" fmla="*/ 294 h 274"/>
                  <a:gd name="T22" fmla="*/ 18 w 379"/>
                  <a:gd name="T23" fmla="*/ 285 h 274"/>
                  <a:gd name="T24" fmla="*/ 49 w 379"/>
                  <a:gd name="T25" fmla="*/ 271 h 274"/>
                  <a:gd name="T26" fmla="*/ 53 w 379"/>
                  <a:gd name="T27" fmla="*/ 265 h 274"/>
                  <a:gd name="T28" fmla="*/ 65 w 379"/>
                  <a:gd name="T29" fmla="*/ 264 h 274"/>
                  <a:gd name="T30" fmla="*/ 101 w 379"/>
                  <a:gd name="T31" fmla="*/ 237 h 274"/>
                  <a:gd name="T32" fmla="*/ 122 w 379"/>
                  <a:gd name="T33" fmla="*/ 236 h 274"/>
                  <a:gd name="T34" fmla="*/ 153 w 379"/>
                  <a:gd name="T35" fmla="*/ 231 h 274"/>
                  <a:gd name="T36" fmla="*/ 172 w 379"/>
                  <a:gd name="T37" fmla="*/ 227 h 274"/>
                  <a:gd name="T38" fmla="*/ 193 w 379"/>
                  <a:gd name="T39" fmla="*/ 230 h 274"/>
                  <a:gd name="T40" fmla="*/ 207 w 379"/>
                  <a:gd name="T41" fmla="*/ 218 h 274"/>
                  <a:gd name="T42" fmla="*/ 222 w 379"/>
                  <a:gd name="T43" fmla="*/ 199 h 274"/>
                  <a:gd name="T44" fmla="*/ 233 w 379"/>
                  <a:gd name="T45" fmla="*/ 160 h 274"/>
                  <a:gd name="T46" fmla="*/ 247 w 379"/>
                  <a:gd name="T47" fmla="*/ 149 h 274"/>
                  <a:gd name="T48" fmla="*/ 249 w 379"/>
                  <a:gd name="T49" fmla="*/ 169 h 274"/>
                  <a:gd name="T50" fmla="*/ 254 w 379"/>
                  <a:gd name="T51" fmla="*/ 183 h 274"/>
                  <a:gd name="T52" fmla="*/ 259 w 379"/>
                  <a:gd name="T53" fmla="*/ 175 h 274"/>
                  <a:gd name="T54" fmla="*/ 332 w 379"/>
                  <a:gd name="T55" fmla="*/ 125 h 274"/>
                  <a:gd name="T56" fmla="*/ 355 w 379"/>
                  <a:gd name="T57" fmla="*/ 112 h 274"/>
                  <a:gd name="T58" fmla="*/ 364 w 379"/>
                  <a:gd name="T59" fmla="*/ 100 h 274"/>
                  <a:gd name="T60" fmla="*/ 345 w 379"/>
                  <a:gd name="T61" fmla="*/ 90 h 274"/>
                  <a:gd name="T62" fmla="*/ 371 w 379"/>
                  <a:gd name="T63" fmla="*/ 30 h 274"/>
                  <a:gd name="T64" fmla="*/ 406 w 379"/>
                  <a:gd name="T65" fmla="*/ 16 h 274"/>
                  <a:gd name="T66" fmla="*/ 435 w 379"/>
                  <a:gd name="T67" fmla="*/ 15 h 274"/>
                  <a:gd name="T68" fmla="*/ 424 w 379"/>
                  <a:gd name="T69" fmla="*/ 9 h 274"/>
                  <a:gd name="T70" fmla="*/ 443 w 379"/>
                  <a:gd name="T71" fmla="*/ 0 h 274"/>
                  <a:gd name="T72" fmla="*/ 432 w 379"/>
                  <a:gd name="T73" fmla="*/ 81 h 274"/>
                  <a:gd name="T74" fmla="*/ 407 w 379"/>
                  <a:gd name="T75" fmla="*/ 107 h 274"/>
                  <a:gd name="T76" fmla="*/ 411 w 379"/>
                  <a:gd name="T77" fmla="*/ 113 h 274"/>
                  <a:gd name="T78" fmla="*/ 401 w 379"/>
                  <a:gd name="T79" fmla="*/ 123 h 274"/>
                  <a:gd name="T80" fmla="*/ 390 w 379"/>
                  <a:gd name="T81" fmla="*/ 176 h 274"/>
                  <a:gd name="T82" fmla="*/ 386 w 379"/>
                  <a:gd name="T83" fmla="*/ 209 h 274"/>
                  <a:gd name="T84" fmla="*/ 383 w 379"/>
                  <a:gd name="T85" fmla="*/ 220 h 274"/>
                  <a:gd name="T86" fmla="*/ 362 w 379"/>
                  <a:gd name="T87" fmla="*/ 256 h 274"/>
                  <a:gd name="T88" fmla="*/ 341 w 379"/>
                  <a:gd name="T89" fmla="*/ 251 h 274"/>
                  <a:gd name="T90" fmla="*/ 344 w 379"/>
                  <a:gd name="T91" fmla="*/ 236 h 274"/>
                  <a:gd name="T92" fmla="*/ 334 w 379"/>
                  <a:gd name="T93" fmla="*/ 238 h 274"/>
                  <a:gd name="T94" fmla="*/ 324 w 379"/>
                  <a:gd name="T95" fmla="*/ 263 h 274"/>
                  <a:gd name="T96" fmla="*/ 295 w 379"/>
                  <a:gd name="T97" fmla="*/ 253 h 274"/>
                  <a:gd name="T98" fmla="*/ 293 w 379"/>
                  <a:gd name="T99" fmla="*/ 236 h 274"/>
                  <a:gd name="T100" fmla="*/ 284 w 379"/>
                  <a:gd name="T101" fmla="*/ 246 h 274"/>
                  <a:gd name="T102" fmla="*/ 272 w 379"/>
                  <a:gd name="T103" fmla="*/ 258 h 274"/>
                  <a:gd name="T104" fmla="*/ 238 w 379"/>
                  <a:gd name="T105" fmla="*/ 259 h 274"/>
                  <a:gd name="T106" fmla="*/ 240 w 379"/>
                  <a:gd name="T107" fmla="*/ 267 h 274"/>
                  <a:gd name="T108" fmla="*/ 248 w 379"/>
                  <a:gd name="T109" fmla="*/ 274 h 274"/>
                  <a:gd name="T110" fmla="*/ 222 w 379"/>
                  <a:gd name="T111" fmla="*/ 281 h 274"/>
                  <a:gd name="T112" fmla="*/ 191 w 379"/>
                  <a:gd name="T113" fmla="*/ 320 h 274"/>
                  <a:gd name="T114" fmla="*/ 171 w 379"/>
                  <a:gd name="T115" fmla="*/ 305 h 274"/>
                  <a:gd name="T116" fmla="*/ 159 w 379"/>
                  <a:gd name="T117" fmla="*/ 294 h 274"/>
                  <a:gd name="T118" fmla="*/ 168 w 379"/>
                  <a:gd name="T119" fmla="*/ 281 h 274"/>
                  <a:gd name="T120" fmla="*/ 164 w 379"/>
                  <a:gd name="T121" fmla="*/ 280 h 274"/>
                  <a:gd name="T122" fmla="*/ 150 w 379"/>
                  <a:gd name="T123" fmla="*/ 281 h 274"/>
                  <a:gd name="T124" fmla="*/ 157 w 379"/>
                  <a:gd name="T125" fmla="*/ 274 h 2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9" h="274">
                    <a:moveTo>
                      <a:pt x="131" y="229"/>
                    </a:moveTo>
                    <a:lnTo>
                      <a:pt x="125" y="225"/>
                    </a:lnTo>
                    <a:lnTo>
                      <a:pt x="118" y="225"/>
                    </a:lnTo>
                    <a:lnTo>
                      <a:pt x="112" y="226"/>
                    </a:lnTo>
                    <a:lnTo>
                      <a:pt x="105" y="228"/>
                    </a:lnTo>
                    <a:lnTo>
                      <a:pt x="104" y="229"/>
                    </a:lnTo>
                    <a:lnTo>
                      <a:pt x="101" y="232"/>
                    </a:lnTo>
                    <a:lnTo>
                      <a:pt x="100" y="234"/>
                    </a:lnTo>
                    <a:lnTo>
                      <a:pt x="98" y="237"/>
                    </a:lnTo>
                    <a:lnTo>
                      <a:pt x="95" y="239"/>
                    </a:lnTo>
                    <a:lnTo>
                      <a:pt x="92" y="240"/>
                    </a:lnTo>
                    <a:lnTo>
                      <a:pt x="88" y="241"/>
                    </a:lnTo>
                    <a:lnTo>
                      <a:pt x="88" y="243"/>
                    </a:lnTo>
                    <a:lnTo>
                      <a:pt x="89" y="244"/>
                    </a:lnTo>
                    <a:lnTo>
                      <a:pt x="89" y="245"/>
                    </a:lnTo>
                    <a:lnTo>
                      <a:pt x="88" y="245"/>
                    </a:lnTo>
                    <a:lnTo>
                      <a:pt x="86" y="246"/>
                    </a:lnTo>
                    <a:lnTo>
                      <a:pt x="83" y="245"/>
                    </a:lnTo>
                    <a:lnTo>
                      <a:pt x="81" y="244"/>
                    </a:lnTo>
                    <a:lnTo>
                      <a:pt x="80" y="243"/>
                    </a:lnTo>
                    <a:lnTo>
                      <a:pt x="77" y="241"/>
                    </a:lnTo>
                    <a:lnTo>
                      <a:pt x="68" y="243"/>
                    </a:lnTo>
                    <a:lnTo>
                      <a:pt x="59" y="245"/>
                    </a:lnTo>
                    <a:lnTo>
                      <a:pt x="50" y="245"/>
                    </a:lnTo>
                    <a:lnTo>
                      <a:pt x="40" y="245"/>
                    </a:lnTo>
                    <a:lnTo>
                      <a:pt x="39" y="245"/>
                    </a:lnTo>
                    <a:lnTo>
                      <a:pt x="38" y="245"/>
                    </a:lnTo>
                    <a:lnTo>
                      <a:pt x="38" y="246"/>
                    </a:lnTo>
                    <a:lnTo>
                      <a:pt x="38" y="249"/>
                    </a:lnTo>
                    <a:lnTo>
                      <a:pt x="38" y="250"/>
                    </a:lnTo>
                    <a:lnTo>
                      <a:pt x="38" y="252"/>
                    </a:lnTo>
                    <a:lnTo>
                      <a:pt x="36" y="253"/>
                    </a:lnTo>
                    <a:lnTo>
                      <a:pt x="35" y="255"/>
                    </a:lnTo>
                    <a:lnTo>
                      <a:pt x="33" y="255"/>
                    </a:lnTo>
                    <a:lnTo>
                      <a:pt x="34" y="257"/>
                    </a:lnTo>
                    <a:lnTo>
                      <a:pt x="35" y="261"/>
                    </a:lnTo>
                    <a:lnTo>
                      <a:pt x="38" y="262"/>
                    </a:lnTo>
                    <a:lnTo>
                      <a:pt x="39" y="264"/>
                    </a:lnTo>
                    <a:lnTo>
                      <a:pt x="41" y="264"/>
                    </a:lnTo>
                    <a:lnTo>
                      <a:pt x="45" y="264"/>
                    </a:lnTo>
                    <a:lnTo>
                      <a:pt x="45" y="267"/>
                    </a:lnTo>
                    <a:lnTo>
                      <a:pt x="44" y="268"/>
                    </a:lnTo>
                    <a:lnTo>
                      <a:pt x="42" y="269"/>
                    </a:lnTo>
                    <a:lnTo>
                      <a:pt x="40" y="269"/>
                    </a:lnTo>
                    <a:lnTo>
                      <a:pt x="39" y="269"/>
                    </a:lnTo>
                    <a:lnTo>
                      <a:pt x="36" y="269"/>
                    </a:lnTo>
                    <a:lnTo>
                      <a:pt x="32" y="263"/>
                    </a:lnTo>
                    <a:lnTo>
                      <a:pt x="26" y="261"/>
                    </a:lnTo>
                    <a:lnTo>
                      <a:pt x="20" y="261"/>
                    </a:lnTo>
                    <a:lnTo>
                      <a:pt x="12" y="261"/>
                    </a:lnTo>
                    <a:lnTo>
                      <a:pt x="6" y="261"/>
                    </a:lnTo>
                    <a:lnTo>
                      <a:pt x="3" y="258"/>
                    </a:lnTo>
                    <a:lnTo>
                      <a:pt x="0" y="256"/>
                    </a:lnTo>
                    <a:lnTo>
                      <a:pt x="0" y="252"/>
                    </a:lnTo>
                    <a:lnTo>
                      <a:pt x="3" y="250"/>
                    </a:lnTo>
                    <a:lnTo>
                      <a:pt x="4" y="247"/>
                    </a:lnTo>
                    <a:lnTo>
                      <a:pt x="8" y="245"/>
                    </a:lnTo>
                    <a:lnTo>
                      <a:pt x="11" y="244"/>
                    </a:lnTo>
                    <a:lnTo>
                      <a:pt x="15" y="244"/>
                    </a:lnTo>
                    <a:lnTo>
                      <a:pt x="20" y="246"/>
                    </a:lnTo>
                    <a:lnTo>
                      <a:pt x="23" y="245"/>
                    </a:lnTo>
                    <a:lnTo>
                      <a:pt x="29" y="241"/>
                    </a:lnTo>
                    <a:lnTo>
                      <a:pt x="35" y="237"/>
                    </a:lnTo>
                    <a:lnTo>
                      <a:pt x="42" y="232"/>
                    </a:lnTo>
                    <a:lnTo>
                      <a:pt x="42" y="231"/>
                    </a:lnTo>
                    <a:lnTo>
                      <a:pt x="42" y="229"/>
                    </a:lnTo>
                    <a:lnTo>
                      <a:pt x="42" y="228"/>
                    </a:lnTo>
                    <a:lnTo>
                      <a:pt x="42" y="227"/>
                    </a:lnTo>
                    <a:lnTo>
                      <a:pt x="45" y="227"/>
                    </a:lnTo>
                    <a:lnTo>
                      <a:pt x="47" y="227"/>
                    </a:lnTo>
                    <a:lnTo>
                      <a:pt x="50" y="227"/>
                    </a:lnTo>
                    <a:lnTo>
                      <a:pt x="52" y="227"/>
                    </a:lnTo>
                    <a:lnTo>
                      <a:pt x="54" y="227"/>
                    </a:lnTo>
                    <a:lnTo>
                      <a:pt x="56" y="226"/>
                    </a:lnTo>
                    <a:lnTo>
                      <a:pt x="57" y="225"/>
                    </a:lnTo>
                    <a:lnTo>
                      <a:pt x="62" y="216"/>
                    </a:lnTo>
                    <a:lnTo>
                      <a:pt x="69" y="210"/>
                    </a:lnTo>
                    <a:lnTo>
                      <a:pt x="77" y="206"/>
                    </a:lnTo>
                    <a:lnTo>
                      <a:pt x="86" y="203"/>
                    </a:lnTo>
                    <a:lnTo>
                      <a:pt x="94" y="198"/>
                    </a:lnTo>
                    <a:lnTo>
                      <a:pt x="97" y="198"/>
                    </a:lnTo>
                    <a:lnTo>
                      <a:pt x="99" y="198"/>
                    </a:lnTo>
                    <a:lnTo>
                      <a:pt x="101" y="199"/>
                    </a:lnTo>
                    <a:lnTo>
                      <a:pt x="104" y="202"/>
                    </a:lnTo>
                    <a:lnTo>
                      <a:pt x="105" y="205"/>
                    </a:lnTo>
                    <a:lnTo>
                      <a:pt x="105" y="209"/>
                    </a:lnTo>
                    <a:lnTo>
                      <a:pt x="115" y="208"/>
                    </a:lnTo>
                    <a:lnTo>
                      <a:pt x="124" y="204"/>
                    </a:lnTo>
                    <a:lnTo>
                      <a:pt x="131" y="198"/>
                    </a:lnTo>
                    <a:lnTo>
                      <a:pt x="140" y="192"/>
                    </a:lnTo>
                    <a:lnTo>
                      <a:pt x="150" y="187"/>
                    </a:lnTo>
                    <a:lnTo>
                      <a:pt x="150" y="190"/>
                    </a:lnTo>
                    <a:lnTo>
                      <a:pt x="148" y="192"/>
                    </a:lnTo>
                    <a:lnTo>
                      <a:pt x="147" y="194"/>
                    </a:lnTo>
                    <a:lnTo>
                      <a:pt x="147" y="196"/>
                    </a:lnTo>
                    <a:lnTo>
                      <a:pt x="146" y="197"/>
                    </a:lnTo>
                    <a:lnTo>
                      <a:pt x="147" y="198"/>
                    </a:lnTo>
                    <a:lnTo>
                      <a:pt x="156" y="198"/>
                    </a:lnTo>
                    <a:lnTo>
                      <a:pt x="165" y="197"/>
                    </a:lnTo>
                    <a:lnTo>
                      <a:pt x="174" y="193"/>
                    </a:lnTo>
                    <a:lnTo>
                      <a:pt x="176" y="193"/>
                    </a:lnTo>
                    <a:lnTo>
                      <a:pt x="176" y="191"/>
                    </a:lnTo>
                    <a:lnTo>
                      <a:pt x="177" y="190"/>
                    </a:lnTo>
                    <a:lnTo>
                      <a:pt x="177" y="187"/>
                    </a:lnTo>
                    <a:lnTo>
                      <a:pt x="177" y="185"/>
                    </a:lnTo>
                    <a:lnTo>
                      <a:pt x="177" y="182"/>
                    </a:lnTo>
                    <a:lnTo>
                      <a:pt x="177" y="181"/>
                    </a:lnTo>
                    <a:lnTo>
                      <a:pt x="184" y="175"/>
                    </a:lnTo>
                    <a:lnTo>
                      <a:pt x="190" y="170"/>
                    </a:lnTo>
                    <a:lnTo>
                      <a:pt x="196" y="166"/>
                    </a:lnTo>
                    <a:lnTo>
                      <a:pt x="201" y="160"/>
                    </a:lnTo>
                    <a:lnTo>
                      <a:pt x="202" y="152"/>
                    </a:lnTo>
                    <a:lnTo>
                      <a:pt x="200" y="144"/>
                    </a:lnTo>
                    <a:lnTo>
                      <a:pt x="199" y="137"/>
                    </a:lnTo>
                    <a:lnTo>
                      <a:pt x="201" y="133"/>
                    </a:lnTo>
                    <a:lnTo>
                      <a:pt x="204" y="128"/>
                    </a:lnTo>
                    <a:lnTo>
                      <a:pt x="207" y="125"/>
                    </a:lnTo>
                    <a:lnTo>
                      <a:pt x="212" y="120"/>
                    </a:lnTo>
                    <a:lnTo>
                      <a:pt x="211" y="128"/>
                    </a:lnTo>
                    <a:lnTo>
                      <a:pt x="210" y="135"/>
                    </a:lnTo>
                    <a:lnTo>
                      <a:pt x="210" y="144"/>
                    </a:lnTo>
                    <a:lnTo>
                      <a:pt x="211" y="144"/>
                    </a:lnTo>
                    <a:lnTo>
                      <a:pt x="212" y="144"/>
                    </a:lnTo>
                    <a:lnTo>
                      <a:pt x="213" y="145"/>
                    </a:lnTo>
                    <a:lnTo>
                      <a:pt x="215" y="146"/>
                    </a:lnTo>
                    <a:lnTo>
                      <a:pt x="217" y="146"/>
                    </a:lnTo>
                    <a:lnTo>
                      <a:pt x="216" y="150"/>
                    </a:lnTo>
                    <a:lnTo>
                      <a:pt x="216" y="154"/>
                    </a:lnTo>
                    <a:lnTo>
                      <a:pt x="217" y="157"/>
                    </a:lnTo>
                    <a:lnTo>
                      <a:pt x="218" y="157"/>
                    </a:lnTo>
                    <a:lnTo>
                      <a:pt x="219" y="157"/>
                    </a:lnTo>
                    <a:lnTo>
                      <a:pt x="221" y="157"/>
                    </a:lnTo>
                    <a:lnTo>
                      <a:pt x="221" y="154"/>
                    </a:lnTo>
                    <a:lnTo>
                      <a:pt x="222" y="150"/>
                    </a:lnTo>
                    <a:lnTo>
                      <a:pt x="224" y="146"/>
                    </a:lnTo>
                    <a:lnTo>
                      <a:pt x="227" y="144"/>
                    </a:lnTo>
                    <a:lnTo>
                      <a:pt x="229" y="143"/>
                    </a:lnTo>
                    <a:lnTo>
                      <a:pt x="258" y="127"/>
                    </a:lnTo>
                    <a:lnTo>
                      <a:pt x="284" y="107"/>
                    </a:lnTo>
                    <a:lnTo>
                      <a:pt x="289" y="104"/>
                    </a:lnTo>
                    <a:lnTo>
                      <a:pt x="295" y="102"/>
                    </a:lnTo>
                    <a:lnTo>
                      <a:pt x="302" y="102"/>
                    </a:lnTo>
                    <a:lnTo>
                      <a:pt x="302" y="98"/>
                    </a:lnTo>
                    <a:lnTo>
                      <a:pt x="304" y="96"/>
                    </a:lnTo>
                    <a:lnTo>
                      <a:pt x="306" y="93"/>
                    </a:lnTo>
                    <a:lnTo>
                      <a:pt x="308" y="92"/>
                    </a:lnTo>
                    <a:lnTo>
                      <a:pt x="310" y="90"/>
                    </a:lnTo>
                    <a:lnTo>
                      <a:pt x="311" y="87"/>
                    </a:lnTo>
                    <a:lnTo>
                      <a:pt x="311" y="86"/>
                    </a:lnTo>
                    <a:lnTo>
                      <a:pt x="308" y="83"/>
                    </a:lnTo>
                    <a:lnTo>
                      <a:pt x="306" y="80"/>
                    </a:lnTo>
                    <a:lnTo>
                      <a:pt x="304" y="78"/>
                    </a:lnTo>
                    <a:lnTo>
                      <a:pt x="300" y="77"/>
                    </a:lnTo>
                    <a:lnTo>
                      <a:pt x="295" y="77"/>
                    </a:lnTo>
                    <a:lnTo>
                      <a:pt x="306" y="68"/>
                    </a:lnTo>
                    <a:lnTo>
                      <a:pt x="312" y="58"/>
                    </a:lnTo>
                    <a:lnTo>
                      <a:pt x="316" y="46"/>
                    </a:lnTo>
                    <a:lnTo>
                      <a:pt x="316" y="32"/>
                    </a:lnTo>
                    <a:lnTo>
                      <a:pt x="317" y="26"/>
                    </a:lnTo>
                    <a:lnTo>
                      <a:pt x="322" y="20"/>
                    </a:lnTo>
                    <a:lnTo>
                      <a:pt x="329" y="16"/>
                    </a:lnTo>
                    <a:lnTo>
                      <a:pt x="336" y="12"/>
                    </a:lnTo>
                    <a:lnTo>
                      <a:pt x="342" y="7"/>
                    </a:lnTo>
                    <a:lnTo>
                      <a:pt x="347" y="14"/>
                    </a:lnTo>
                    <a:lnTo>
                      <a:pt x="354" y="19"/>
                    </a:lnTo>
                    <a:lnTo>
                      <a:pt x="363" y="19"/>
                    </a:lnTo>
                    <a:lnTo>
                      <a:pt x="372" y="15"/>
                    </a:lnTo>
                    <a:lnTo>
                      <a:pt x="372" y="14"/>
                    </a:lnTo>
                    <a:lnTo>
                      <a:pt x="372" y="13"/>
                    </a:lnTo>
                    <a:lnTo>
                      <a:pt x="372" y="10"/>
                    </a:lnTo>
                    <a:lnTo>
                      <a:pt x="372" y="9"/>
                    </a:lnTo>
                    <a:lnTo>
                      <a:pt x="369" y="9"/>
                    </a:lnTo>
                    <a:lnTo>
                      <a:pt x="366" y="8"/>
                    </a:lnTo>
                    <a:lnTo>
                      <a:pt x="363" y="8"/>
                    </a:lnTo>
                    <a:lnTo>
                      <a:pt x="360" y="7"/>
                    </a:lnTo>
                    <a:lnTo>
                      <a:pt x="365" y="3"/>
                    </a:lnTo>
                    <a:lnTo>
                      <a:pt x="369" y="2"/>
                    </a:lnTo>
                    <a:lnTo>
                      <a:pt x="375" y="1"/>
                    </a:lnTo>
                    <a:lnTo>
                      <a:pt x="379" y="0"/>
                    </a:lnTo>
                    <a:lnTo>
                      <a:pt x="376" y="26"/>
                    </a:lnTo>
                    <a:lnTo>
                      <a:pt x="373" y="54"/>
                    </a:lnTo>
                    <a:lnTo>
                      <a:pt x="372" y="58"/>
                    </a:lnTo>
                    <a:lnTo>
                      <a:pt x="371" y="63"/>
                    </a:lnTo>
                    <a:lnTo>
                      <a:pt x="370" y="69"/>
                    </a:lnTo>
                    <a:lnTo>
                      <a:pt x="365" y="77"/>
                    </a:lnTo>
                    <a:lnTo>
                      <a:pt x="359" y="81"/>
                    </a:lnTo>
                    <a:lnTo>
                      <a:pt x="353" y="87"/>
                    </a:lnTo>
                    <a:lnTo>
                      <a:pt x="347" y="92"/>
                    </a:lnTo>
                    <a:lnTo>
                      <a:pt x="348" y="92"/>
                    </a:lnTo>
                    <a:lnTo>
                      <a:pt x="348" y="93"/>
                    </a:lnTo>
                    <a:lnTo>
                      <a:pt x="349" y="95"/>
                    </a:lnTo>
                    <a:lnTo>
                      <a:pt x="350" y="96"/>
                    </a:lnTo>
                    <a:lnTo>
                      <a:pt x="350" y="97"/>
                    </a:lnTo>
                    <a:lnTo>
                      <a:pt x="352" y="97"/>
                    </a:lnTo>
                    <a:lnTo>
                      <a:pt x="353" y="97"/>
                    </a:lnTo>
                    <a:lnTo>
                      <a:pt x="352" y="97"/>
                    </a:lnTo>
                    <a:lnTo>
                      <a:pt x="350" y="97"/>
                    </a:lnTo>
                    <a:lnTo>
                      <a:pt x="349" y="97"/>
                    </a:lnTo>
                    <a:lnTo>
                      <a:pt x="343" y="105"/>
                    </a:lnTo>
                    <a:lnTo>
                      <a:pt x="342" y="115"/>
                    </a:lnTo>
                    <a:lnTo>
                      <a:pt x="342" y="125"/>
                    </a:lnTo>
                    <a:lnTo>
                      <a:pt x="342" y="134"/>
                    </a:lnTo>
                    <a:lnTo>
                      <a:pt x="340" y="143"/>
                    </a:lnTo>
                    <a:lnTo>
                      <a:pt x="334" y="151"/>
                    </a:lnTo>
                    <a:lnTo>
                      <a:pt x="329" y="158"/>
                    </a:lnTo>
                    <a:lnTo>
                      <a:pt x="326" y="167"/>
                    </a:lnTo>
                    <a:lnTo>
                      <a:pt x="326" y="172"/>
                    </a:lnTo>
                    <a:lnTo>
                      <a:pt x="328" y="175"/>
                    </a:lnTo>
                    <a:lnTo>
                      <a:pt x="330" y="179"/>
                    </a:lnTo>
                    <a:lnTo>
                      <a:pt x="332" y="182"/>
                    </a:lnTo>
                    <a:lnTo>
                      <a:pt x="337" y="185"/>
                    </a:lnTo>
                    <a:lnTo>
                      <a:pt x="334" y="185"/>
                    </a:lnTo>
                    <a:lnTo>
                      <a:pt x="330" y="186"/>
                    </a:lnTo>
                    <a:lnTo>
                      <a:pt x="328" y="188"/>
                    </a:lnTo>
                    <a:lnTo>
                      <a:pt x="326" y="191"/>
                    </a:lnTo>
                    <a:lnTo>
                      <a:pt x="324" y="198"/>
                    </a:lnTo>
                    <a:lnTo>
                      <a:pt x="322" y="205"/>
                    </a:lnTo>
                    <a:lnTo>
                      <a:pt x="318" y="212"/>
                    </a:lnTo>
                    <a:lnTo>
                      <a:pt x="310" y="219"/>
                    </a:lnTo>
                    <a:lnTo>
                      <a:pt x="300" y="221"/>
                    </a:lnTo>
                    <a:lnTo>
                      <a:pt x="292" y="221"/>
                    </a:lnTo>
                    <a:lnTo>
                      <a:pt x="290" y="220"/>
                    </a:lnTo>
                    <a:lnTo>
                      <a:pt x="290" y="217"/>
                    </a:lnTo>
                    <a:lnTo>
                      <a:pt x="292" y="215"/>
                    </a:lnTo>
                    <a:lnTo>
                      <a:pt x="293" y="212"/>
                    </a:lnTo>
                    <a:lnTo>
                      <a:pt x="294" y="210"/>
                    </a:lnTo>
                    <a:lnTo>
                      <a:pt x="294" y="208"/>
                    </a:lnTo>
                    <a:lnTo>
                      <a:pt x="295" y="204"/>
                    </a:lnTo>
                    <a:lnTo>
                      <a:pt x="294" y="202"/>
                    </a:lnTo>
                    <a:lnTo>
                      <a:pt x="293" y="202"/>
                    </a:lnTo>
                    <a:lnTo>
                      <a:pt x="292" y="202"/>
                    </a:lnTo>
                    <a:lnTo>
                      <a:pt x="290" y="202"/>
                    </a:lnTo>
                    <a:lnTo>
                      <a:pt x="288" y="203"/>
                    </a:lnTo>
                    <a:lnTo>
                      <a:pt x="286" y="204"/>
                    </a:lnTo>
                    <a:lnTo>
                      <a:pt x="284" y="205"/>
                    </a:lnTo>
                    <a:lnTo>
                      <a:pt x="281" y="209"/>
                    </a:lnTo>
                    <a:lnTo>
                      <a:pt x="279" y="214"/>
                    </a:lnTo>
                    <a:lnTo>
                      <a:pt x="279" y="220"/>
                    </a:lnTo>
                    <a:lnTo>
                      <a:pt x="277" y="225"/>
                    </a:lnTo>
                    <a:lnTo>
                      <a:pt x="273" y="228"/>
                    </a:lnTo>
                    <a:lnTo>
                      <a:pt x="267" y="228"/>
                    </a:lnTo>
                    <a:lnTo>
                      <a:pt x="260" y="225"/>
                    </a:lnTo>
                    <a:lnTo>
                      <a:pt x="254" y="221"/>
                    </a:lnTo>
                    <a:lnTo>
                      <a:pt x="252" y="217"/>
                    </a:lnTo>
                    <a:lnTo>
                      <a:pt x="253" y="212"/>
                    </a:lnTo>
                    <a:lnTo>
                      <a:pt x="255" y="206"/>
                    </a:lnTo>
                    <a:lnTo>
                      <a:pt x="258" y="199"/>
                    </a:lnTo>
                    <a:lnTo>
                      <a:pt x="254" y="199"/>
                    </a:lnTo>
                    <a:lnTo>
                      <a:pt x="251" y="202"/>
                    </a:lnTo>
                    <a:lnTo>
                      <a:pt x="248" y="204"/>
                    </a:lnTo>
                    <a:lnTo>
                      <a:pt x="248" y="206"/>
                    </a:lnTo>
                    <a:lnTo>
                      <a:pt x="247" y="209"/>
                    </a:lnTo>
                    <a:lnTo>
                      <a:pt x="246" y="210"/>
                    </a:lnTo>
                    <a:lnTo>
                      <a:pt x="243" y="211"/>
                    </a:lnTo>
                    <a:lnTo>
                      <a:pt x="242" y="214"/>
                    </a:lnTo>
                    <a:lnTo>
                      <a:pt x="241" y="215"/>
                    </a:lnTo>
                    <a:lnTo>
                      <a:pt x="241" y="217"/>
                    </a:lnTo>
                    <a:lnTo>
                      <a:pt x="242" y="220"/>
                    </a:lnTo>
                    <a:lnTo>
                      <a:pt x="233" y="221"/>
                    </a:lnTo>
                    <a:lnTo>
                      <a:pt x="223" y="222"/>
                    </a:lnTo>
                    <a:lnTo>
                      <a:pt x="213" y="222"/>
                    </a:lnTo>
                    <a:lnTo>
                      <a:pt x="205" y="217"/>
                    </a:lnTo>
                    <a:lnTo>
                      <a:pt x="205" y="220"/>
                    </a:lnTo>
                    <a:lnTo>
                      <a:pt x="204" y="222"/>
                    </a:lnTo>
                    <a:lnTo>
                      <a:pt x="204" y="223"/>
                    </a:lnTo>
                    <a:lnTo>
                      <a:pt x="202" y="226"/>
                    </a:lnTo>
                    <a:lnTo>
                      <a:pt x="202" y="227"/>
                    </a:lnTo>
                    <a:lnTo>
                      <a:pt x="202" y="229"/>
                    </a:lnTo>
                    <a:lnTo>
                      <a:pt x="205" y="229"/>
                    </a:lnTo>
                    <a:lnTo>
                      <a:pt x="206" y="229"/>
                    </a:lnTo>
                    <a:lnTo>
                      <a:pt x="208" y="229"/>
                    </a:lnTo>
                    <a:lnTo>
                      <a:pt x="210" y="229"/>
                    </a:lnTo>
                    <a:lnTo>
                      <a:pt x="211" y="229"/>
                    </a:lnTo>
                    <a:lnTo>
                      <a:pt x="212" y="235"/>
                    </a:lnTo>
                    <a:lnTo>
                      <a:pt x="210" y="239"/>
                    </a:lnTo>
                    <a:lnTo>
                      <a:pt x="206" y="240"/>
                    </a:lnTo>
                    <a:lnTo>
                      <a:pt x="200" y="240"/>
                    </a:lnTo>
                    <a:lnTo>
                      <a:pt x="195" y="240"/>
                    </a:lnTo>
                    <a:lnTo>
                      <a:pt x="190" y="241"/>
                    </a:lnTo>
                    <a:lnTo>
                      <a:pt x="188" y="244"/>
                    </a:lnTo>
                    <a:lnTo>
                      <a:pt x="184" y="255"/>
                    </a:lnTo>
                    <a:lnTo>
                      <a:pt x="177" y="264"/>
                    </a:lnTo>
                    <a:lnTo>
                      <a:pt x="169" y="273"/>
                    </a:lnTo>
                    <a:lnTo>
                      <a:pt x="163" y="274"/>
                    </a:lnTo>
                    <a:lnTo>
                      <a:pt x="157" y="271"/>
                    </a:lnTo>
                    <a:lnTo>
                      <a:pt x="150" y="269"/>
                    </a:lnTo>
                    <a:lnTo>
                      <a:pt x="150" y="265"/>
                    </a:lnTo>
                    <a:lnTo>
                      <a:pt x="148" y="263"/>
                    </a:lnTo>
                    <a:lnTo>
                      <a:pt x="146" y="261"/>
                    </a:lnTo>
                    <a:lnTo>
                      <a:pt x="144" y="259"/>
                    </a:lnTo>
                    <a:lnTo>
                      <a:pt x="141" y="258"/>
                    </a:lnTo>
                    <a:lnTo>
                      <a:pt x="140" y="256"/>
                    </a:lnTo>
                    <a:lnTo>
                      <a:pt x="138" y="255"/>
                    </a:lnTo>
                    <a:lnTo>
                      <a:pt x="136" y="252"/>
                    </a:lnTo>
                    <a:lnTo>
                      <a:pt x="136" y="250"/>
                    </a:lnTo>
                    <a:lnTo>
                      <a:pt x="136" y="247"/>
                    </a:lnTo>
                    <a:lnTo>
                      <a:pt x="139" y="245"/>
                    </a:lnTo>
                    <a:lnTo>
                      <a:pt x="141" y="244"/>
                    </a:lnTo>
                    <a:lnTo>
                      <a:pt x="144" y="241"/>
                    </a:lnTo>
                    <a:lnTo>
                      <a:pt x="146" y="240"/>
                    </a:lnTo>
                    <a:lnTo>
                      <a:pt x="150" y="239"/>
                    </a:lnTo>
                    <a:lnTo>
                      <a:pt x="151" y="237"/>
                    </a:lnTo>
                    <a:lnTo>
                      <a:pt x="147" y="238"/>
                    </a:lnTo>
                    <a:lnTo>
                      <a:pt x="140" y="240"/>
                    </a:lnTo>
                    <a:lnTo>
                      <a:pt x="134" y="244"/>
                    </a:lnTo>
                    <a:lnTo>
                      <a:pt x="130" y="247"/>
                    </a:lnTo>
                    <a:lnTo>
                      <a:pt x="129" y="246"/>
                    </a:lnTo>
                    <a:lnTo>
                      <a:pt x="128" y="244"/>
                    </a:lnTo>
                    <a:lnTo>
                      <a:pt x="128" y="241"/>
                    </a:lnTo>
                    <a:lnTo>
                      <a:pt x="129" y="240"/>
                    </a:lnTo>
                    <a:lnTo>
                      <a:pt x="130" y="238"/>
                    </a:lnTo>
                    <a:lnTo>
                      <a:pt x="131" y="237"/>
                    </a:lnTo>
                    <a:lnTo>
                      <a:pt x="133" y="235"/>
                    </a:lnTo>
                    <a:lnTo>
                      <a:pt x="134" y="235"/>
                    </a:lnTo>
                    <a:lnTo>
                      <a:pt x="135" y="235"/>
                    </a:lnTo>
                    <a:lnTo>
                      <a:pt x="136" y="234"/>
                    </a:lnTo>
                    <a:lnTo>
                      <a:pt x="139" y="233"/>
                    </a:lnTo>
                    <a:lnTo>
                      <a:pt x="131" y="229"/>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29" name="Freeform 80"/>
              <p:cNvSpPr/>
              <p:nvPr/>
            </p:nvSpPr>
            <p:spPr bwMode="gray">
              <a:xfrm>
                <a:off x="4325" y="1575"/>
                <a:ext cx="167" cy="258"/>
              </a:xfrm>
              <a:custGeom>
                <a:avLst/>
                <a:gdLst>
                  <a:gd name="T0" fmla="*/ 2 w 143"/>
                  <a:gd name="T1" fmla="*/ 247 h 221"/>
                  <a:gd name="T2" fmla="*/ 1 w 143"/>
                  <a:gd name="T3" fmla="*/ 254 h 221"/>
                  <a:gd name="T4" fmla="*/ 8 w 143"/>
                  <a:gd name="T5" fmla="*/ 258 h 221"/>
                  <a:gd name="T6" fmla="*/ 23 w 143"/>
                  <a:gd name="T7" fmla="*/ 247 h 221"/>
                  <a:gd name="T8" fmla="*/ 63 w 143"/>
                  <a:gd name="T9" fmla="*/ 240 h 221"/>
                  <a:gd name="T10" fmla="*/ 68 w 143"/>
                  <a:gd name="T11" fmla="*/ 237 h 221"/>
                  <a:gd name="T12" fmla="*/ 68 w 143"/>
                  <a:gd name="T13" fmla="*/ 231 h 221"/>
                  <a:gd name="T14" fmla="*/ 58 w 143"/>
                  <a:gd name="T15" fmla="*/ 204 h 221"/>
                  <a:gd name="T16" fmla="*/ 51 w 143"/>
                  <a:gd name="T17" fmla="*/ 194 h 221"/>
                  <a:gd name="T18" fmla="*/ 44 w 143"/>
                  <a:gd name="T19" fmla="*/ 188 h 221"/>
                  <a:gd name="T20" fmla="*/ 43 w 143"/>
                  <a:gd name="T21" fmla="*/ 175 h 221"/>
                  <a:gd name="T22" fmla="*/ 36 w 143"/>
                  <a:gd name="T23" fmla="*/ 166 h 221"/>
                  <a:gd name="T24" fmla="*/ 37 w 143"/>
                  <a:gd name="T25" fmla="*/ 161 h 221"/>
                  <a:gd name="T26" fmla="*/ 35 w 143"/>
                  <a:gd name="T27" fmla="*/ 158 h 221"/>
                  <a:gd name="T28" fmla="*/ 28 w 143"/>
                  <a:gd name="T29" fmla="*/ 152 h 221"/>
                  <a:gd name="T30" fmla="*/ 30 w 143"/>
                  <a:gd name="T31" fmla="*/ 146 h 221"/>
                  <a:gd name="T32" fmla="*/ 55 w 143"/>
                  <a:gd name="T33" fmla="*/ 154 h 221"/>
                  <a:gd name="T34" fmla="*/ 79 w 143"/>
                  <a:gd name="T35" fmla="*/ 159 h 221"/>
                  <a:gd name="T36" fmla="*/ 83 w 143"/>
                  <a:gd name="T37" fmla="*/ 153 h 221"/>
                  <a:gd name="T38" fmla="*/ 104 w 143"/>
                  <a:gd name="T39" fmla="*/ 153 h 221"/>
                  <a:gd name="T40" fmla="*/ 141 w 143"/>
                  <a:gd name="T41" fmla="*/ 153 h 221"/>
                  <a:gd name="T42" fmla="*/ 139 w 143"/>
                  <a:gd name="T43" fmla="*/ 147 h 221"/>
                  <a:gd name="T44" fmla="*/ 138 w 143"/>
                  <a:gd name="T45" fmla="*/ 141 h 221"/>
                  <a:gd name="T46" fmla="*/ 161 w 143"/>
                  <a:gd name="T47" fmla="*/ 99 h 221"/>
                  <a:gd name="T48" fmla="*/ 161 w 143"/>
                  <a:gd name="T49" fmla="*/ 64 h 221"/>
                  <a:gd name="T50" fmla="*/ 154 w 143"/>
                  <a:gd name="T51" fmla="*/ 63 h 221"/>
                  <a:gd name="T52" fmla="*/ 146 w 143"/>
                  <a:gd name="T53" fmla="*/ 58 h 221"/>
                  <a:gd name="T54" fmla="*/ 85 w 143"/>
                  <a:gd name="T55" fmla="*/ 0 h 221"/>
                  <a:gd name="T56" fmla="*/ 78 w 143"/>
                  <a:gd name="T57" fmla="*/ 2 h 221"/>
                  <a:gd name="T58" fmla="*/ 77 w 143"/>
                  <a:gd name="T59" fmla="*/ 13 h 221"/>
                  <a:gd name="T60" fmla="*/ 93 w 143"/>
                  <a:gd name="T61" fmla="*/ 36 h 221"/>
                  <a:gd name="T62" fmla="*/ 91 w 143"/>
                  <a:gd name="T63" fmla="*/ 75 h 221"/>
                  <a:gd name="T64" fmla="*/ 92 w 143"/>
                  <a:gd name="T65" fmla="*/ 83 h 221"/>
                  <a:gd name="T66" fmla="*/ 91 w 143"/>
                  <a:gd name="T67" fmla="*/ 96 h 221"/>
                  <a:gd name="T68" fmla="*/ 75 w 143"/>
                  <a:gd name="T69" fmla="*/ 112 h 221"/>
                  <a:gd name="T70" fmla="*/ 61 w 143"/>
                  <a:gd name="T71" fmla="*/ 113 h 221"/>
                  <a:gd name="T72" fmla="*/ 23 w 143"/>
                  <a:gd name="T73" fmla="*/ 96 h 221"/>
                  <a:gd name="T74" fmla="*/ 13 w 143"/>
                  <a:gd name="T75" fmla="*/ 98 h 221"/>
                  <a:gd name="T76" fmla="*/ 16 w 143"/>
                  <a:gd name="T77" fmla="*/ 105 h 221"/>
                  <a:gd name="T78" fmla="*/ 25 w 143"/>
                  <a:gd name="T79" fmla="*/ 113 h 221"/>
                  <a:gd name="T80" fmla="*/ 16 w 143"/>
                  <a:gd name="T81" fmla="*/ 128 h 221"/>
                  <a:gd name="T82" fmla="*/ 4 w 143"/>
                  <a:gd name="T83" fmla="*/ 148 h 221"/>
                  <a:gd name="T84" fmla="*/ 18 w 143"/>
                  <a:gd name="T85" fmla="*/ 167 h 221"/>
                  <a:gd name="T86" fmla="*/ 15 w 143"/>
                  <a:gd name="T87" fmla="*/ 176 h 221"/>
                  <a:gd name="T88" fmla="*/ 7 w 143"/>
                  <a:gd name="T89" fmla="*/ 188 h 221"/>
                  <a:gd name="T90" fmla="*/ 15 w 143"/>
                  <a:gd name="T91" fmla="*/ 203 h 221"/>
                  <a:gd name="T92" fmla="*/ 18 w 143"/>
                  <a:gd name="T93" fmla="*/ 216 h 221"/>
                  <a:gd name="T94" fmla="*/ 23 w 143"/>
                  <a:gd name="T95" fmla="*/ 223 h 221"/>
                  <a:gd name="T96" fmla="*/ 21 w 143"/>
                  <a:gd name="T97" fmla="*/ 231 h 221"/>
                  <a:gd name="T98" fmla="*/ 16 w 143"/>
                  <a:gd name="T99" fmla="*/ 238 h 221"/>
                  <a:gd name="T100" fmla="*/ 9 w 143"/>
                  <a:gd name="T101" fmla="*/ 238 h 221"/>
                  <a:gd name="T102" fmla="*/ 9 w 143"/>
                  <a:gd name="T103" fmla="*/ 238 h 221"/>
                  <a:gd name="T104" fmla="*/ 7 w 143"/>
                  <a:gd name="T105" fmla="*/ 242 h 2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3" h="221">
                    <a:moveTo>
                      <a:pt x="6" y="207"/>
                    </a:moveTo>
                    <a:lnTo>
                      <a:pt x="3" y="209"/>
                    </a:lnTo>
                    <a:lnTo>
                      <a:pt x="2" y="212"/>
                    </a:lnTo>
                    <a:lnTo>
                      <a:pt x="1" y="214"/>
                    </a:lnTo>
                    <a:lnTo>
                      <a:pt x="0" y="216"/>
                    </a:lnTo>
                    <a:lnTo>
                      <a:pt x="1" y="218"/>
                    </a:lnTo>
                    <a:lnTo>
                      <a:pt x="2" y="220"/>
                    </a:lnTo>
                    <a:lnTo>
                      <a:pt x="5" y="221"/>
                    </a:lnTo>
                    <a:lnTo>
                      <a:pt x="7" y="221"/>
                    </a:lnTo>
                    <a:lnTo>
                      <a:pt x="9" y="221"/>
                    </a:lnTo>
                    <a:lnTo>
                      <a:pt x="12" y="220"/>
                    </a:lnTo>
                    <a:lnTo>
                      <a:pt x="20" y="212"/>
                    </a:lnTo>
                    <a:lnTo>
                      <a:pt x="31" y="207"/>
                    </a:lnTo>
                    <a:lnTo>
                      <a:pt x="42" y="206"/>
                    </a:lnTo>
                    <a:lnTo>
                      <a:pt x="54" y="206"/>
                    </a:lnTo>
                    <a:lnTo>
                      <a:pt x="55" y="206"/>
                    </a:lnTo>
                    <a:lnTo>
                      <a:pt x="56" y="204"/>
                    </a:lnTo>
                    <a:lnTo>
                      <a:pt x="58" y="203"/>
                    </a:lnTo>
                    <a:lnTo>
                      <a:pt x="59" y="202"/>
                    </a:lnTo>
                    <a:lnTo>
                      <a:pt x="59" y="199"/>
                    </a:lnTo>
                    <a:lnTo>
                      <a:pt x="58" y="198"/>
                    </a:lnTo>
                    <a:lnTo>
                      <a:pt x="53" y="191"/>
                    </a:lnTo>
                    <a:lnTo>
                      <a:pt x="50" y="183"/>
                    </a:lnTo>
                    <a:lnTo>
                      <a:pt x="50" y="175"/>
                    </a:lnTo>
                    <a:lnTo>
                      <a:pt x="48" y="168"/>
                    </a:lnTo>
                    <a:lnTo>
                      <a:pt x="47" y="167"/>
                    </a:lnTo>
                    <a:lnTo>
                      <a:pt x="44" y="166"/>
                    </a:lnTo>
                    <a:lnTo>
                      <a:pt x="42" y="163"/>
                    </a:lnTo>
                    <a:lnTo>
                      <a:pt x="39" y="162"/>
                    </a:lnTo>
                    <a:lnTo>
                      <a:pt x="38" y="161"/>
                    </a:lnTo>
                    <a:lnTo>
                      <a:pt x="38" y="156"/>
                    </a:lnTo>
                    <a:lnTo>
                      <a:pt x="38" y="153"/>
                    </a:lnTo>
                    <a:lnTo>
                      <a:pt x="37" y="150"/>
                    </a:lnTo>
                    <a:lnTo>
                      <a:pt x="36" y="148"/>
                    </a:lnTo>
                    <a:lnTo>
                      <a:pt x="33" y="145"/>
                    </a:lnTo>
                    <a:lnTo>
                      <a:pt x="31" y="142"/>
                    </a:lnTo>
                    <a:lnTo>
                      <a:pt x="31" y="141"/>
                    </a:lnTo>
                    <a:lnTo>
                      <a:pt x="31" y="139"/>
                    </a:lnTo>
                    <a:lnTo>
                      <a:pt x="32" y="138"/>
                    </a:lnTo>
                    <a:lnTo>
                      <a:pt x="31" y="136"/>
                    </a:lnTo>
                    <a:lnTo>
                      <a:pt x="30" y="135"/>
                    </a:lnTo>
                    <a:lnTo>
                      <a:pt x="27" y="133"/>
                    </a:lnTo>
                    <a:lnTo>
                      <a:pt x="25" y="132"/>
                    </a:lnTo>
                    <a:lnTo>
                      <a:pt x="24" y="130"/>
                    </a:lnTo>
                    <a:lnTo>
                      <a:pt x="25" y="129"/>
                    </a:lnTo>
                    <a:lnTo>
                      <a:pt x="26" y="127"/>
                    </a:lnTo>
                    <a:lnTo>
                      <a:pt x="26" y="125"/>
                    </a:lnTo>
                    <a:lnTo>
                      <a:pt x="26" y="124"/>
                    </a:lnTo>
                    <a:lnTo>
                      <a:pt x="36" y="127"/>
                    </a:lnTo>
                    <a:lnTo>
                      <a:pt x="47" y="132"/>
                    </a:lnTo>
                    <a:lnTo>
                      <a:pt x="56" y="137"/>
                    </a:lnTo>
                    <a:lnTo>
                      <a:pt x="68" y="137"/>
                    </a:lnTo>
                    <a:lnTo>
                      <a:pt x="68" y="136"/>
                    </a:lnTo>
                    <a:lnTo>
                      <a:pt x="68" y="133"/>
                    </a:lnTo>
                    <a:lnTo>
                      <a:pt x="70" y="132"/>
                    </a:lnTo>
                    <a:lnTo>
                      <a:pt x="71" y="131"/>
                    </a:lnTo>
                    <a:lnTo>
                      <a:pt x="72" y="130"/>
                    </a:lnTo>
                    <a:lnTo>
                      <a:pt x="72" y="127"/>
                    </a:lnTo>
                    <a:lnTo>
                      <a:pt x="89" y="131"/>
                    </a:lnTo>
                    <a:lnTo>
                      <a:pt x="104" y="133"/>
                    </a:lnTo>
                    <a:lnTo>
                      <a:pt x="120" y="131"/>
                    </a:lnTo>
                    <a:lnTo>
                      <a:pt x="121" y="131"/>
                    </a:lnTo>
                    <a:lnTo>
                      <a:pt x="121" y="130"/>
                    </a:lnTo>
                    <a:lnTo>
                      <a:pt x="120" y="129"/>
                    </a:lnTo>
                    <a:lnTo>
                      <a:pt x="119" y="126"/>
                    </a:lnTo>
                    <a:lnTo>
                      <a:pt x="118" y="125"/>
                    </a:lnTo>
                    <a:lnTo>
                      <a:pt x="116" y="124"/>
                    </a:lnTo>
                    <a:lnTo>
                      <a:pt x="118" y="121"/>
                    </a:lnTo>
                    <a:lnTo>
                      <a:pt x="124" y="108"/>
                    </a:lnTo>
                    <a:lnTo>
                      <a:pt x="132" y="95"/>
                    </a:lnTo>
                    <a:lnTo>
                      <a:pt x="138" y="85"/>
                    </a:lnTo>
                    <a:lnTo>
                      <a:pt x="142" y="76"/>
                    </a:lnTo>
                    <a:lnTo>
                      <a:pt x="143" y="65"/>
                    </a:lnTo>
                    <a:lnTo>
                      <a:pt x="138" y="55"/>
                    </a:lnTo>
                    <a:lnTo>
                      <a:pt x="137" y="54"/>
                    </a:lnTo>
                    <a:lnTo>
                      <a:pt x="135" y="54"/>
                    </a:lnTo>
                    <a:lnTo>
                      <a:pt x="132" y="54"/>
                    </a:lnTo>
                    <a:lnTo>
                      <a:pt x="129" y="53"/>
                    </a:lnTo>
                    <a:lnTo>
                      <a:pt x="126" y="52"/>
                    </a:lnTo>
                    <a:lnTo>
                      <a:pt x="125" y="50"/>
                    </a:lnTo>
                    <a:lnTo>
                      <a:pt x="102" y="24"/>
                    </a:lnTo>
                    <a:lnTo>
                      <a:pt x="74" y="1"/>
                    </a:lnTo>
                    <a:lnTo>
                      <a:pt x="73" y="0"/>
                    </a:lnTo>
                    <a:lnTo>
                      <a:pt x="71" y="1"/>
                    </a:lnTo>
                    <a:lnTo>
                      <a:pt x="70" y="1"/>
                    </a:lnTo>
                    <a:lnTo>
                      <a:pt x="67" y="2"/>
                    </a:lnTo>
                    <a:lnTo>
                      <a:pt x="65" y="3"/>
                    </a:lnTo>
                    <a:lnTo>
                      <a:pt x="64" y="3"/>
                    </a:lnTo>
                    <a:lnTo>
                      <a:pt x="66" y="11"/>
                    </a:lnTo>
                    <a:lnTo>
                      <a:pt x="71" y="18"/>
                    </a:lnTo>
                    <a:lnTo>
                      <a:pt x="77" y="24"/>
                    </a:lnTo>
                    <a:lnTo>
                      <a:pt x="80" y="31"/>
                    </a:lnTo>
                    <a:lnTo>
                      <a:pt x="83" y="42"/>
                    </a:lnTo>
                    <a:lnTo>
                      <a:pt x="83" y="53"/>
                    </a:lnTo>
                    <a:lnTo>
                      <a:pt x="78" y="64"/>
                    </a:lnTo>
                    <a:lnTo>
                      <a:pt x="78" y="66"/>
                    </a:lnTo>
                    <a:lnTo>
                      <a:pt x="78" y="68"/>
                    </a:lnTo>
                    <a:lnTo>
                      <a:pt x="79" y="71"/>
                    </a:lnTo>
                    <a:lnTo>
                      <a:pt x="82" y="73"/>
                    </a:lnTo>
                    <a:lnTo>
                      <a:pt x="84" y="74"/>
                    </a:lnTo>
                    <a:lnTo>
                      <a:pt x="78" y="82"/>
                    </a:lnTo>
                    <a:lnTo>
                      <a:pt x="73" y="89"/>
                    </a:lnTo>
                    <a:lnTo>
                      <a:pt x="67" y="95"/>
                    </a:lnTo>
                    <a:lnTo>
                      <a:pt x="64" y="96"/>
                    </a:lnTo>
                    <a:lnTo>
                      <a:pt x="60" y="97"/>
                    </a:lnTo>
                    <a:lnTo>
                      <a:pt x="55" y="97"/>
                    </a:lnTo>
                    <a:lnTo>
                      <a:pt x="52" y="97"/>
                    </a:lnTo>
                    <a:lnTo>
                      <a:pt x="37" y="90"/>
                    </a:lnTo>
                    <a:lnTo>
                      <a:pt x="24" y="83"/>
                    </a:lnTo>
                    <a:lnTo>
                      <a:pt x="20" y="82"/>
                    </a:lnTo>
                    <a:lnTo>
                      <a:pt x="17" y="82"/>
                    </a:lnTo>
                    <a:lnTo>
                      <a:pt x="14" y="82"/>
                    </a:lnTo>
                    <a:lnTo>
                      <a:pt x="11" y="84"/>
                    </a:lnTo>
                    <a:lnTo>
                      <a:pt x="8" y="86"/>
                    </a:lnTo>
                    <a:lnTo>
                      <a:pt x="11" y="89"/>
                    </a:lnTo>
                    <a:lnTo>
                      <a:pt x="14" y="90"/>
                    </a:lnTo>
                    <a:lnTo>
                      <a:pt x="18" y="92"/>
                    </a:lnTo>
                    <a:lnTo>
                      <a:pt x="20" y="95"/>
                    </a:lnTo>
                    <a:lnTo>
                      <a:pt x="21" y="97"/>
                    </a:lnTo>
                    <a:lnTo>
                      <a:pt x="23" y="100"/>
                    </a:lnTo>
                    <a:lnTo>
                      <a:pt x="19" y="106"/>
                    </a:lnTo>
                    <a:lnTo>
                      <a:pt x="14" y="110"/>
                    </a:lnTo>
                    <a:lnTo>
                      <a:pt x="7" y="115"/>
                    </a:lnTo>
                    <a:lnTo>
                      <a:pt x="3" y="121"/>
                    </a:lnTo>
                    <a:lnTo>
                      <a:pt x="3" y="127"/>
                    </a:lnTo>
                    <a:lnTo>
                      <a:pt x="7" y="133"/>
                    </a:lnTo>
                    <a:lnTo>
                      <a:pt x="12" y="138"/>
                    </a:lnTo>
                    <a:lnTo>
                      <a:pt x="15" y="143"/>
                    </a:lnTo>
                    <a:lnTo>
                      <a:pt x="17" y="145"/>
                    </a:lnTo>
                    <a:lnTo>
                      <a:pt x="15" y="149"/>
                    </a:lnTo>
                    <a:lnTo>
                      <a:pt x="13" y="151"/>
                    </a:lnTo>
                    <a:lnTo>
                      <a:pt x="11" y="155"/>
                    </a:lnTo>
                    <a:lnTo>
                      <a:pt x="8" y="157"/>
                    </a:lnTo>
                    <a:lnTo>
                      <a:pt x="6" y="161"/>
                    </a:lnTo>
                    <a:lnTo>
                      <a:pt x="12" y="163"/>
                    </a:lnTo>
                    <a:lnTo>
                      <a:pt x="14" y="168"/>
                    </a:lnTo>
                    <a:lnTo>
                      <a:pt x="13" y="174"/>
                    </a:lnTo>
                    <a:lnTo>
                      <a:pt x="9" y="181"/>
                    </a:lnTo>
                    <a:lnTo>
                      <a:pt x="13" y="183"/>
                    </a:lnTo>
                    <a:lnTo>
                      <a:pt x="15" y="185"/>
                    </a:lnTo>
                    <a:lnTo>
                      <a:pt x="19" y="186"/>
                    </a:lnTo>
                    <a:lnTo>
                      <a:pt x="21" y="189"/>
                    </a:lnTo>
                    <a:lnTo>
                      <a:pt x="20" y="191"/>
                    </a:lnTo>
                    <a:lnTo>
                      <a:pt x="19" y="193"/>
                    </a:lnTo>
                    <a:lnTo>
                      <a:pt x="19" y="196"/>
                    </a:lnTo>
                    <a:lnTo>
                      <a:pt x="18" y="198"/>
                    </a:lnTo>
                    <a:lnTo>
                      <a:pt x="18" y="201"/>
                    </a:lnTo>
                    <a:lnTo>
                      <a:pt x="17" y="203"/>
                    </a:lnTo>
                    <a:lnTo>
                      <a:pt x="14" y="204"/>
                    </a:lnTo>
                    <a:lnTo>
                      <a:pt x="12" y="204"/>
                    </a:lnTo>
                    <a:lnTo>
                      <a:pt x="9" y="204"/>
                    </a:lnTo>
                    <a:lnTo>
                      <a:pt x="8" y="204"/>
                    </a:lnTo>
                    <a:lnTo>
                      <a:pt x="8" y="206"/>
                    </a:lnTo>
                    <a:lnTo>
                      <a:pt x="8" y="204"/>
                    </a:lnTo>
                    <a:lnTo>
                      <a:pt x="7" y="206"/>
                    </a:lnTo>
                    <a:lnTo>
                      <a:pt x="6" y="206"/>
                    </a:lnTo>
                    <a:lnTo>
                      <a:pt x="6" y="207"/>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0" name="Freeform 81"/>
              <p:cNvSpPr/>
              <p:nvPr/>
            </p:nvSpPr>
            <p:spPr bwMode="gray">
              <a:xfrm>
                <a:off x="2178" y="2451"/>
                <a:ext cx="196" cy="246"/>
              </a:xfrm>
              <a:custGeom>
                <a:avLst/>
                <a:gdLst>
                  <a:gd name="T0" fmla="*/ 187 w 167"/>
                  <a:gd name="T1" fmla="*/ 163 h 210"/>
                  <a:gd name="T2" fmla="*/ 180 w 167"/>
                  <a:gd name="T3" fmla="*/ 129 h 210"/>
                  <a:gd name="T4" fmla="*/ 168 w 167"/>
                  <a:gd name="T5" fmla="*/ 125 h 210"/>
                  <a:gd name="T6" fmla="*/ 164 w 167"/>
                  <a:gd name="T7" fmla="*/ 135 h 210"/>
                  <a:gd name="T8" fmla="*/ 157 w 167"/>
                  <a:gd name="T9" fmla="*/ 151 h 210"/>
                  <a:gd name="T10" fmla="*/ 146 w 167"/>
                  <a:gd name="T11" fmla="*/ 146 h 210"/>
                  <a:gd name="T12" fmla="*/ 137 w 167"/>
                  <a:gd name="T13" fmla="*/ 123 h 210"/>
                  <a:gd name="T14" fmla="*/ 147 w 167"/>
                  <a:gd name="T15" fmla="*/ 114 h 210"/>
                  <a:gd name="T16" fmla="*/ 161 w 167"/>
                  <a:gd name="T17" fmla="*/ 110 h 210"/>
                  <a:gd name="T18" fmla="*/ 174 w 167"/>
                  <a:gd name="T19" fmla="*/ 100 h 210"/>
                  <a:gd name="T20" fmla="*/ 185 w 167"/>
                  <a:gd name="T21" fmla="*/ 82 h 210"/>
                  <a:gd name="T22" fmla="*/ 190 w 167"/>
                  <a:gd name="T23" fmla="*/ 76 h 210"/>
                  <a:gd name="T24" fmla="*/ 187 w 167"/>
                  <a:gd name="T25" fmla="*/ 71 h 210"/>
                  <a:gd name="T26" fmla="*/ 99 w 167"/>
                  <a:gd name="T27" fmla="*/ 62 h 210"/>
                  <a:gd name="T28" fmla="*/ 79 w 167"/>
                  <a:gd name="T29" fmla="*/ 52 h 210"/>
                  <a:gd name="T30" fmla="*/ 77 w 167"/>
                  <a:gd name="T31" fmla="*/ 25 h 210"/>
                  <a:gd name="T32" fmla="*/ 72 w 167"/>
                  <a:gd name="T33" fmla="*/ 21 h 210"/>
                  <a:gd name="T34" fmla="*/ 62 w 167"/>
                  <a:gd name="T35" fmla="*/ 27 h 210"/>
                  <a:gd name="T36" fmla="*/ 47 w 167"/>
                  <a:gd name="T37" fmla="*/ 11 h 210"/>
                  <a:gd name="T38" fmla="*/ 29 w 167"/>
                  <a:gd name="T39" fmla="*/ 7 h 210"/>
                  <a:gd name="T40" fmla="*/ 16 w 167"/>
                  <a:gd name="T41" fmla="*/ 7 h 210"/>
                  <a:gd name="T42" fmla="*/ 2 w 167"/>
                  <a:gd name="T43" fmla="*/ 34 h 210"/>
                  <a:gd name="T44" fmla="*/ 12 w 167"/>
                  <a:gd name="T45" fmla="*/ 37 h 210"/>
                  <a:gd name="T46" fmla="*/ 23 w 167"/>
                  <a:gd name="T47" fmla="*/ 45 h 210"/>
                  <a:gd name="T48" fmla="*/ 41 w 167"/>
                  <a:gd name="T49" fmla="*/ 56 h 210"/>
                  <a:gd name="T50" fmla="*/ 20 w 167"/>
                  <a:gd name="T51" fmla="*/ 69 h 210"/>
                  <a:gd name="T52" fmla="*/ 6 w 167"/>
                  <a:gd name="T53" fmla="*/ 78 h 210"/>
                  <a:gd name="T54" fmla="*/ 33 w 167"/>
                  <a:gd name="T55" fmla="*/ 116 h 210"/>
                  <a:gd name="T56" fmla="*/ 29 w 167"/>
                  <a:gd name="T57" fmla="*/ 138 h 210"/>
                  <a:gd name="T58" fmla="*/ 34 w 167"/>
                  <a:gd name="T59" fmla="*/ 152 h 210"/>
                  <a:gd name="T60" fmla="*/ 40 w 167"/>
                  <a:gd name="T61" fmla="*/ 170 h 210"/>
                  <a:gd name="T62" fmla="*/ 42 w 167"/>
                  <a:gd name="T63" fmla="*/ 187 h 210"/>
                  <a:gd name="T64" fmla="*/ 49 w 167"/>
                  <a:gd name="T65" fmla="*/ 219 h 210"/>
                  <a:gd name="T66" fmla="*/ 56 w 167"/>
                  <a:gd name="T67" fmla="*/ 214 h 210"/>
                  <a:gd name="T68" fmla="*/ 65 w 167"/>
                  <a:gd name="T69" fmla="*/ 211 h 210"/>
                  <a:gd name="T70" fmla="*/ 69 w 167"/>
                  <a:gd name="T71" fmla="*/ 204 h 210"/>
                  <a:gd name="T72" fmla="*/ 75 w 167"/>
                  <a:gd name="T73" fmla="*/ 214 h 210"/>
                  <a:gd name="T74" fmla="*/ 85 w 167"/>
                  <a:gd name="T75" fmla="*/ 180 h 210"/>
                  <a:gd name="T76" fmla="*/ 86 w 167"/>
                  <a:gd name="T77" fmla="*/ 206 h 210"/>
                  <a:gd name="T78" fmla="*/ 100 w 167"/>
                  <a:gd name="T79" fmla="*/ 205 h 210"/>
                  <a:gd name="T80" fmla="*/ 104 w 167"/>
                  <a:gd name="T81" fmla="*/ 187 h 210"/>
                  <a:gd name="T82" fmla="*/ 106 w 167"/>
                  <a:gd name="T83" fmla="*/ 166 h 210"/>
                  <a:gd name="T84" fmla="*/ 111 w 167"/>
                  <a:gd name="T85" fmla="*/ 201 h 210"/>
                  <a:gd name="T86" fmla="*/ 124 w 167"/>
                  <a:gd name="T87" fmla="*/ 192 h 210"/>
                  <a:gd name="T88" fmla="*/ 109 w 167"/>
                  <a:gd name="T89" fmla="*/ 162 h 210"/>
                  <a:gd name="T90" fmla="*/ 116 w 167"/>
                  <a:gd name="T91" fmla="*/ 164 h 210"/>
                  <a:gd name="T92" fmla="*/ 127 w 167"/>
                  <a:gd name="T93" fmla="*/ 178 h 210"/>
                  <a:gd name="T94" fmla="*/ 131 w 167"/>
                  <a:gd name="T95" fmla="*/ 200 h 210"/>
                  <a:gd name="T96" fmla="*/ 137 w 167"/>
                  <a:gd name="T97" fmla="*/ 179 h 210"/>
                  <a:gd name="T98" fmla="*/ 144 w 167"/>
                  <a:gd name="T99" fmla="*/ 176 h 210"/>
                  <a:gd name="T100" fmla="*/ 151 w 167"/>
                  <a:gd name="T101" fmla="*/ 180 h 210"/>
                  <a:gd name="T102" fmla="*/ 158 w 167"/>
                  <a:gd name="T103" fmla="*/ 191 h 210"/>
                  <a:gd name="T104" fmla="*/ 162 w 167"/>
                  <a:gd name="T105" fmla="*/ 206 h 210"/>
                  <a:gd name="T106" fmla="*/ 161 w 167"/>
                  <a:gd name="T107" fmla="*/ 214 h 210"/>
                  <a:gd name="T108" fmla="*/ 167 w 167"/>
                  <a:gd name="T109" fmla="*/ 237 h 210"/>
                  <a:gd name="T110" fmla="*/ 175 w 167"/>
                  <a:gd name="T111" fmla="*/ 239 h 210"/>
                  <a:gd name="T112" fmla="*/ 190 w 167"/>
                  <a:gd name="T113" fmla="*/ 227 h 210"/>
                  <a:gd name="T114" fmla="*/ 189 w 167"/>
                  <a:gd name="T115" fmla="*/ 206 h 2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67" h="210">
                    <a:moveTo>
                      <a:pt x="167" y="172"/>
                    </a:moveTo>
                    <a:lnTo>
                      <a:pt x="165" y="168"/>
                    </a:lnTo>
                    <a:lnTo>
                      <a:pt x="164" y="163"/>
                    </a:lnTo>
                    <a:lnTo>
                      <a:pt x="161" y="156"/>
                    </a:lnTo>
                    <a:lnTo>
                      <a:pt x="161" y="147"/>
                    </a:lnTo>
                    <a:lnTo>
                      <a:pt x="160" y="139"/>
                    </a:lnTo>
                    <a:lnTo>
                      <a:pt x="159" y="139"/>
                    </a:lnTo>
                    <a:lnTo>
                      <a:pt x="158" y="139"/>
                    </a:lnTo>
                    <a:lnTo>
                      <a:pt x="154" y="130"/>
                    </a:lnTo>
                    <a:lnTo>
                      <a:pt x="155" y="121"/>
                    </a:lnTo>
                    <a:lnTo>
                      <a:pt x="154" y="112"/>
                    </a:lnTo>
                    <a:lnTo>
                      <a:pt x="154" y="111"/>
                    </a:lnTo>
                    <a:lnTo>
                      <a:pt x="153" y="110"/>
                    </a:lnTo>
                    <a:lnTo>
                      <a:pt x="152" y="110"/>
                    </a:lnTo>
                    <a:lnTo>
                      <a:pt x="150" y="109"/>
                    </a:lnTo>
                    <a:lnTo>
                      <a:pt x="150" y="107"/>
                    </a:lnTo>
                    <a:lnTo>
                      <a:pt x="148" y="107"/>
                    </a:lnTo>
                    <a:lnTo>
                      <a:pt x="147" y="107"/>
                    </a:lnTo>
                    <a:lnTo>
                      <a:pt x="144" y="109"/>
                    </a:lnTo>
                    <a:lnTo>
                      <a:pt x="143" y="107"/>
                    </a:lnTo>
                    <a:lnTo>
                      <a:pt x="141" y="106"/>
                    </a:lnTo>
                    <a:lnTo>
                      <a:pt x="140" y="106"/>
                    </a:lnTo>
                    <a:lnTo>
                      <a:pt x="138" y="106"/>
                    </a:lnTo>
                    <a:lnTo>
                      <a:pt x="138" y="107"/>
                    </a:lnTo>
                    <a:lnTo>
                      <a:pt x="138" y="110"/>
                    </a:lnTo>
                    <a:lnTo>
                      <a:pt x="140" y="112"/>
                    </a:lnTo>
                    <a:lnTo>
                      <a:pt x="140" y="115"/>
                    </a:lnTo>
                    <a:lnTo>
                      <a:pt x="140" y="117"/>
                    </a:lnTo>
                    <a:lnTo>
                      <a:pt x="140" y="119"/>
                    </a:lnTo>
                    <a:lnTo>
                      <a:pt x="137" y="122"/>
                    </a:lnTo>
                    <a:lnTo>
                      <a:pt x="135" y="123"/>
                    </a:lnTo>
                    <a:lnTo>
                      <a:pt x="135" y="124"/>
                    </a:lnTo>
                    <a:lnTo>
                      <a:pt x="134" y="127"/>
                    </a:lnTo>
                    <a:lnTo>
                      <a:pt x="134" y="129"/>
                    </a:lnTo>
                    <a:lnTo>
                      <a:pt x="134" y="132"/>
                    </a:lnTo>
                    <a:lnTo>
                      <a:pt x="132" y="133"/>
                    </a:lnTo>
                    <a:lnTo>
                      <a:pt x="130" y="133"/>
                    </a:lnTo>
                    <a:lnTo>
                      <a:pt x="129" y="132"/>
                    </a:lnTo>
                    <a:lnTo>
                      <a:pt x="128" y="130"/>
                    </a:lnTo>
                    <a:lnTo>
                      <a:pt x="126" y="128"/>
                    </a:lnTo>
                    <a:lnTo>
                      <a:pt x="124" y="125"/>
                    </a:lnTo>
                    <a:lnTo>
                      <a:pt x="123" y="124"/>
                    </a:lnTo>
                    <a:lnTo>
                      <a:pt x="119" y="122"/>
                    </a:lnTo>
                    <a:lnTo>
                      <a:pt x="117" y="118"/>
                    </a:lnTo>
                    <a:lnTo>
                      <a:pt x="115" y="115"/>
                    </a:lnTo>
                    <a:lnTo>
                      <a:pt x="115" y="110"/>
                    </a:lnTo>
                    <a:lnTo>
                      <a:pt x="115" y="106"/>
                    </a:lnTo>
                    <a:lnTo>
                      <a:pt x="117" y="105"/>
                    </a:lnTo>
                    <a:lnTo>
                      <a:pt x="119" y="103"/>
                    </a:lnTo>
                    <a:lnTo>
                      <a:pt x="122" y="101"/>
                    </a:lnTo>
                    <a:lnTo>
                      <a:pt x="120" y="100"/>
                    </a:lnTo>
                    <a:lnTo>
                      <a:pt x="120" y="99"/>
                    </a:lnTo>
                    <a:lnTo>
                      <a:pt x="123" y="97"/>
                    </a:lnTo>
                    <a:lnTo>
                      <a:pt x="125" y="97"/>
                    </a:lnTo>
                    <a:lnTo>
                      <a:pt x="128" y="95"/>
                    </a:lnTo>
                    <a:lnTo>
                      <a:pt x="130" y="95"/>
                    </a:lnTo>
                    <a:lnTo>
                      <a:pt x="134" y="94"/>
                    </a:lnTo>
                    <a:lnTo>
                      <a:pt x="135" y="92"/>
                    </a:lnTo>
                    <a:lnTo>
                      <a:pt x="136" y="92"/>
                    </a:lnTo>
                    <a:lnTo>
                      <a:pt x="136" y="93"/>
                    </a:lnTo>
                    <a:lnTo>
                      <a:pt x="137" y="94"/>
                    </a:lnTo>
                    <a:lnTo>
                      <a:pt x="138" y="94"/>
                    </a:lnTo>
                    <a:lnTo>
                      <a:pt x="141" y="93"/>
                    </a:lnTo>
                    <a:lnTo>
                      <a:pt x="142" y="92"/>
                    </a:lnTo>
                    <a:lnTo>
                      <a:pt x="143" y="89"/>
                    </a:lnTo>
                    <a:lnTo>
                      <a:pt x="144" y="87"/>
                    </a:lnTo>
                    <a:lnTo>
                      <a:pt x="146" y="86"/>
                    </a:lnTo>
                    <a:lnTo>
                      <a:pt x="148" y="85"/>
                    </a:lnTo>
                    <a:lnTo>
                      <a:pt x="150" y="85"/>
                    </a:lnTo>
                    <a:lnTo>
                      <a:pt x="149" y="81"/>
                    </a:lnTo>
                    <a:lnTo>
                      <a:pt x="149" y="77"/>
                    </a:lnTo>
                    <a:lnTo>
                      <a:pt x="150" y="74"/>
                    </a:lnTo>
                    <a:lnTo>
                      <a:pt x="153" y="73"/>
                    </a:lnTo>
                    <a:lnTo>
                      <a:pt x="154" y="71"/>
                    </a:lnTo>
                    <a:lnTo>
                      <a:pt x="158" y="70"/>
                    </a:lnTo>
                    <a:lnTo>
                      <a:pt x="160" y="69"/>
                    </a:lnTo>
                    <a:lnTo>
                      <a:pt x="161" y="69"/>
                    </a:lnTo>
                    <a:lnTo>
                      <a:pt x="162" y="69"/>
                    </a:lnTo>
                    <a:lnTo>
                      <a:pt x="164" y="69"/>
                    </a:lnTo>
                    <a:lnTo>
                      <a:pt x="164" y="68"/>
                    </a:lnTo>
                    <a:lnTo>
                      <a:pt x="164" y="67"/>
                    </a:lnTo>
                    <a:lnTo>
                      <a:pt x="162" y="65"/>
                    </a:lnTo>
                    <a:lnTo>
                      <a:pt x="161" y="65"/>
                    </a:lnTo>
                    <a:lnTo>
                      <a:pt x="160" y="64"/>
                    </a:lnTo>
                    <a:lnTo>
                      <a:pt x="159" y="63"/>
                    </a:lnTo>
                    <a:lnTo>
                      <a:pt x="158" y="62"/>
                    </a:lnTo>
                    <a:lnTo>
                      <a:pt x="159" y="62"/>
                    </a:lnTo>
                    <a:lnTo>
                      <a:pt x="159" y="61"/>
                    </a:lnTo>
                    <a:lnTo>
                      <a:pt x="159" y="59"/>
                    </a:lnTo>
                    <a:lnTo>
                      <a:pt x="142" y="56"/>
                    </a:lnTo>
                    <a:lnTo>
                      <a:pt x="124" y="55"/>
                    </a:lnTo>
                    <a:lnTo>
                      <a:pt x="106" y="56"/>
                    </a:lnTo>
                    <a:lnTo>
                      <a:pt x="88" y="55"/>
                    </a:lnTo>
                    <a:lnTo>
                      <a:pt x="84" y="53"/>
                    </a:lnTo>
                    <a:lnTo>
                      <a:pt x="82" y="52"/>
                    </a:lnTo>
                    <a:lnTo>
                      <a:pt x="79" y="51"/>
                    </a:lnTo>
                    <a:lnTo>
                      <a:pt x="76" y="51"/>
                    </a:lnTo>
                    <a:lnTo>
                      <a:pt x="72" y="50"/>
                    </a:lnTo>
                    <a:lnTo>
                      <a:pt x="70" y="48"/>
                    </a:lnTo>
                    <a:lnTo>
                      <a:pt x="69" y="46"/>
                    </a:lnTo>
                    <a:lnTo>
                      <a:pt x="67" y="44"/>
                    </a:lnTo>
                    <a:lnTo>
                      <a:pt x="66" y="39"/>
                    </a:lnTo>
                    <a:lnTo>
                      <a:pt x="66" y="34"/>
                    </a:lnTo>
                    <a:lnTo>
                      <a:pt x="67" y="29"/>
                    </a:lnTo>
                    <a:lnTo>
                      <a:pt x="69" y="24"/>
                    </a:lnTo>
                    <a:lnTo>
                      <a:pt x="67" y="23"/>
                    </a:lnTo>
                    <a:lnTo>
                      <a:pt x="66" y="22"/>
                    </a:lnTo>
                    <a:lnTo>
                      <a:pt x="66" y="21"/>
                    </a:lnTo>
                    <a:lnTo>
                      <a:pt x="66" y="18"/>
                    </a:lnTo>
                    <a:lnTo>
                      <a:pt x="65" y="17"/>
                    </a:lnTo>
                    <a:lnTo>
                      <a:pt x="65" y="16"/>
                    </a:lnTo>
                    <a:lnTo>
                      <a:pt x="64" y="16"/>
                    </a:lnTo>
                    <a:lnTo>
                      <a:pt x="61" y="16"/>
                    </a:lnTo>
                    <a:lnTo>
                      <a:pt x="61" y="18"/>
                    </a:lnTo>
                    <a:lnTo>
                      <a:pt x="60" y="17"/>
                    </a:lnTo>
                    <a:lnTo>
                      <a:pt x="58" y="18"/>
                    </a:lnTo>
                    <a:lnTo>
                      <a:pt x="57" y="20"/>
                    </a:lnTo>
                    <a:lnTo>
                      <a:pt x="55" y="21"/>
                    </a:lnTo>
                    <a:lnTo>
                      <a:pt x="54" y="22"/>
                    </a:lnTo>
                    <a:lnTo>
                      <a:pt x="53" y="23"/>
                    </a:lnTo>
                    <a:lnTo>
                      <a:pt x="52" y="22"/>
                    </a:lnTo>
                    <a:lnTo>
                      <a:pt x="48" y="21"/>
                    </a:lnTo>
                    <a:lnTo>
                      <a:pt x="47" y="17"/>
                    </a:lnTo>
                    <a:lnTo>
                      <a:pt x="45" y="15"/>
                    </a:lnTo>
                    <a:lnTo>
                      <a:pt x="42" y="12"/>
                    </a:lnTo>
                    <a:lnTo>
                      <a:pt x="41" y="9"/>
                    </a:lnTo>
                    <a:lnTo>
                      <a:pt x="40" y="9"/>
                    </a:lnTo>
                    <a:lnTo>
                      <a:pt x="37" y="9"/>
                    </a:lnTo>
                    <a:lnTo>
                      <a:pt x="36" y="9"/>
                    </a:lnTo>
                    <a:lnTo>
                      <a:pt x="34" y="9"/>
                    </a:lnTo>
                    <a:lnTo>
                      <a:pt x="32" y="10"/>
                    </a:lnTo>
                    <a:lnTo>
                      <a:pt x="32" y="11"/>
                    </a:lnTo>
                    <a:lnTo>
                      <a:pt x="29" y="9"/>
                    </a:lnTo>
                    <a:lnTo>
                      <a:pt x="25" y="6"/>
                    </a:lnTo>
                    <a:lnTo>
                      <a:pt x="22" y="4"/>
                    </a:lnTo>
                    <a:lnTo>
                      <a:pt x="18" y="2"/>
                    </a:lnTo>
                    <a:lnTo>
                      <a:pt x="14" y="0"/>
                    </a:lnTo>
                    <a:lnTo>
                      <a:pt x="13" y="2"/>
                    </a:lnTo>
                    <a:lnTo>
                      <a:pt x="13" y="3"/>
                    </a:lnTo>
                    <a:lnTo>
                      <a:pt x="13" y="4"/>
                    </a:lnTo>
                    <a:lnTo>
                      <a:pt x="14" y="6"/>
                    </a:lnTo>
                    <a:lnTo>
                      <a:pt x="14" y="9"/>
                    </a:lnTo>
                    <a:lnTo>
                      <a:pt x="14" y="11"/>
                    </a:lnTo>
                    <a:lnTo>
                      <a:pt x="12" y="14"/>
                    </a:lnTo>
                    <a:lnTo>
                      <a:pt x="8" y="17"/>
                    </a:lnTo>
                    <a:lnTo>
                      <a:pt x="6" y="22"/>
                    </a:lnTo>
                    <a:lnTo>
                      <a:pt x="2" y="27"/>
                    </a:lnTo>
                    <a:lnTo>
                      <a:pt x="2" y="29"/>
                    </a:lnTo>
                    <a:lnTo>
                      <a:pt x="2" y="32"/>
                    </a:lnTo>
                    <a:lnTo>
                      <a:pt x="4" y="33"/>
                    </a:lnTo>
                    <a:lnTo>
                      <a:pt x="5" y="34"/>
                    </a:lnTo>
                    <a:lnTo>
                      <a:pt x="6" y="34"/>
                    </a:lnTo>
                    <a:lnTo>
                      <a:pt x="7" y="33"/>
                    </a:lnTo>
                    <a:lnTo>
                      <a:pt x="8" y="32"/>
                    </a:lnTo>
                    <a:lnTo>
                      <a:pt x="10" y="32"/>
                    </a:lnTo>
                    <a:lnTo>
                      <a:pt x="11" y="32"/>
                    </a:lnTo>
                    <a:lnTo>
                      <a:pt x="12" y="32"/>
                    </a:lnTo>
                    <a:lnTo>
                      <a:pt x="14" y="34"/>
                    </a:lnTo>
                    <a:lnTo>
                      <a:pt x="16" y="35"/>
                    </a:lnTo>
                    <a:lnTo>
                      <a:pt x="18" y="36"/>
                    </a:lnTo>
                    <a:lnTo>
                      <a:pt x="20" y="38"/>
                    </a:lnTo>
                    <a:lnTo>
                      <a:pt x="22" y="40"/>
                    </a:lnTo>
                    <a:lnTo>
                      <a:pt x="24" y="44"/>
                    </a:lnTo>
                    <a:lnTo>
                      <a:pt x="28" y="45"/>
                    </a:lnTo>
                    <a:lnTo>
                      <a:pt x="31" y="45"/>
                    </a:lnTo>
                    <a:lnTo>
                      <a:pt x="35" y="45"/>
                    </a:lnTo>
                    <a:lnTo>
                      <a:pt x="35" y="46"/>
                    </a:lnTo>
                    <a:lnTo>
                      <a:pt x="35" y="48"/>
                    </a:lnTo>
                    <a:lnTo>
                      <a:pt x="31" y="52"/>
                    </a:lnTo>
                    <a:lnTo>
                      <a:pt x="26" y="53"/>
                    </a:lnTo>
                    <a:lnTo>
                      <a:pt x="23" y="53"/>
                    </a:lnTo>
                    <a:lnTo>
                      <a:pt x="18" y="55"/>
                    </a:lnTo>
                    <a:lnTo>
                      <a:pt x="18" y="57"/>
                    </a:lnTo>
                    <a:lnTo>
                      <a:pt x="17" y="59"/>
                    </a:lnTo>
                    <a:lnTo>
                      <a:pt x="14" y="61"/>
                    </a:lnTo>
                    <a:lnTo>
                      <a:pt x="12" y="61"/>
                    </a:lnTo>
                    <a:lnTo>
                      <a:pt x="10" y="62"/>
                    </a:lnTo>
                    <a:lnTo>
                      <a:pt x="7" y="62"/>
                    </a:lnTo>
                    <a:lnTo>
                      <a:pt x="5" y="62"/>
                    </a:lnTo>
                    <a:lnTo>
                      <a:pt x="5" y="64"/>
                    </a:lnTo>
                    <a:lnTo>
                      <a:pt x="5" y="67"/>
                    </a:lnTo>
                    <a:lnTo>
                      <a:pt x="2" y="69"/>
                    </a:lnTo>
                    <a:lnTo>
                      <a:pt x="0" y="70"/>
                    </a:lnTo>
                    <a:lnTo>
                      <a:pt x="5" y="77"/>
                    </a:lnTo>
                    <a:lnTo>
                      <a:pt x="11" y="82"/>
                    </a:lnTo>
                    <a:lnTo>
                      <a:pt x="18" y="87"/>
                    </a:lnTo>
                    <a:lnTo>
                      <a:pt x="24" y="92"/>
                    </a:lnTo>
                    <a:lnTo>
                      <a:pt x="28" y="99"/>
                    </a:lnTo>
                    <a:lnTo>
                      <a:pt x="30" y="106"/>
                    </a:lnTo>
                    <a:lnTo>
                      <a:pt x="29" y="115"/>
                    </a:lnTo>
                    <a:lnTo>
                      <a:pt x="29" y="116"/>
                    </a:lnTo>
                    <a:lnTo>
                      <a:pt x="28" y="116"/>
                    </a:lnTo>
                    <a:lnTo>
                      <a:pt x="25" y="117"/>
                    </a:lnTo>
                    <a:lnTo>
                      <a:pt x="25" y="118"/>
                    </a:lnTo>
                    <a:lnTo>
                      <a:pt x="25" y="121"/>
                    </a:lnTo>
                    <a:lnTo>
                      <a:pt x="26" y="122"/>
                    </a:lnTo>
                    <a:lnTo>
                      <a:pt x="28" y="123"/>
                    </a:lnTo>
                    <a:lnTo>
                      <a:pt x="30" y="123"/>
                    </a:lnTo>
                    <a:lnTo>
                      <a:pt x="30" y="125"/>
                    </a:lnTo>
                    <a:lnTo>
                      <a:pt x="30" y="128"/>
                    </a:lnTo>
                    <a:lnTo>
                      <a:pt x="29" y="130"/>
                    </a:lnTo>
                    <a:lnTo>
                      <a:pt x="30" y="133"/>
                    </a:lnTo>
                    <a:lnTo>
                      <a:pt x="31" y="135"/>
                    </a:lnTo>
                    <a:lnTo>
                      <a:pt x="34" y="138"/>
                    </a:lnTo>
                    <a:lnTo>
                      <a:pt x="35" y="139"/>
                    </a:lnTo>
                    <a:lnTo>
                      <a:pt x="35" y="141"/>
                    </a:lnTo>
                    <a:lnTo>
                      <a:pt x="35" y="142"/>
                    </a:lnTo>
                    <a:lnTo>
                      <a:pt x="34" y="145"/>
                    </a:lnTo>
                    <a:lnTo>
                      <a:pt x="32" y="147"/>
                    </a:lnTo>
                    <a:lnTo>
                      <a:pt x="32" y="150"/>
                    </a:lnTo>
                    <a:lnTo>
                      <a:pt x="32" y="152"/>
                    </a:lnTo>
                    <a:lnTo>
                      <a:pt x="34" y="154"/>
                    </a:lnTo>
                    <a:lnTo>
                      <a:pt x="35" y="157"/>
                    </a:lnTo>
                    <a:lnTo>
                      <a:pt x="36" y="159"/>
                    </a:lnTo>
                    <a:lnTo>
                      <a:pt x="36" y="160"/>
                    </a:lnTo>
                    <a:lnTo>
                      <a:pt x="36" y="175"/>
                    </a:lnTo>
                    <a:lnTo>
                      <a:pt x="34" y="189"/>
                    </a:lnTo>
                    <a:lnTo>
                      <a:pt x="37" y="190"/>
                    </a:lnTo>
                    <a:lnTo>
                      <a:pt x="40" y="190"/>
                    </a:lnTo>
                    <a:lnTo>
                      <a:pt x="41" y="190"/>
                    </a:lnTo>
                    <a:lnTo>
                      <a:pt x="42" y="189"/>
                    </a:lnTo>
                    <a:lnTo>
                      <a:pt x="42" y="187"/>
                    </a:lnTo>
                    <a:lnTo>
                      <a:pt x="42" y="186"/>
                    </a:lnTo>
                    <a:lnTo>
                      <a:pt x="43" y="184"/>
                    </a:lnTo>
                    <a:lnTo>
                      <a:pt x="43" y="183"/>
                    </a:lnTo>
                    <a:lnTo>
                      <a:pt x="45" y="182"/>
                    </a:lnTo>
                    <a:lnTo>
                      <a:pt x="47" y="182"/>
                    </a:lnTo>
                    <a:lnTo>
                      <a:pt x="48" y="182"/>
                    </a:lnTo>
                    <a:lnTo>
                      <a:pt x="48" y="183"/>
                    </a:lnTo>
                    <a:lnTo>
                      <a:pt x="49" y="184"/>
                    </a:lnTo>
                    <a:lnTo>
                      <a:pt x="51" y="187"/>
                    </a:lnTo>
                    <a:lnTo>
                      <a:pt x="51" y="188"/>
                    </a:lnTo>
                    <a:lnTo>
                      <a:pt x="53" y="189"/>
                    </a:lnTo>
                    <a:lnTo>
                      <a:pt x="54" y="189"/>
                    </a:lnTo>
                    <a:lnTo>
                      <a:pt x="54" y="188"/>
                    </a:lnTo>
                    <a:lnTo>
                      <a:pt x="55" y="180"/>
                    </a:lnTo>
                    <a:lnTo>
                      <a:pt x="55" y="170"/>
                    </a:lnTo>
                    <a:lnTo>
                      <a:pt x="55" y="169"/>
                    </a:lnTo>
                    <a:lnTo>
                      <a:pt x="57" y="168"/>
                    </a:lnTo>
                    <a:lnTo>
                      <a:pt x="58" y="168"/>
                    </a:lnTo>
                    <a:lnTo>
                      <a:pt x="59" y="170"/>
                    </a:lnTo>
                    <a:lnTo>
                      <a:pt x="59" y="174"/>
                    </a:lnTo>
                    <a:lnTo>
                      <a:pt x="58" y="176"/>
                    </a:lnTo>
                    <a:lnTo>
                      <a:pt x="57" y="180"/>
                    </a:lnTo>
                    <a:lnTo>
                      <a:pt x="57" y="184"/>
                    </a:lnTo>
                    <a:lnTo>
                      <a:pt x="55" y="188"/>
                    </a:lnTo>
                    <a:lnTo>
                      <a:pt x="58" y="186"/>
                    </a:lnTo>
                    <a:lnTo>
                      <a:pt x="60" y="184"/>
                    </a:lnTo>
                    <a:lnTo>
                      <a:pt x="64" y="183"/>
                    </a:lnTo>
                    <a:lnTo>
                      <a:pt x="66" y="182"/>
                    </a:lnTo>
                    <a:lnTo>
                      <a:pt x="69" y="176"/>
                    </a:lnTo>
                    <a:lnTo>
                      <a:pt x="67" y="169"/>
                    </a:lnTo>
                    <a:lnTo>
                      <a:pt x="67" y="162"/>
                    </a:lnTo>
                    <a:lnTo>
                      <a:pt x="69" y="159"/>
                    </a:lnTo>
                    <a:lnTo>
                      <a:pt x="70" y="157"/>
                    </a:lnTo>
                    <a:lnTo>
                      <a:pt x="72" y="154"/>
                    </a:lnTo>
                    <a:lnTo>
                      <a:pt x="76" y="153"/>
                    </a:lnTo>
                    <a:lnTo>
                      <a:pt x="71" y="163"/>
                    </a:lnTo>
                    <a:lnTo>
                      <a:pt x="71" y="174"/>
                    </a:lnTo>
                    <a:lnTo>
                      <a:pt x="72" y="172"/>
                    </a:lnTo>
                    <a:lnTo>
                      <a:pt x="73" y="171"/>
                    </a:lnTo>
                    <a:lnTo>
                      <a:pt x="73" y="174"/>
                    </a:lnTo>
                    <a:lnTo>
                      <a:pt x="73" y="176"/>
                    </a:lnTo>
                    <a:lnTo>
                      <a:pt x="75" y="178"/>
                    </a:lnTo>
                    <a:lnTo>
                      <a:pt x="76" y="181"/>
                    </a:lnTo>
                    <a:lnTo>
                      <a:pt x="77" y="183"/>
                    </a:lnTo>
                    <a:lnTo>
                      <a:pt x="79" y="181"/>
                    </a:lnTo>
                    <a:lnTo>
                      <a:pt x="82" y="180"/>
                    </a:lnTo>
                    <a:lnTo>
                      <a:pt x="84" y="177"/>
                    </a:lnTo>
                    <a:lnTo>
                      <a:pt x="85" y="175"/>
                    </a:lnTo>
                    <a:lnTo>
                      <a:pt x="87" y="172"/>
                    </a:lnTo>
                    <a:lnTo>
                      <a:pt x="87" y="170"/>
                    </a:lnTo>
                    <a:lnTo>
                      <a:pt x="87" y="166"/>
                    </a:lnTo>
                    <a:lnTo>
                      <a:pt x="88" y="166"/>
                    </a:lnTo>
                    <a:lnTo>
                      <a:pt x="89" y="165"/>
                    </a:lnTo>
                    <a:lnTo>
                      <a:pt x="89" y="164"/>
                    </a:lnTo>
                    <a:lnTo>
                      <a:pt x="89" y="160"/>
                    </a:lnTo>
                    <a:lnTo>
                      <a:pt x="90" y="157"/>
                    </a:lnTo>
                    <a:lnTo>
                      <a:pt x="90" y="154"/>
                    </a:lnTo>
                    <a:lnTo>
                      <a:pt x="90" y="151"/>
                    </a:lnTo>
                    <a:lnTo>
                      <a:pt x="89" y="147"/>
                    </a:lnTo>
                    <a:lnTo>
                      <a:pt x="89" y="146"/>
                    </a:lnTo>
                    <a:lnTo>
                      <a:pt x="89" y="145"/>
                    </a:lnTo>
                    <a:lnTo>
                      <a:pt x="90" y="142"/>
                    </a:lnTo>
                    <a:lnTo>
                      <a:pt x="91" y="141"/>
                    </a:lnTo>
                    <a:lnTo>
                      <a:pt x="93" y="148"/>
                    </a:lnTo>
                    <a:lnTo>
                      <a:pt x="93" y="156"/>
                    </a:lnTo>
                    <a:lnTo>
                      <a:pt x="91" y="164"/>
                    </a:lnTo>
                    <a:lnTo>
                      <a:pt x="93" y="166"/>
                    </a:lnTo>
                    <a:lnTo>
                      <a:pt x="94" y="170"/>
                    </a:lnTo>
                    <a:lnTo>
                      <a:pt x="95" y="172"/>
                    </a:lnTo>
                    <a:lnTo>
                      <a:pt x="96" y="174"/>
                    </a:lnTo>
                    <a:lnTo>
                      <a:pt x="97" y="174"/>
                    </a:lnTo>
                    <a:lnTo>
                      <a:pt x="100" y="174"/>
                    </a:lnTo>
                    <a:lnTo>
                      <a:pt x="101" y="171"/>
                    </a:lnTo>
                    <a:lnTo>
                      <a:pt x="102" y="169"/>
                    </a:lnTo>
                    <a:lnTo>
                      <a:pt x="105" y="166"/>
                    </a:lnTo>
                    <a:lnTo>
                      <a:pt x="106" y="164"/>
                    </a:lnTo>
                    <a:lnTo>
                      <a:pt x="106" y="162"/>
                    </a:lnTo>
                    <a:lnTo>
                      <a:pt x="106" y="159"/>
                    </a:lnTo>
                    <a:lnTo>
                      <a:pt x="105" y="157"/>
                    </a:lnTo>
                    <a:lnTo>
                      <a:pt x="100" y="151"/>
                    </a:lnTo>
                    <a:lnTo>
                      <a:pt x="96" y="145"/>
                    </a:lnTo>
                    <a:lnTo>
                      <a:pt x="94" y="139"/>
                    </a:lnTo>
                    <a:lnTo>
                      <a:pt x="93" y="138"/>
                    </a:lnTo>
                    <a:lnTo>
                      <a:pt x="94" y="136"/>
                    </a:lnTo>
                    <a:lnTo>
                      <a:pt x="95" y="136"/>
                    </a:lnTo>
                    <a:lnTo>
                      <a:pt x="95" y="135"/>
                    </a:lnTo>
                    <a:lnTo>
                      <a:pt x="96" y="136"/>
                    </a:lnTo>
                    <a:lnTo>
                      <a:pt x="97" y="138"/>
                    </a:lnTo>
                    <a:lnTo>
                      <a:pt x="99" y="139"/>
                    </a:lnTo>
                    <a:lnTo>
                      <a:pt x="99" y="140"/>
                    </a:lnTo>
                    <a:lnTo>
                      <a:pt x="99" y="141"/>
                    </a:lnTo>
                    <a:lnTo>
                      <a:pt x="100" y="144"/>
                    </a:lnTo>
                    <a:lnTo>
                      <a:pt x="101" y="145"/>
                    </a:lnTo>
                    <a:lnTo>
                      <a:pt x="102" y="147"/>
                    </a:lnTo>
                    <a:lnTo>
                      <a:pt x="103" y="148"/>
                    </a:lnTo>
                    <a:lnTo>
                      <a:pt x="106" y="151"/>
                    </a:lnTo>
                    <a:lnTo>
                      <a:pt x="108" y="152"/>
                    </a:lnTo>
                    <a:lnTo>
                      <a:pt x="109" y="156"/>
                    </a:lnTo>
                    <a:lnTo>
                      <a:pt x="109" y="158"/>
                    </a:lnTo>
                    <a:lnTo>
                      <a:pt x="109" y="162"/>
                    </a:lnTo>
                    <a:lnTo>
                      <a:pt x="109" y="165"/>
                    </a:lnTo>
                    <a:lnTo>
                      <a:pt x="111" y="168"/>
                    </a:lnTo>
                    <a:lnTo>
                      <a:pt x="112" y="169"/>
                    </a:lnTo>
                    <a:lnTo>
                      <a:pt x="112" y="171"/>
                    </a:lnTo>
                    <a:lnTo>
                      <a:pt x="113" y="169"/>
                    </a:lnTo>
                    <a:lnTo>
                      <a:pt x="114" y="165"/>
                    </a:lnTo>
                    <a:lnTo>
                      <a:pt x="114" y="162"/>
                    </a:lnTo>
                    <a:lnTo>
                      <a:pt x="114" y="159"/>
                    </a:lnTo>
                    <a:lnTo>
                      <a:pt x="114" y="157"/>
                    </a:lnTo>
                    <a:lnTo>
                      <a:pt x="115" y="154"/>
                    </a:lnTo>
                    <a:lnTo>
                      <a:pt x="117" y="153"/>
                    </a:lnTo>
                    <a:lnTo>
                      <a:pt x="118" y="151"/>
                    </a:lnTo>
                    <a:lnTo>
                      <a:pt x="119" y="148"/>
                    </a:lnTo>
                    <a:lnTo>
                      <a:pt x="120" y="146"/>
                    </a:lnTo>
                    <a:lnTo>
                      <a:pt x="122" y="145"/>
                    </a:lnTo>
                    <a:lnTo>
                      <a:pt x="125" y="144"/>
                    </a:lnTo>
                    <a:lnTo>
                      <a:pt x="124" y="146"/>
                    </a:lnTo>
                    <a:lnTo>
                      <a:pt x="123" y="150"/>
                    </a:lnTo>
                    <a:lnTo>
                      <a:pt x="123" y="152"/>
                    </a:lnTo>
                    <a:lnTo>
                      <a:pt x="123" y="156"/>
                    </a:lnTo>
                    <a:lnTo>
                      <a:pt x="125" y="158"/>
                    </a:lnTo>
                    <a:lnTo>
                      <a:pt x="125" y="157"/>
                    </a:lnTo>
                    <a:lnTo>
                      <a:pt x="126" y="156"/>
                    </a:lnTo>
                    <a:lnTo>
                      <a:pt x="128" y="156"/>
                    </a:lnTo>
                    <a:lnTo>
                      <a:pt x="129" y="154"/>
                    </a:lnTo>
                    <a:lnTo>
                      <a:pt x="130" y="153"/>
                    </a:lnTo>
                    <a:lnTo>
                      <a:pt x="131" y="154"/>
                    </a:lnTo>
                    <a:lnTo>
                      <a:pt x="132" y="157"/>
                    </a:lnTo>
                    <a:lnTo>
                      <a:pt x="132" y="158"/>
                    </a:lnTo>
                    <a:lnTo>
                      <a:pt x="132" y="159"/>
                    </a:lnTo>
                    <a:lnTo>
                      <a:pt x="135" y="163"/>
                    </a:lnTo>
                    <a:lnTo>
                      <a:pt x="136" y="165"/>
                    </a:lnTo>
                    <a:lnTo>
                      <a:pt x="137" y="170"/>
                    </a:lnTo>
                    <a:lnTo>
                      <a:pt x="137" y="174"/>
                    </a:lnTo>
                    <a:lnTo>
                      <a:pt x="138" y="174"/>
                    </a:lnTo>
                    <a:lnTo>
                      <a:pt x="138" y="175"/>
                    </a:lnTo>
                    <a:lnTo>
                      <a:pt x="138" y="176"/>
                    </a:lnTo>
                    <a:lnTo>
                      <a:pt x="140" y="176"/>
                    </a:lnTo>
                    <a:lnTo>
                      <a:pt x="140" y="177"/>
                    </a:lnTo>
                    <a:lnTo>
                      <a:pt x="138" y="178"/>
                    </a:lnTo>
                    <a:lnTo>
                      <a:pt x="137" y="180"/>
                    </a:lnTo>
                    <a:lnTo>
                      <a:pt x="137" y="181"/>
                    </a:lnTo>
                    <a:lnTo>
                      <a:pt x="137" y="183"/>
                    </a:lnTo>
                    <a:lnTo>
                      <a:pt x="138" y="186"/>
                    </a:lnTo>
                    <a:lnTo>
                      <a:pt x="141" y="188"/>
                    </a:lnTo>
                    <a:lnTo>
                      <a:pt x="142" y="192"/>
                    </a:lnTo>
                    <a:lnTo>
                      <a:pt x="143" y="194"/>
                    </a:lnTo>
                    <a:lnTo>
                      <a:pt x="143" y="196"/>
                    </a:lnTo>
                    <a:lnTo>
                      <a:pt x="142" y="200"/>
                    </a:lnTo>
                    <a:lnTo>
                      <a:pt x="142" y="202"/>
                    </a:lnTo>
                    <a:lnTo>
                      <a:pt x="142" y="206"/>
                    </a:lnTo>
                    <a:lnTo>
                      <a:pt x="144" y="209"/>
                    </a:lnTo>
                    <a:lnTo>
                      <a:pt x="148" y="210"/>
                    </a:lnTo>
                    <a:lnTo>
                      <a:pt x="148" y="209"/>
                    </a:lnTo>
                    <a:lnTo>
                      <a:pt x="148" y="206"/>
                    </a:lnTo>
                    <a:lnTo>
                      <a:pt x="149" y="204"/>
                    </a:lnTo>
                    <a:lnTo>
                      <a:pt x="150" y="201"/>
                    </a:lnTo>
                    <a:lnTo>
                      <a:pt x="153" y="199"/>
                    </a:lnTo>
                    <a:lnTo>
                      <a:pt x="156" y="196"/>
                    </a:lnTo>
                    <a:lnTo>
                      <a:pt x="159" y="196"/>
                    </a:lnTo>
                    <a:lnTo>
                      <a:pt x="160" y="195"/>
                    </a:lnTo>
                    <a:lnTo>
                      <a:pt x="162" y="194"/>
                    </a:lnTo>
                    <a:lnTo>
                      <a:pt x="164" y="192"/>
                    </a:lnTo>
                    <a:lnTo>
                      <a:pt x="164" y="190"/>
                    </a:lnTo>
                    <a:lnTo>
                      <a:pt x="162" y="187"/>
                    </a:lnTo>
                    <a:lnTo>
                      <a:pt x="162" y="184"/>
                    </a:lnTo>
                    <a:lnTo>
                      <a:pt x="161" y="181"/>
                    </a:lnTo>
                    <a:lnTo>
                      <a:pt x="161" y="178"/>
                    </a:lnTo>
                    <a:lnTo>
                      <a:pt x="161" y="176"/>
                    </a:lnTo>
                    <a:lnTo>
                      <a:pt x="164" y="174"/>
                    </a:lnTo>
                    <a:lnTo>
                      <a:pt x="166" y="172"/>
                    </a:lnTo>
                    <a:lnTo>
                      <a:pt x="167" y="172"/>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1" name="Freeform 82"/>
              <p:cNvSpPr/>
              <p:nvPr/>
            </p:nvSpPr>
            <p:spPr bwMode="gray">
              <a:xfrm>
                <a:off x="1361" y="2050"/>
                <a:ext cx="1207" cy="1194"/>
              </a:xfrm>
              <a:custGeom>
                <a:avLst/>
                <a:gdLst>
                  <a:gd name="T0" fmla="*/ 871 w 1031"/>
                  <a:gd name="T1" fmla="*/ 399 h 1020"/>
                  <a:gd name="T2" fmla="*/ 978 w 1031"/>
                  <a:gd name="T3" fmla="*/ 398 h 1020"/>
                  <a:gd name="T4" fmla="*/ 1013 w 1031"/>
                  <a:gd name="T5" fmla="*/ 336 h 1020"/>
                  <a:gd name="T6" fmla="*/ 1086 w 1031"/>
                  <a:gd name="T7" fmla="*/ 288 h 1020"/>
                  <a:gd name="T8" fmla="*/ 1161 w 1031"/>
                  <a:gd name="T9" fmla="*/ 297 h 1020"/>
                  <a:gd name="T10" fmla="*/ 1161 w 1031"/>
                  <a:gd name="T11" fmla="*/ 322 h 1020"/>
                  <a:gd name="T12" fmla="*/ 1193 w 1031"/>
                  <a:gd name="T13" fmla="*/ 354 h 1020"/>
                  <a:gd name="T14" fmla="*/ 1131 w 1031"/>
                  <a:gd name="T15" fmla="*/ 392 h 1020"/>
                  <a:gd name="T16" fmla="*/ 1099 w 1031"/>
                  <a:gd name="T17" fmla="*/ 444 h 1020"/>
                  <a:gd name="T18" fmla="*/ 1044 w 1031"/>
                  <a:gd name="T19" fmla="*/ 524 h 1020"/>
                  <a:gd name="T20" fmla="*/ 1020 w 1031"/>
                  <a:gd name="T21" fmla="*/ 605 h 1020"/>
                  <a:gd name="T22" fmla="*/ 990 w 1031"/>
                  <a:gd name="T23" fmla="*/ 527 h 1020"/>
                  <a:gd name="T24" fmla="*/ 974 w 1031"/>
                  <a:gd name="T25" fmla="*/ 556 h 1020"/>
                  <a:gd name="T26" fmla="*/ 958 w 1031"/>
                  <a:gd name="T27" fmla="*/ 517 h 1020"/>
                  <a:gd name="T28" fmla="*/ 992 w 1031"/>
                  <a:gd name="T29" fmla="*/ 496 h 1020"/>
                  <a:gd name="T30" fmla="*/ 1003 w 1031"/>
                  <a:gd name="T31" fmla="*/ 474 h 1020"/>
                  <a:gd name="T32" fmla="*/ 894 w 1031"/>
                  <a:gd name="T33" fmla="*/ 441 h 1020"/>
                  <a:gd name="T34" fmla="*/ 880 w 1031"/>
                  <a:gd name="T35" fmla="*/ 427 h 1020"/>
                  <a:gd name="T36" fmla="*/ 834 w 1031"/>
                  <a:gd name="T37" fmla="*/ 402 h 1020"/>
                  <a:gd name="T38" fmla="*/ 829 w 1031"/>
                  <a:gd name="T39" fmla="*/ 439 h 1020"/>
                  <a:gd name="T40" fmla="*/ 844 w 1031"/>
                  <a:gd name="T41" fmla="*/ 464 h 1020"/>
                  <a:gd name="T42" fmla="*/ 852 w 1031"/>
                  <a:gd name="T43" fmla="*/ 526 h 1020"/>
                  <a:gd name="T44" fmla="*/ 858 w 1031"/>
                  <a:gd name="T45" fmla="*/ 567 h 1020"/>
                  <a:gd name="T46" fmla="*/ 848 w 1031"/>
                  <a:gd name="T47" fmla="*/ 615 h 1020"/>
                  <a:gd name="T48" fmla="*/ 815 w 1031"/>
                  <a:gd name="T49" fmla="*/ 610 h 1020"/>
                  <a:gd name="T50" fmla="*/ 714 w 1031"/>
                  <a:gd name="T51" fmla="*/ 711 h 1020"/>
                  <a:gd name="T52" fmla="*/ 589 w 1031"/>
                  <a:gd name="T53" fmla="*/ 822 h 1020"/>
                  <a:gd name="T54" fmla="*/ 540 w 1031"/>
                  <a:gd name="T55" fmla="*/ 857 h 1020"/>
                  <a:gd name="T56" fmla="*/ 496 w 1031"/>
                  <a:gd name="T57" fmla="*/ 905 h 1020"/>
                  <a:gd name="T58" fmla="*/ 506 w 1031"/>
                  <a:gd name="T59" fmla="*/ 980 h 1020"/>
                  <a:gd name="T60" fmla="*/ 485 w 1031"/>
                  <a:gd name="T61" fmla="*/ 1063 h 1020"/>
                  <a:gd name="T62" fmla="*/ 450 w 1031"/>
                  <a:gd name="T63" fmla="*/ 1140 h 1020"/>
                  <a:gd name="T64" fmla="*/ 328 w 1031"/>
                  <a:gd name="T65" fmla="*/ 1091 h 1020"/>
                  <a:gd name="T66" fmla="*/ 203 w 1031"/>
                  <a:gd name="T67" fmla="*/ 781 h 1020"/>
                  <a:gd name="T68" fmla="*/ 199 w 1031"/>
                  <a:gd name="T69" fmla="*/ 720 h 1020"/>
                  <a:gd name="T70" fmla="*/ 191 w 1031"/>
                  <a:gd name="T71" fmla="*/ 629 h 1020"/>
                  <a:gd name="T72" fmla="*/ 171 w 1031"/>
                  <a:gd name="T73" fmla="*/ 622 h 1020"/>
                  <a:gd name="T74" fmla="*/ 83 w 1031"/>
                  <a:gd name="T75" fmla="*/ 656 h 1020"/>
                  <a:gd name="T76" fmla="*/ 48 w 1031"/>
                  <a:gd name="T77" fmla="*/ 592 h 1020"/>
                  <a:gd name="T78" fmla="*/ 35 w 1031"/>
                  <a:gd name="T79" fmla="*/ 567 h 1020"/>
                  <a:gd name="T80" fmla="*/ 25 w 1031"/>
                  <a:gd name="T81" fmla="*/ 508 h 1020"/>
                  <a:gd name="T82" fmla="*/ 117 w 1031"/>
                  <a:gd name="T83" fmla="*/ 501 h 1020"/>
                  <a:gd name="T84" fmla="*/ 81 w 1031"/>
                  <a:gd name="T85" fmla="*/ 402 h 1020"/>
                  <a:gd name="T86" fmla="*/ 63 w 1031"/>
                  <a:gd name="T87" fmla="*/ 370 h 1020"/>
                  <a:gd name="T88" fmla="*/ 138 w 1031"/>
                  <a:gd name="T89" fmla="*/ 344 h 1020"/>
                  <a:gd name="T90" fmla="*/ 240 w 1031"/>
                  <a:gd name="T91" fmla="*/ 234 h 1020"/>
                  <a:gd name="T92" fmla="*/ 262 w 1031"/>
                  <a:gd name="T93" fmla="*/ 177 h 1020"/>
                  <a:gd name="T94" fmla="*/ 276 w 1031"/>
                  <a:gd name="T95" fmla="*/ 126 h 1020"/>
                  <a:gd name="T96" fmla="*/ 245 w 1031"/>
                  <a:gd name="T97" fmla="*/ 87 h 1020"/>
                  <a:gd name="T98" fmla="*/ 255 w 1031"/>
                  <a:gd name="T99" fmla="*/ 32 h 1020"/>
                  <a:gd name="T100" fmla="*/ 444 w 1031"/>
                  <a:gd name="T101" fmla="*/ 52 h 1020"/>
                  <a:gd name="T102" fmla="*/ 441 w 1031"/>
                  <a:gd name="T103" fmla="*/ 137 h 1020"/>
                  <a:gd name="T104" fmla="*/ 454 w 1031"/>
                  <a:gd name="T105" fmla="*/ 186 h 1020"/>
                  <a:gd name="T106" fmla="*/ 500 w 1031"/>
                  <a:gd name="T107" fmla="*/ 260 h 1020"/>
                  <a:gd name="T108" fmla="*/ 515 w 1031"/>
                  <a:gd name="T109" fmla="*/ 314 h 1020"/>
                  <a:gd name="T110" fmla="*/ 584 w 1031"/>
                  <a:gd name="T111" fmla="*/ 351 h 1020"/>
                  <a:gd name="T112" fmla="*/ 649 w 1031"/>
                  <a:gd name="T113" fmla="*/ 364 h 1020"/>
                  <a:gd name="T114" fmla="*/ 697 w 1031"/>
                  <a:gd name="T115" fmla="*/ 391 h 1020"/>
                  <a:gd name="T116" fmla="*/ 750 w 1031"/>
                  <a:gd name="T117" fmla="*/ 405 h 1020"/>
                  <a:gd name="T118" fmla="*/ 827 w 1031"/>
                  <a:gd name="T119" fmla="*/ 405 h 1020"/>
                  <a:gd name="T120" fmla="*/ 832 w 1031"/>
                  <a:gd name="T121" fmla="*/ 345 h 10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31" h="1020">
                    <a:moveTo>
                      <a:pt x="732" y="311"/>
                    </a:moveTo>
                    <a:lnTo>
                      <a:pt x="730" y="313"/>
                    </a:lnTo>
                    <a:lnTo>
                      <a:pt x="729" y="314"/>
                    </a:lnTo>
                    <a:lnTo>
                      <a:pt x="728" y="316"/>
                    </a:lnTo>
                    <a:lnTo>
                      <a:pt x="726" y="317"/>
                    </a:lnTo>
                    <a:lnTo>
                      <a:pt x="724" y="319"/>
                    </a:lnTo>
                    <a:lnTo>
                      <a:pt x="724" y="322"/>
                    </a:lnTo>
                    <a:lnTo>
                      <a:pt x="724" y="324"/>
                    </a:lnTo>
                    <a:lnTo>
                      <a:pt x="726" y="325"/>
                    </a:lnTo>
                    <a:lnTo>
                      <a:pt x="727" y="328"/>
                    </a:lnTo>
                    <a:lnTo>
                      <a:pt x="727" y="329"/>
                    </a:lnTo>
                    <a:lnTo>
                      <a:pt x="727" y="331"/>
                    </a:lnTo>
                    <a:lnTo>
                      <a:pt x="730" y="333"/>
                    </a:lnTo>
                    <a:lnTo>
                      <a:pt x="733" y="334"/>
                    </a:lnTo>
                    <a:lnTo>
                      <a:pt x="735" y="335"/>
                    </a:lnTo>
                    <a:lnTo>
                      <a:pt x="738" y="337"/>
                    </a:lnTo>
                    <a:lnTo>
                      <a:pt x="740" y="340"/>
                    </a:lnTo>
                    <a:lnTo>
                      <a:pt x="744" y="341"/>
                    </a:lnTo>
                    <a:lnTo>
                      <a:pt x="746" y="341"/>
                    </a:lnTo>
                    <a:lnTo>
                      <a:pt x="749" y="341"/>
                    </a:lnTo>
                    <a:lnTo>
                      <a:pt x="751" y="341"/>
                    </a:lnTo>
                    <a:lnTo>
                      <a:pt x="759" y="341"/>
                    </a:lnTo>
                    <a:lnTo>
                      <a:pt x="768" y="342"/>
                    </a:lnTo>
                    <a:lnTo>
                      <a:pt x="775" y="342"/>
                    </a:lnTo>
                    <a:lnTo>
                      <a:pt x="782" y="336"/>
                    </a:lnTo>
                    <a:lnTo>
                      <a:pt x="798" y="341"/>
                    </a:lnTo>
                    <a:lnTo>
                      <a:pt x="815" y="342"/>
                    </a:lnTo>
                    <a:lnTo>
                      <a:pt x="816" y="341"/>
                    </a:lnTo>
                    <a:lnTo>
                      <a:pt x="817" y="340"/>
                    </a:lnTo>
                    <a:lnTo>
                      <a:pt x="820" y="340"/>
                    </a:lnTo>
                    <a:lnTo>
                      <a:pt x="821" y="339"/>
                    </a:lnTo>
                    <a:lnTo>
                      <a:pt x="822" y="340"/>
                    </a:lnTo>
                    <a:lnTo>
                      <a:pt x="824" y="340"/>
                    </a:lnTo>
                    <a:lnTo>
                      <a:pt x="826" y="341"/>
                    </a:lnTo>
                    <a:lnTo>
                      <a:pt x="830" y="341"/>
                    </a:lnTo>
                    <a:lnTo>
                      <a:pt x="835" y="340"/>
                    </a:lnTo>
                    <a:lnTo>
                      <a:pt x="838" y="337"/>
                    </a:lnTo>
                    <a:lnTo>
                      <a:pt x="840" y="334"/>
                    </a:lnTo>
                    <a:lnTo>
                      <a:pt x="840" y="325"/>
                    </a:lnTo>
                    <a:lnTo>
                      <a:pt x="836" y="316"/>
                    </a:lnTo>
                    <a:lnTo>
                      <a:pt x="829" y="308"/>
                    </a:lnTo>
                    <a:lnTo>
                      <a:pt x="829" y="307"/>
                    </a:lnTo>
                    <a:lnTo>
                      <a:pt x="829" y="305"/>
                    </a:lnTo>
                    <a:lnTo>
                      <a:pt x="830" y="306"/>
                    </a:lnTo>
                    <a:lnTo>
                      <a:pt x="830" y="305"/>
                    </a:lnTo>
                    <a:lnTo>
                      <a:pt x="832" y="304"/>
                    </a:lnTo>
                    <a:lnTo>
                      <a:pt x="832" y="302"/>
                    </a:lnTo>
                    <a:lnTo>
                      <a:pt x="848" y="299"/>
                    </a:lnTo>
                    <a:lnTo>
                      <a:pt x="866" y="295"/>
                    </a:lnTo>
                    <a:lnTo>
                      <a:pt x="864" y="292"/>
                    </a:lnTo>
                    <a:lnTo>
                      <a:pt x="864" y="289"/>
                    </a:lnTo>
                    <a:lnTo>
                      <a:pt x="865" y="287"/>
                    </a:lnTo>
                    <a:lnTo>
                      <a:pt x="866" y="286"/>
                    </a:lnTo>
                    <a:lnTo>
                      <a:pt x="869" y="284"/>
                    </a:lnTo>
                    <a:lnTo>
                      <a:pt x="871" y="284"/>
                    </a:lnTo>
                    <a:lnTo>
                      <a:pt x="874" y="283"/>
                    </a:lnTo>
                    <a:lnTo>
                      <a:pt x="876" y="282"/>
                    </a:lnTo>
                    <a:lnTo>
                      <a:pt x="878" y="281"/>
                    </a:lnTo>
                    <a:lnTo>
                      <a:pt x="880" y="278"/>
                    </a:lnTo>
                    <a:lnTo>
                      <a:pt x="881" y="277"/>
                    </a:lnTo>
                    <a:lnTo>
                      <a:pt x="883" y="272"/>
                    </a:lnTo>
                    <a:lnTo>
                      <a:pt x="886" y="269"/>
                    </a:lnTo>
                    <a:lnTo>
                      <a:pt x="888" y="265"/>
                    </a:lnTo>
                    <a:lnTo>
                      <a:pt x="892" y="264"/>
                    </a:lnTo>
                    <a:lnTo>
                      <a:pt x="899" y="263"/>
                    </a:lnTo>
                    <a:lnTo>
                      <a:pt x="906" y="263"/>
                    </a:lnTo>
                    <a:lnTo>
                      <a:pt x="912" y="262"/>
                    </a:lnTo>
                    <a:lnTo>
                      <a:pt x="918" y="258"/>
                    </a:lnTo>
                    <a:lnTo>
                      <a:pt x="923" y="252"/>
                    </a:lnTo>
                    <a:lnTo>
                      <a:pt x="928" y="246"/>
                    </a:lnTo>
                    <a:lnTo>
                      <a:pt x="933" y="242"/>
                    </a:lnTo>
                    <a:lnTo>
                      <a:pt x="940" y="241"/>
                    </a:lnTo>
                    <a:lnTo>
                      <a:pt x="943" y="243"/>
                    </a:lnTo>
                    <a:lnTo>
                      <a:pt x="947" y="245"/>
                    </a:lnTo>
                    <a:lnTo>
                      <a:pt x="951" y="247"/>
                    </a:lnTo>
                    <a:lnTo>
                      <a:pt x="954" y="248"/>
                    </a:lnTo>
                    <a:lnTo>
                      <a:pt x="959" y="250"/>
                    </a:lnTo>
                    <a:lnTo>
                      <a:pt x="960" y="250"/>
                    </a:lnTo>
                    <a:lnTo>
                      <a:pt x="961" y="252"/>
                    </a:lnTo>
                    <a:lnTo>
                      <a:pt x="961" y="253"/>
                    </a:lnTo>
                    <a:lnTo>
                      <a:pt x="968" y="251"/>
                    </a:lnTo>
                    <a:lnTo>
                      <a:pt x="972" y="246"/>
                    </a:lnTo>
                    <a:lnTo>
                      <a:pt x="977" y="242"/>
                    </a:lnTo>
                    <a:lnTo>
                      <a:pt x="982" y="240"/>
                    </a:lnTo>
                    <a:lnTo>
                      <a:pt x="988" y="241"/>
                    </a:lnTo>
                    <a:lnTo>
                      <a:pt x="992" y="245"/>
                    </a:lnTo>
                    <a:lnTo>
                      <a:pt x="993" y="250"/>
                    </a:lnTo>
                    <a:lnTo>
                      <a:pt x="992" y="254"/>
                    </a:lnTo>
                    <a:lnTo>
                      <a:pt x="989" y="260"/>
                    </a:lnTo>
                    <a:lnTo>
                      <a:pt x="993" y="258"/>
                    </a:lnTo>
                    <a:lnTo>
                      <a:pt x="995" y="257"/>
                    </a:lnTo>
                    <a:lnTo>
                      <a:pt x="999" y="254"/>
                    </a:lnTo>
                    <a:lnTo>
                      <a:pt x="1002" y="253"/>
                    </a:lnTo>
                    <a:lnTo>
                      <a:pt x="1004" y="256"/>
                    </a:lnTo>
                    <a:lnTo>
                      <a:pt x="1005" y="257"/>
                    </a:lnTo>
                    <a:lnTo>
                      <a:pt x="1006" y="257"/>
                    </a:lnTo>
                    <a:lnTo>
                      <a:pt x="1007" y="258"/>
                    </a:lnTo>
                    <a:lnTo>
                      <a:pt x="1008" y="259"/>
                    </a:lnTo>
                    <a:lnTo>
                      <a:pt x="1008" y="260"/>
                    </a:lnTo>
                    <a:lnTo>
                      <a:pt x="1007" y="263"/>
                    </a:lnTo>
                    <a:lnTo>
                      <a:pt x="1004" y="266"/>
                    </a:lnTo>
                    <a:lnTo>
                      <a:pt x="1000" y="269"/>
                    </a:lnTo>
                    <a:lnTo>
                      <a:pt x="996" y="271"/>
                    </a:lnTo>
                    <a:lnTo>
                      <a:pt x="992" y="272"/>
                    </a:lnTo>
                    <a:lnTo>
                      <a:pt x="992" y="274"/>
                    </a:lnTo>
                    <a:lnTo>
                      <a:pt x="992" y="275"/>
                    </a:lnTo>
                    <a:lnTo>
                      <a:pt x="993" y="276"/>
                    </a:lnTo>
                    <a:lnTo>
                      <a:pt x="994" y="276"/>
                    </a:lnTo>
                    <a:lnTo>
                      <a:pt x="1002" y="276"/>
                    </a:lnTo>
                    <a:lnTo>
                      <a:pt x="1010" y="276"/>
                    </a:lnTo>
                    <a:lnTo>
                      <a:pt x="1017" y="280"/>
                    </a:lnTo>
                    <a:lnTo>
                      <a:pt x="1017" y="277"/>
                    </a:lnTo>
                    <a:lnTo>
                      <a:pt x="1018" y="276"/>
                    </a:lnTo>
                    <a:lnTo>
                      <a:pt x="1018" y="275"/>
                    </a:lnTo>
                    <a:lnTo>
                      <a:pt x="1019" y="276"/>
                    </a:lnTo>
                    <a:lnTo>
                      <a:pt x="1020" y="276"/>
                    </a:lnTo>
                    <a:lnTo>
                      <a:pt x="1022" y="277"/>
                    </a:lnTo>
                    <a:lnTo>
                      <a:pt x="1023" y="277"/>
                    </a:lnTo>
                    <a:lnTo>
                      <a:pt x="1024" y="277"/>
                    </a:lnTo>
                    <a:lnTo>
                      <a:pt x="1031" y="282"/>
                    </a:lnTo>
                    <a:lnTo>
                      <a:pt x="1031" y="288"/>
                    </a:lnTo>
                    <a:lnTo>
                      <a:pt x="1028" y="294"/>
                    </a:lnTo>
                    <a:lnTo>
                      <a:pt x="1023" y="298"/>
                    </a:lnTo>
                    <a:lnTo>
                      <a:pt x="1019" y="302"/>
                    </a:lnTo>
                    <a:lnTo>
                      <a:pt x="1018" y="310"/>
                    </a:lnTo>
                    <a:lnTo>
                      <a:pt x="1018" y="312"/>
                    </a:lnTo>
                    <a:lnTo>
                      <a:pt x="1019" y="314"/>
                    </a:lnTo>
                    <a:lnTo>
                      <a:pt x="1020" y="317"/>
                    </a:lnTo>
                    <a:lnTo>
                      <a:pt x="1022" y="319"/>
                    </a:lnTo>
                    <a:lnTo>
                      <a:pt x="1022" y="320"/>
                    </a:lnTo>
                    <a:lnTo>
                      <a:pt x="1020" y="322"/>
                    </a:lnTo>
                    <a:lnTo>
                      <a:pt x="1016" y="322"/>
                    </a:lnTo>
                    <a:lnTo>
                      <a:pt x="1011" y="317"/>
                    </a:lnTo>
                    <a:lnTo>
                      <a:pt x="1006" y="313"/>
                    </a:lnTo>
                    <a:lnTo>
                      <a:pt x="1001" y="313"/>
                    </a:lnTo>
                    <a:lnTo>
                      <a:pt x="994" y="316"/>
                    </a:lnTo>
                    <a:lnTo>
                      <a:pt x="987" y="318"/>
                    </a:lnTo>
                    <a:lnTo>
                      <a:pt x="981" y="322"/>
                    </a:lnTo>
                    <a:lnTo>
                      <a:pt x="976" y="327"/>
                    </a:lnTo>
                    <a:lnTo>
                      <a:pt x="972" y="330"/>
                    </a:lnTo>
                    <a:lnTo>
                      <a:pt x="968" y="334"/>
                    </a:lnTo>
                    <a:lnTo>
                      <a:pt x="966" y="335"/>
                    </a:lnTo>
                    <a:lnTo>
                      <a:pt x="964" y="335"/>
                    </a:lnTo>
                    <a:lnTo>
                      <a:pt x="963" y="335"/>
                    </a:lnTo>
                    <a:lnTo>
                      <a:pt x="960" y="335"/>
                    </a:lnTo>
                    <a:lnTo>
                      <a:pt x="959" y="335"/>
                    </a:lnTo>
                    <a:lnTo>
                      <a:pt x="957" y="337"/>
                    </a:lnTo>
                    <a:lnTo>
                      <a:pt x="954" y="340"/>
                    </a:lnTo>
                    <a:lnTo>
                      <a:pt x="952" y="343"/>
                    </a:lnTo>
                    <a:lnTo>
                      <a:pt x="949" y="346"/>
                    </a:lnTo>
                    <a:lnTo>
                      <a:pt x="948" y="348"/>
                    </a:lnTo>
                    <a:lnTo>
                      <a:pt x="948" y="351"/>
                    </a:lnTo>
                    <a:lnTo>
                      <a:pt x="949" y="354"/>
                    </a:lnTo>
                    <a:lnTo>
                      <a:pt x="951" y="357"/>
                    </a:lnTo>
                    <a:lnTo>
                      <a:pt x="951" y="360"/>
                    </a:lnTo>
                    <a:lnTo>
                      <a:pt x="951" y="364"/>
                    </a:lnTo>
                    <a:lnTo>
                      <a:pt x="949" y="367"/>
                    </a:lnTo>
                    <a:lnTo>
                      <a:pt x="946" y="371"/>
                    </a:lnTo>
                    <a:lnTo>
                      <a:pt x="942" y="376"/>
                    </a:lnTo>
                    <a:lnTo>
                      <a:pt x="939" y="379"/>
                    </a:lnTo>
                    <a:lnTo>
                      <a:pt x="936" y="384"/>
                    </a:lnTo>
                    <a:lnTo>
                      <a:pt x="936" y="390"/>
                    </a:lnTo>
                    <a:lnTo>
                      <a:pt x="937" y="398"/>
                    </a:lnTo>
                    <a:lnTo>
                      <a:pt x="937" y="404"/>
                    </a:lnTo>
                    <a:lnTo>
                      <a:pt x="931" y="413"/>
                    </a:lnTo>
                    <a:lnTo>
                      <a:pt x="927" y="423"/>
                    </a:lnTo>
                    <a:lnTo>
                      <a:pt x="919" y="431"/>
                    </a:lnTo>
                    <a:lnTo>
                      <a:pt x="919" y="432"/>
                    </a:lnTo>
                    <a:lnTo>
                      <a:pt x="919" y="435"/>
                    </a:lnTo>
                    <a:lnTo>
                      <a:pt x="919" y="437"/>
                    </a:lnTo>
                    <a:lnTo>
                      <a:pt x="919" y="440"/>
                    </a:lnTo>
                    <a:lnTo>
                      <a:pt x="919" y="441"/>
                    </a:lnTo>
                    <a:lnTo>
                      <a:pt x="915" y="446"/>
                    </a:lnTo>
                    <a:lnTo>
                      <a:pt x="909" y="447"/>
                    </a:lnTo>
                    <a:lnTo>
                      <a:pt x="903" y="444"/>
                    </a:lnTo>
                    <a:lnTo>
                      <a:pt x="895" y="442"/>
                    </a:lnTo>
                    <a:lnTo>
                      <a:pt x="889" y="442"/>
                    </a:lnTo>
                    <a:lnTo>
                      <a:pt x="892" y="448"/>
                    </a:lnTo>
                    <a:lnTo>
                      <a:pt x="893" y="455"/>
                    </a:lnTo>
                    <a:lnTo>
                      <a:pt x="891" y="461"/>
                    </a:lnTo>
                    <a:lnTo>
                      <a:pt x="888" y="465"/>
                    </a:lnTo>
                    <a:lnTo>
                      <a:pt x="887" y="467"/>
                    </a:lnTo>
                    <a:lnTo>
                      <a:pt x="887" y="470"/>
                    </a:lnTo>
                    <a:lnTo>
                      <a:pt x="887" y="472"/>
                    </a:lnTo>
                    <a:lnTo>
                      <a:pt x="887" y="476"/>
                    </a:lnTo>
                    <a:lnTo>
                      <a:pt x="886" y="478"/>
                    </a:lnTo>
                    <a:lnTo>
                      <a:pt x="884" y="478"/>
                    </a:lnTo>
                    <a:lnTo>
                      <a:pt x="883" y="479"/>
                    </a:lnTo>
                    <a:lnTo>
                      <a:pt x="881" y="479"/>
                    </a:lnTo>
                    <a:lnTo>
                      <a:pt x="880" y="478"/>
                    </a:lnTo>
                    <a:lnTo>
                      <a:pt x="881" y="495"/>
                    </a:lnTo>
                    <a:lnTo>
                      <a:pt x="878" y="511"/>
                    </a:lnTo>
                    <a:lnTo>
                      <a:pt x="877" y="513"/>
                    </a:lnTo>
                    <a:lnTo>
                      <a:pt x="876" y="515"/>
                    </a:lnTo>
                    <a:lnTo>
                      <a:pt x="874" y="515"/>
                    </a:lnTo>
                    <a:lnTo>
                      <a:pt x="871" y="517"/>
                    </a:lnTo>
                    <a:lnTo>
                      <a:pt x="869" y="517"/>
                    </a:lnTo>
                    <a:lnTo>
                      <a:pt x="866" y="517"/>
                    </a:lnTo>
                    <a:lnTo>
                      <a:pt x="862" y="506"/>
                    </a:lnTo>
                    <a:lnTo>
                      <a:pt x="859" y="499"/>
                    </a:lnTo>
                    <a:lnTo>
                      <a:pt x="859" y="490"/>
                    </a:lnTo>
                    <a:lnTo>
                      <a:pt x="858" y="482"/>
                    </a:lnTo>
                    <a:lnTo>
                      <a:pt x="857" y="482"/>
                    </a:lnTo>
                    <a:lnTo>
                      <a:pt x="856" y="482"/>
                    </a:lnTo>
                    <a:lnTo>
                      <a:pt x="852" y="473"/>
                    </a:lnTo>
                    <a:lnTo>
                      <a:pt x="853" y="464"/>
                    </a:lnTo>
                    <a:lnTo>
                      <a:pt x="852" y="455"/>
                    </a:lnTo>
                    <a:lnTo>
                      <a:pt x="852" y="454"/>
                    </a:lnTo>
                    <a:lnTo>
                      <a:pt x="851" y="453"/>
                    </a:lnTo>
                    <a:lnTo>
                      <a:pt x="850" y="453"/>
                    </a:lnTo>
                    <a:lnTo>
                      <a:pt x="848" y="452"/>
                    </a:lnTo>
                    <a:lnTo>
                      <a:pt x="848" y="450"/>
                    </a:lnTo>
                    <a:lnTo>
                      <a:pt x="846" y="450"/>
                    </a:lnTo>
                    <a:lnTo>
                      <a:pt x="845" y="450"/>
                    </a:lnTo>
                    <a:lnTo>
                      <a:pt x="842" y="452"/>
                    </a:lnTo>
                    <a:lnTo>
                      <a:pt x="841" y="450"/>
                    </a:lnTo>
                    <a:lnTo>
                      <a:pt x="839" y="449"/>
                    </a:lnTo>
                    <a:lnTo>
                      <a:pt x="838" y="449"/>
                    </a:lnTo>
                    <a:lnTo>
                      <a:pt x="836" y="449"/>
                    </a:lnTo>
                    <a:lnTo>
                      <a:pt x="836" y="450"/>
                    </a:lnTo>
                    <a:lnTo>
                      <a:pt x="836" y="453"/>
                    </a:lnTo>
                    <a:lnTo>
                      <a:pt x="838" y="455"/>
                    </a:lnTo>
                    <a:lnTo>
                      <a:pt x="838" y="458"/>
                    </a:lnTo>
                    <a:lnTo>
                      <a:pt x="838" y="460"/>
                    </a:lnTo>
                    <a:lnTo>
                      <a:pt x="838" y="462"/>
                    </a:lnTo>
                    <a:lnTo>
                      <a:pt x="835" y="465"/>
                    </a:lnTo>
                    <a:lnTo>
                      <a:pt x="833" y="466"/>
                    </a:lnTo>
                    <a:lnTo>
                      <a:pt x="833" y="467"/>
                    </a:lnTo>
                    <a:lnTo>
                      <a:pt x="832" y="470"/>
                    </a:lnTo>
                    <a:lnTo>
                      <a:pt x="832" y="472"/>
                    </a:lnTo>
                    <a:lnTo>
                      <a:pt x="832" y="475"/>
                    </a:lnTo>
                    <a:lnTo>
                      <a:pt x="830" y="476"/>
                    </a:lnTo>
                    <a:lnTo>
                      <a:pt x="828" y="476"/>
                    </a:lnTo>
                    <a:lnTo>
                      <a:pt x="827" y="475"/>
                    </a:lnTo>
                    <a:lnTo>
                      <a:pt x="826" y="473"/>
                    </a:lnTo>
                    <a:lnTo>
                      <a:pt x="824" y="471"/>
                    </a:lnTo>
                    <a:lnTo>
                      <a:pt x="822" y="468"/>
                    </a:lnTo>
                    <a:lnTo>
                      <a:pt x="821" y="467"/>
                    </a:lnTo>
                    <a:lnTo>
                      <a:pt x="817" y="465"/>
                    </a:lnTo>
                    <a:lnTo>
                      <a:pt x="815" y="461"/>
                    </a:lnTo>
                    <a:lnTo>
                      <a:pt x="813" y="458"/>
                    </a:lnTo>
                    <a:lnTo>
                      <a:pt x="813" y="453"/>
                    </a:lnTo>
                    <a:lnTo>
                      <a:pt x="813" y="449"/>
                    </a:lnTo>
                    <a:lnTo>
                      <a:pt x="815" y="448"/>
                    </a:lnTo>
                    <a:lnTo>
                      <a:pt x="817" y="446"/>
                    </a:lnTo>
                    <a:lnTo>
                      <a:pt x="820" y="444"/>
                    </a:lnTo>
                    <a:lnTo>
                      <a:pt x="818" y="443"/>
                    </a:lnTo>
                    <a:lnTo>
                      <a:pt x="818" y="442"/>
                    </a:lnTo>
                    <a:lnTo>
                      <a:pt x="821" y="440"/>
                    </a:lnTo>
                    <a:lnTo>
                      <a:pt x="823" y="440"/>
                    </a:lnTo>
                    <a:lnTo>
                      <a:pt x="826" y="438"/>
                    </a:lnTo>
                    <a:lnTo>
                      <a:pt x="828" y="438"/>
                    </a:lnTo>
                    <a:lnTo>
                      <a:pt x="832" y="437"/>
                    </a:lnTo>
                    <a:lnTo>
                      <a:pt x="833" y="435"/>
                    </a:lnTo>
                    <a:lnTo>
                      <a:pt x="834" y="435"/>
                    </a:lnTo>
                    <a:lnTo>
                      <a:pt x="834" y="436"/>
                    </a:lnTo>
                    <a:lnTo>
                      <a:pt x="835" y="437"/>
                    </a:lnTo>
                    <a:lnTo>
                      <a:pt x="836" y="437"/>
                    </a:lnTo>
                    <a:lnTo>
                      <a:pt x="839" y="436"/>
                    </a:lnTo>
                    <a:lnTo>
                      <a:pt x="840" y="435"/>
                    </a:lnTo>
                    <a:lnTo>
                      <a:pt x="841" y="432"/>
                    </a:lnTo>
                    <a:lnTo>
                      <a:pt x="842" y="430"/>
                    </a:lnTo>
                    <a:lnTo>
                      <a:pt x="844" y="429"/>
                    </a:lnTo>
                    <a:lnTo>
                      <a:pt x="846" y="428"/>
                    </a:lnTo>
                    <a:lnTo>
                      <a:pt x="848" y="428"/>
                    </a:lnTo>
                    <a:lnTo>
                      <a:pt x="847" y="424"/>
                    </a:lnTo>
                    <a:lnTo>
                      <a:pt x="847" y="420"/>
                    </a:lnTo>
                    <a:lnTo>
                      <a:pt x="848" y="417"/>
                    </a:lnTo>
                    <a:lnTo>
                      <a:pt x="851" y="416"/>
                    </a:lnTo>
                    <a:lnTo>
                      <a:pt x="852" y="414"/>
                    </a:lnTo>
                    <a:lnTo>
                      <a:pt x="856" y="413"/>
                    </a:lnTo>
                    <a:lnTo>
                      <a:pt x="858" y="412"/>
                    </a:lnTo>
                    <a:lnTo>
                      <a:pt x="859" y="412"/>
                    </a:lnTo>
                    <a:lnTo>
                      <a:pt x="860" y="412"/>
                    </a:lnTo>
                    <a:lnTo>
                      <a:pt x="862" y="412"/>
                    </a:lnTo>
                    <a:lnTo>
                      <a:pt x="862" y="411"/>
                    </a:lnTo>
                    <a:lnTo>
                      <a:pt x="862" y="410"/>
                    </a:lnTo>
                    <a:lnTo>
                      <a:pt x="860" y="408"/>
                    </a:lnTo>
                    <a:lnTo>
                      <a:pt x="859" y="408"/>
                    </a:lnTo>
                    <a:lnTo>
                      <a:pt x="858" y="407"/>
                    </a:lnTo>
                    <a:lnTo>
                      <a:pt x="857" y="406"/>
                    </a:lnTo>
                    <a:lnTo>
                      <a:pt x="856" y="405"/>
                    </a:lnTo>
                    <a:lnTo>
                      <a:pt x="857" y="405"/>
                    </a:lnTo>
                    <a:lnTo>
                      <a:pt x="857" y="404"/>
                    </a:lnTo>
                    <a:lnTo>
                      <a:pt x="857" y="402"/>
                    </a:lnTo>
                    <a:lnTo>
                      <a:pt x="840" y="399"/>
                    </a:lnTo>
                    <a:lnTo>
                      <a:pt x="822" y="398"/>
                    </a:lnTo>
                    <a:lnTo>
                      <a:pt x="804" y="399"/>
                    </a:lnTo>
                    <a:lnTo>
                      <a:pt x="786" y="398"/>
                    </a:lnTo>
                    <a:lnTo>
                      <a:pt x="783" y="396"/>
                    </a:lnTo>
                    <a:lnTo>
                      <a:pt x="781" y="395"/>
                    </a:lnTo>
                    <a:lnTo>
                      <a:pt x="779" y="395"/>
                    </a:lnTo>
                    <a:lnTo>
                      <a:pt x="777" y="394"/>
                    </a:lnTo>
                    <a:lnTo>
                      <a:pt x="774" y="394"/>
                    </a:lnTo>
                    <a:lnTo>
                      <a:pt x="770" y="393"/>
                    </a:lnTo>
                    <a:lnTo>
                      <a:pt x="768" y="391"/>
                    </a:lnTo>
                    <a:lnTo>
                      <a:pt x="767" y="389"/>
                    </a:lnTo>
                    <a:lnTo>
                      <a:pt x="765" y="387"/>
                    </a:lnTo>
                    <a:lnTo>
                      <a:pt x="764" y="382"/>
                    </a:lnTo>
                    <a:lnTo>
                      <a:pt x="764" y="377"/>
                    </a:lnTo>
                    <a:lnTo>
                      <a:pt x="765" y="372"/>
                    </a:lnTo>
                    <a:lnTo>
                      <a:pt x="767" y="367"/>
                    </a:lnTo>
                    <a:lnTo>
                      <a:pt x="765" y="366"/>
                    </a:lnTo>
                    <a:lnTo>
                      <a:pt x="764" y="365"/>
                    </a:lnTo>
                    <a:lnTo>
                      <a:pt x="764" y="364"/>
                    </a:lnTo>
                    <a:lnTo>
                      <a:pt x="764" y="361"/>
                    </a:lnTo>
                    <a:lnTo>
                      <a:pt x="763" y="360"/>
                    </a:lnTo>
                    <a:lnTo>
                      <a:pt x="763" y="359"/>
                    </a:lnTo>
                    <a:lnTo>
                      <a:pt x="762" y="359"/>
                    </a:lnTo>
                    <a:lnTo>
                      <a:pt x="759" y="359"/>
                    </a:lnTo>
                    <a:lnTo>
                      <a:pt x="759" y="361"/>
                    </a:lnTo>
                    <a:lnTo>
                      <a:pt x="758" y="360"/>
                    </a:lnTo>
                    <a:lnTo>
                      <a:pt x="756" y="361"/>
                    </a:lnTo>
                    <a:lnTo>
                      <a:pt x="755" y="363"/>
                    </a:lnTo>
                    <a:lnTo>
                      <a:pt x="753" y="364"/>
                    </a:lnTo>
                    <a:lnTo>
                      <a:pt x="752" y="365"/>
                    </a:lnTo>
                    <a:lnTo>
                      <a:pt x="751" y="366"/>
                    </a:lnTo>
                    <a:lnTo>
                      <a:pt x="750" y="365"/>
                    </a:lnTo>
                    <a:lnTo>
                      <a:pt x="746" y="364"/>
                    </a:lnTo>
                    <a:lnTo>
                      <a:pt x="745" y="360"/>
                    </a:lnTo>
                    <a:lnTo>
                      <a:pt x="743" y="358"/>
                    </a:lnTo>
                    <a:lnTo>
                      <a:pt x="740" y="355"/>
                    </a:lnTo>
                    <a:lnTo>
                      <a:pt x="739" y="352"/>
                    </a:lnTo>
                    <a:lnTo>
                      <a:pt x="738" y="352"/>
                    </a:lnTo>
                    <a:lnTo>
                      <a:pt x="735" y="352"/>
                    </a:lnTo>
                    <a:lnTo>
                      <a:pt x="734" y="352"/>
                    </a:lnTo>
                    <a:lnTo>
                      <a:pt x="732" y="352"/>
                    </a:lnTo>
                    <a:lnTo>
                      <a:pt x="730" y="353"/>
                    </a:lnTo>
                    <a:lnTo>
                      <a:pt x="730" y="354"/>
                    </a:lnTo>
                    <a:lnTo>
                      <a:pt x="727" y="352"/>
                    </a:lnTo>
                    <a:lnTo>
                      <a:pt x="723" y="349"/>
                    </a:lnTo>
                    <a:lnTo>
                      <a:pt x="720" y="347"/>
                    </a:lnTo>
                    <a:lnTo>
                      <a:pt x="716" y="345"/>
                    </a:lnTo>
                    <a:lnTo>
                      <a:pt x="712" y="343"/>
                    </a:lnTo>
                    <a:lnTo>
                      <a:pt x="711" y="345"/>
                    </a:lnTo>
                    <a:lnTo>
                      <a:pt x="711" y="346"/>
                    </a:lnTo>
                    <a:lnTo>
                      <a:pt x="711" y="347"/>
                    </a:lnTo>
                    <a:lnTo>
                      <a:pt x="712" y="349"/>
                    </a:lnTo>
                    <a:lnTo>
                      <a:pt x="712" y="352"/>
                    </a:lnTo>
                    <a:lnTo>
                      <a:pt x="712" y="354"/>
                    </a:lnTo>
                    <a:lnTo>
                      <a:pt x="710" y="357"/>
                    </a:lnTo>
                    <a:lnTo>
                      <a:pt x="706" y="360"/>
                    </a:lnTo>
                    <a:lnTo>
                      <a:pt x="704" y="365"/>
                    </a:lnTo>
                    <a:lnTo>
                      <a:pt x="700" y="370"/>
                    </a:lnTo>
                    <a:lnTo>
                      <a:pt x="700" y="372"/>
                    </a:lnTo>
                    <a:lnTo>
                      <a:pt x="700" y="375"/>
                    </a:lnTo>
                    <a:lnTo>
                      <a:pt x="702" y="376"/>
                    </a:lnTo>
                    <a:lnTo>
                      <a:pt x="703" y="377"/>
                    </a:lnTo>
                    <a:lnTo>
                      <a:pt x="704" y="377"/>
                    </a:lnTo>
                    <a:lnTo>
                      <a:pt x="705" y="376"/>
                    </a:lnTo>
                    <a:lnTo>
                      <a:pt x="706" y="375"/>
                    </a:lnTo>
                    <a:lnTo>
                      <a:pt x="708" y="375"/>
                    </a:lnTo>
                    <a:lnTo>
                      <a:pt x="709" y="375"/>
                    </a:lnTo>
                    <a:lnTo>
                      <a:pt x="710" y="375"/>
                    </a:lnTo>
                    <a:lnTo>
                      <a:pt x="712" y="377"/>
                    </a:lnTo>
                    <a:lnTo>
                      <a:pt x="714" y="378"/>
                    </a:lnTo>
                    <a:lnTo>
                      <a:pt x="716" y="379"/>
                    </a:lnTo>
                    <a:lnTo>
                      <a:pt x="718" y="381"/>
                    </a:lnTo>
                    <a:lnTo>
                      <a:pt x="720" y="383"/>
                    </a:lnTo>
                    <a:lnTo>
                      <a:pt x="722" y="387"/>
                    </a:lnTo>
                    <a:lnTo>
                      <a:pt x="726" y="388"/>
                    </a:lnTo>
                    <a:lnTo>
                      <a:pt x="729" y="388"/>
                    </a:lnTo>
                    <a:lnTo>
                      <a:pt x="733" y="388"/>
                    </a:lnTo>
                    <a:lnTo>
                      <a:pt x="733" y="389"/>
                    </a:lnTo>
                    <a:lnTo>
                      <a:pt x="733" y="391"/>
                    </a:lnTo>
                    <a:lnTo>
                      <a:pt x="729" y="395"/>
                    </a:lnTo>
                    <a:lnTo>
                      <a:pt x="724" y="396"/>
                    </a:lnTo>
                    <a:lnTo>
                      <a:pt x="721" y="396"/>
                    </a:lnTo>
                    <a:lnTo>
                      <a:pt x="716" y="398"/>
                    </a:lnTo>
                    <a:lnTo>
                      <a:pt x="716" y="400"/>
                    </a:lnTo>
                    <a:lnTo>
                      <a:pt x="715" y="402"/>
                    </a:lnTo>
                    <a:lnTo>
                      <a:pt x="712" y="404"/>
                    </a:lnTo>
                    <a:lnTo>
                      <a:pt x="710" y="404"/>
                    </a:lnTo>
                    <a:lnTo>
                      <a:pt x="708" y="405"/>
                    </a:lnTo>
                    <a:lnTo>
                      <a:pt x="705" y="405"/>
                    </a:lnTo>
                    <a:lnTo>
                      <a:pt x="703" y="405"/>
                    </a:lnTo>
                    <a:lnTo>
                      <a:pt x="703" y="407"/>
                    </a:lnTo>
                    <a:lnTo>
                      <a:pt x="703" y="410"/>
                    </a:lnTo>
                    <a:lnTo>
                      <a:pt x="700" y="412"/>
                    </a:lnTo>
                    <a:lnTo>
                      <a:pt x="698" y="413"/>
                    </a:lnTo>
                    <a:lnTo>
                      <a:pt x="703" y="420"/>
                    </a:lnTo>
                    <a:lnTo>
                      <a:pt x="709" y="425"/>
                    </a:lnTo>
                    <a:lnTo>
                      <a:pt x="716" y="430"/>
                    </a:lnTo>
                    <a:lnTo>
                      <a:pt x="722" y="435"/>
                    </a:lnTo>
                    <a:lnTo>
                      <a:pt x="726" y="442"/>
                    </a:lnTo>
                    <a:lnTo>
                      <a:pt x="728" y="449"/>
                    </a:lnTo>
                    <a:lnTo>
                      <a:pt x="727" y="458"/>
                    </a:lnTo>
                    <a:lnTo>
                      <a:pt x="727" y="459"/>
                    </a:lnTo>
                    <a:lnTo>
                      <a:pt x="726" y="459"/>
                    </a:lnTo>
                    <a:lnTo>
                      <a:pt x="723" y="460"/>
                    </a:lnTo>
                    <a:lnTo>
                      <a:pt x="723" y="461"/>
                    </a:lnTo>
                    <a:lnTo>
                      <a:pt x="723" y="464"/>
                    </a:lnTo>
                    <a:lnTo>
                      <a:pt x="724" y="465"/>
                    </a:lnTo>
                    <a:lnTo>
                      <a:pt x="726" y="466"/>
                    </a:lnTo>
                    <a:lnTo>
                      <a:pt x="728" y="466"/>
                    </a:lnTo>
                    <a:lnTo>
                      <a:pt x="728" y="468"/>
                    </a:lnTo>
                    <a:lnTo>
                      <a:pt x="728" y="471"/>
                    </a:lnTo>
                    <a:lnTo>
                      <a:pt x="727" y="473"/>
                    </a:lnTo>
                    <a:lnTo>
                      <a:pt x="728" y="476"/>
                    </a:lnTo>
                    <a:lnTo>
                      <a:pt x="729" y="478"/>
                    </a:lnTo>
                    <a:lnTo>
                      <a:pt x="732" y="481"/>
                    </a:lnTo>
                    <a:lnTo>
                      <a:pt x="733" y="482"/>
                    </a:lnTo>
                    <a:lnTo>
                      <a:pt x="733" y="484"/>
                    </a:lnTo>
                    <a:lnTo>
                      <a:pt x="733" y="485"/>
                    </a:lnTo>
                    <a:lnTo>
                      <a:pt x="732" y="488"/>
                    </a:lnTo>
                    <a:lnTo>
                      <a:pt x="730" y="490"/>
                    </a:lnTo>
                    <a:lnTo>
                      <a:pt x="730" y="493"/>
                    </a:lnTo>
                    <a:lnTo>
                      <a:pt x="730" y="495"/>
                    </a:lnTo>
                    <a:lnTo>
                      <a:pt x="732" y="497"/>
                    </a:lnTo>
                    <a:lnTo>
                      <a:pt x="733" y="500"/>
                    </a:lnTo>
                    <a:lnTo>
                      <a:pt x="734" y="502"/>
                    </a:lnTo>
                    <a:lnTo>
                      <a:pt x="734" y="503"/>
                    </a:lnTo>
                    <a:lnTo>
                      <a:pt x="734" y="518"/>
                    </a:lnTo>
                    <a:lnTo>
                      <a:pt x="732" y="532"/>
                    </a:lnTo>
                    <a:lnTo>
                      <a:pt x="730" y="533"/>
                    </a:lnTo>
                    <a:lnTo>
                      <a:pt x="729" y="533"/>
                    </a:lnTo>
                    <a:lnTo>
                      <a:pt x="727" y="532"/>
                    </a:lnTo>
                    <a:lnTo>
                      <a:pt x="726" y="530"/>
                    </a:lnTo>
                    <a:lnTo>
                      <a:pt x="724" y="527"/>
                    </a:lnTo>
                    <a:lnTo>
                      <a:pt x="724" y="525"/>
                    </a:lnTo>
                    <a:lnTo>
                      <a:pt x="724" y="521"/>
                    </a:lnTo>
                    <a:lnTo>
                      <a:pt x="724" y="518"/>
                    </a:lnTo>
                    <a:lnTo>
                      <a:pt x="722" y="526"/>
                    </a:lnTo>
                    <a:lnTo>
                      <a:pt x="720" y="532"/>
                    </a:lnTo>
                    <a:lnTo>
                      <a:pt x="717" y="537"/>
                    </a:lnTo>
                    <a:lnTo>
                      <a:pt x="715" y="541"/>
                    </a:lnTo>
                    <a:lnTo>
                      <a:pt x="714" y="541"/>
                    </a:lnTo>
                    <a:lnTo>
                      <a:pt x="711" y="541"/>
                    </a:lnTo>
                    <a:lnTo>
                      <a:pt x="710" y="539"/>
                    </a:lnTo>
                    <a:lnTo>
                      <a:pt x="709" y="536"/>
                    </a:lnTo>
                    <a:lnTo>
                      <a:pt x="708" y="533"/>
                    </a:lnTo>
                    <a:lnTo>
                      <a:pt x="706" y="530"/>
                    </a:lnTo>
                    <a:lnTo>
                      <a:pt x="705" y="526"/>
                    </a:lnTo>
                    <a:lnTo>
                      <a:pt x="703" y="524"/>
                    </a:lnTo>
                    <a:lnTo>
                      <a:pt x="700" y="521"/>
                    </a:lnTo>
                    <a:lnTo>
                      <a:pt x="699" y="520"/>
                    </a:lnTo>
                    <a:lnTo>
                      <a:pt x="697" y="520"/>
                    </a:lnTo>
                    <a:lnTo>
                      <a:pt x="696" y="521"/>
                    </a:lnTo>
                    <a:lnTo>
                      <a:pt x="694" y="523"/>
                    </a:lnTo>
                    <a:lnTo>
                      <a:pt x="694" y="525"/>
                    </a:lnTo>
                    <a:lnTo>
                      <a:pt x="694" y="527"/>
                    </a:lnTo>
                    <a:lnTo>
                      <a:pt x="693" y="530"/>
                    </a:lnTo>
                    <a:lnTo>
                      <a:pt x="692" y="532"/>
                    </a:lnTo>
                    <a:lnTo>
                      <a:pt x="691" y="533"/>
                    </a:lnTo>
                    <a:lnTo>
                      <a:pt x="684" y="537"/>
                    </a:lnTo>
                    <a:lnTo>
                      <a:pt x="675" y="539"/>
                    </a:lnTo>
                    <a:lnTo>
                      <a:pt x="668" y="543"/>
                    </a:lnTo>
                    <a:lnTo>
                      <a:pt x="662" y="547"/>
                    </a:lnTo>
                    <a:lnTo>
                      <a:pt x="659" y="553"/>
                    </a:lnTo>
                    <a:lnTo>
                      <a:pt x="659" y="560"/>
                    </a:lnTo>
                    <a:lnTo>
                      <a:pt x="661" y="567"/>
                    </a:lnTo>
                    <a:lnTo>
                      <a:pt x="658" y="573"/>
                    </a:lnTo>
                    <a:lnTo>
                      <a:pt x="647" y="584"/>
                    </a:lnTo>
                    <a:lnTo>
                      <a:pt x="637" y="594"/>
                    </a:lnTo>
                    <a:lnTo>
                      <a:pt x="625" y="602"/>
                    </a:lnTo>
                    <a:lnTo>
                      <a:pt x="610" y="607"/>
                    </a:lnTo>
                    <a:lnTo>
                      <a:pt x="609" y="608"/>
                    </a:lnTo>
                    <a:lnTo>
                      <a:pt x="598" y="624"/>
                    </a:lnTo>
                    <a:lnTo>
                      <a:pt x="585" y="637"/>
                    </a:lnTo>
                    <a:lnTo>
                      <a:pt x="569" y="648"/>
                    </a:lnTo>
                    <a:lnTo>
                      <a:pt x="554" y="659"/>
                    </a:lnTo>
                    <a:lnTo>
                      <a:pt x="539" y="672"/>
                    </a:lnTo>
                    <a:lnTo>
                      <a:pt x="528" y="680"/>
                    </a:lnTo>
                    <a:lnTo>
                      <a:pt x="515" y="686"/>
                    </a:lnTo>
                    <a:lnTo>
                      <a:pt x="502" y="692"/>
                    </a:lnTo>
                    <a:lnTo>
                      <a:pt x="501" y="693"/>
                    </a:lnTo>
                    <a:lnTo>
                      <a:pt x="499" y="695"/>
                    </a:lnTo>
                    <a:lnTo>
                      <a:pt x="499" y="696"/>
                    </a:lnTo>
                    <a:lnTo>
                      <a:pt x="499" y="698"/>
                    </a:lnTo>
                    <a:lnTo>
                      <a:pt x="502" y="700"/>
                    </a:lnTo>
                    <a:lnTo>
                      <a:pt x="503" y="701"/>
                    </a:lnTo>
                    <a:lnTo>
                      <a:pt x="503" y="702"/>
                    </a:lnTo>
                    <a:lnTo>
                      <a:pt x="503" y="703"/>
                    </a:lnTo>
                    <a:lnTo>
                      <a:pt x="504" y="706"/>
                    </a:lnTo>
                    <a:lnTo>
                      <a:pt x="503" y="706"/>
                    </a:lnTo>
                    <a:lnTo>
                      <a:pt x="504" y="707"/>
                    </a:lnTo>
                    <a:lnTo>
                      <a:pt x="505" y="708"/>
                    </a:lnTo>
                    <a:lnTo>
                      <a:pt x="507" y="708"/>
                    </a:lnTo>
                    <a:lnTo>
                      <a:pt x="508" y="708"/>
                    </a:lnTo>
                    <a:lnTo>
                      <a:pt x="509" y="709"/>
                    </a:lnTo>
                    <a:lnTo>
                      <a:pt x="510" y="710"/>
                    </a:lnTo>
                    <a:lnTo>
                      <a:pt x="510" y="712"/>
                    </a:lnTo>
                    <a:lnTo>
                      <a:pt x="510" y="713"/>
                    </a:lnTo>
                    <a:lnTo>
                      <a:pt x="509" y="715"/>
                    </a:lnTo>
                    <a:lnTo>
                      <a:pt x="507" y="718"/>
                    </a:lnTo>
                    <a:lnTo>
                      <a:pt x="498" y="721"/>
                    </a:lnTo>
                    <a:lnTo>
                      <a:pt x="489" y="724"/>
                    </a:lnTo>
                    <a:lnTo>
                      <a:pt x="479" y="725"/>
                    </a:lnTo>
                    <a:lnTo>
                      <a:pt x="469" y="727"/>
                    </a:lnTo>
                    <a:lnTo>
                      <a:pt x="461" y="732"/>
                    </a:lnTo>
                    <a:lnTo>
                      <a:pt x="454" y="740"/>
                    </a:lnTo>
                    <a:lnTo>
                      <a:pt x="453" y="743"/>
                    </a:lnTo>
                    <a:lnTo>
                      <a:pt x="450" y="743"/>
                    </a:lnTo>
                    <a:lnTo>
                      <a:pt x="446" y="744"/>
                    </a:lnTo>
                    <a:lnTo>
                      <a:pt x="443" y="745"/>
                    </a:lnTo>
                    <a:lnTo>
                      <a:pt x="442" y="744"/>
                    </a:lnTo>
                    <a:lnTo>
                      <a:pt x="442" y="743"/>
                    </a:lnTo>
                    <a:lnTo>
                      <a:pt x="440" y="742"/>
                    </a:lnTo>
                    <a:lnTo>
                      <a:pt x="439" y="740"/>
                    </a:lnTo>
                    <a:lnTo>
                      <a:pt x="438" y="739"/>
                    </a:lnTo>
                    <a:lnTo>
                      <a:pt x="434" y="739"/>
                    </a:lnTo>
                    <a:lnTo>
                      <a:pt x="432" y="739"/>
                    </a:lnTo>
                    <a:lnTo>
                      <a:pt x="428" y="742"/>
                    </a:lnTo>
                    <a:lnTo>
                      <a:pt x="426" y="744"/>
                    </a:lnTo>
                    <a:lnTo>
                      <a:pt x="425" y="748"/>
                    </a:lnTo>
                    <a:lnTo>
                      <a:pt x="424" y="750"/>
                    </a:lnTo>
                    <a:lnTo>
                      <a:pt x="422" y="762"/>
                    </a:lnTo>
                    <a:lnTo>
                      <a:pt x="424" y="773"/>
                    </a:lnTo>
                    <a:lnTo>
                      <a:pt x="425" y="785"/>
                    </a:lnTo>
                    <a:lnTo>
                      <a:pt x="424" y="797"/>
                    </a:lnTo>
                    <a:lnTo>
                      <a:pt x="422" y="801"/>
                    </a:lnTo>
                    <a:lnTo>
                      <a:pt x="424" y="805"/>
                    </a:lnTo>
                    <a:lnTo>
                      <a:pt x="425" y="809"/>
                    </a:lnTo>
                    <a:lnTo>
                      <a:pt x="426" y="814"/>
                    </a:lnTo>
                    <a:lnTo>
                      <a:pt x="427" y="816"/>
                    </a:lnTo>
                    <a:lnTo>
                      <a:pt x="427" y="819"/>
                    </a:lnTo>
                    <a:lnTo>
                      <a:pt x="427" y="822"/>
                    </a:lnTo>
                    <a:lnTo>
                      <a:pt x="426" y="826"/>
                    </a:lnTo>
                    <a:lnTo>
                      <a:pt x="424" y="828"/>
                    </a:lnTo>
                    <a:lnTo>
                      <a:pt x="421" y="831"/>
                    </a:lnTo>
                    <a:lnTo>
                      <a:pt x="418" y="832"/>
                    </a:lnTo>
                    <a:lnTo>
                      <a:pt x="421" y="831"/>
                    </a:lnTo>
                    <a:lnTo>
                      <a:pt x="425" y="831"/>
                    </a:lnTo>
                    <a:lnTo>
                      <a:pt x="428" y="832"/>
                    </a:lnTo>
                    <a:lnTo>
                      <a:pt x="431" y="834"/>
                    </a:lnTo>
                    <a:lnTo>
                      <a:pt x="432" y="837"/>
                    </a:lnTo>
                    <a:lnTo>
                      <a:pt x="432" y="839"/>
                    </a:lnTo>
                    <a:lnTo>
                      <a:pt x="431" y="843"/>
                    </a:lnTo>
                    <a:lnTo>
                      <a:pt x="430" y="845"/>
                    </a:lnTo>
                    <a:lnTo>
                      <a:pt x="430" y="849"/>
                    </a:lnTo>
                    <a:lnTo>
                      <a:pt x="430" y="851"/>
                    </a:lnTo>
                    <a:lnTo>
                      <a:pt x="430" y="855"/>
                    </a:lnTo>
                    <a:lnTo>
                      <a:pt x="430" y="857"/>
                    </a:lnTo>
                    <a:lnTo>
                      <a:pt x="428" y="858"/>
                    </a:lnTo>
                    <a:lnTo>
                      <a:pt x="424" y="864"/>
                    </a:lnTo>
                    <a:lnTo>
                      <a:pt x="420" y="869"/>
                    </a:lnTo>
                    <a:lnTo>
                      <a:pt x="415" y="875"/>
                    </a:lnTo>
                    <a:lnTo>
                      <a:pt x="408" y="887"/>
                    </a:lnTo>
                    <a:lnTo>
                      <a:pt x="404" y="900"/>
                    </a:lnTo>
                    <a:lnTo>
                      <a:pt x="404" y="912"/>
                    </a:lnTo>
                    <a:lnTo>
                      <a:pt x="407" y="911"/>
                    </a:lnTo>
                    <a:lnTo>
                      <a:pt x="409" y="910"/>
                    </a:lnTo>
                    <a:lnTo>
                      <a:pt x="412" y="909"/>
                    </a:lnTo>
                    <a:lnTo>
                      <a:pt x="414" y="908"/>
                    </a:lnTo>
                    <a:lnTo>
                      <a:pt x="415" y="908"/>
                    </a:lnTo>
                    <a:lnTo>
                      <a:pt x="416" y="909"/>
                    </a:lnTo>
                    <a:lnTo>
                      <a:pt x="419" y="917"/>
                    </a:lnTo>
                    <a:lnTo>
                      <a:pt x="419" y="927"/>
                    </a:lnTo>
                    <a:lnTo>
                      <a:pt x="416" y="935"/>
                    </a:lnTo>
                    <a:lnTo>
                      <a:pt x="413" y="940"/>
                    </a:lnTo>
                    <a:lnTo>
                      <a:pt x="407" y="943"/>
                    </a:lnTo>
                    <a:lnTo>
                      <a:pt x="401" y="944"/>
                    </a:lnTo>
                    <a:lnTo>
                      <a:pt x="395" y="945"/>
                    </a:lnTo>
                    <a:lnTo>
                      <a:pt x="389" y="949"/>
                    </a:lnTo>
                    <a:lnTo>
                      <a:pt x="385" y="955"/>
                    </a:lnTo>
                    <a:lnTo>
                      <a:pt x="388" y="955"/>
                    </a:lnTo>
                    <a:lnTo>
                      <a:pt x="389" y="955"/>
                    </a:lnTo>
                    <a:lnTo>
                      <a:pt x="390" y="955"/>
                    </a:lnTo>
                    <a:lnTo>
                      <a:pt x="391" y="956"/>
                    </a:lnTo>
                    <a:lnTo>
                      <a:pt x="388" y="965"/>
                    </a:lnTo>
                    <a:lnTo>
                      <a:pt x="384" y="974"/>
                    </a:lnTo>
                    <a:lnTo>
                      <a:pt x="378" y="981"/>
                    </a:lnTo>
                    <a:lnTo>
                      <a:pt x="367" y="987"/>
                    </a:lnTo>
                    <a:lnTo>
                      <a:pt x="356" y="991"/>
                    </a:lnTo>
                    <a:lnTo>
                      <a:pt x="353" y="993"/>
                    </a:lnTo>
                    <a:lnTo>
                      <a:pt x="351" y="999"/>
                    </a:lnTo>
                    <a:lnTo>
                      <a:pt x="351" y="1005"/>
                    </a:lnTo>
                    <a:lnTo>
                      <a:pt x="350" y="1010"/>
                    </a:lnTo>
                    <a:lnTo>
                      <a:pt x="344" y="1016"/>
                    </a:lnTo>
                    <a:lnTo>
                      <a:pt x="337" y="1020"/>
                    </a:lnTo>
                    <a:lnTo>
                      <a:pt x="329" y="1018"/>
                    </a:lnTo>
                    <a:lnTo>
                      <a:pt x="317" y="1011"/>
                    </a:lnTo>
                    <a:lnTo>
                      <a:pt x="308" y="1002"/>
                    </a:lnTo>
                    <a:lnTo>
                      <a:pt x="300" y="991"/>
                    </a:lnTo>
                    <a:lnTo>
                      <a:pt x="291" y="980"/>
                    </a:lnTo>
                    <a:lnTo>
                      <a:pt x="286" y="968"/>
                    </a:lnTo>
                    <a:lnTo>
                      <a:pt x="285" y="956"/>
                    </a:lnTo>
                    <a:lnTo>
                      <a:pt x="284" y="944"/>
                    </a:lnTo>
                    <a:lnTo>
                      <a:pt x="280" y="932"/>
                    </a:lnTo>
                    <a:lnTo>
                      <a:pt x="264" y="903"/>
                    </a:lnTo>
                    <a:lnTo>
                      <a:pt x="247" y="875"/>
                    </a:lnTo>
                    <a:lnTo>
                      <a:pt x="231" y="847"/>
                    </a:lnTo>
                    <a:lnTo>
                      <a:pt x="230" y="839"/>
                    </a:lnTo>
                    <a:lnTo>
                      <a:pt x="231" y="831"/>
                    </a:lnTo>
                    <a:lnTo>
                      <a:pt x="231" y="822"/>
                    </a:lnTo>
                    <a:lnTo>
                      <a:pt x="221" y="798"/>
                    </a:lnTo>
                    <a:lnTo>
                      <a:pt x="211" y="774"/>
                    </a:lnTo>
                    <a:lnTo>
                      <a:pt x="197" y="750"/>
                    </a:lnTo>
                    <a:lnTo>
                      <a:pt x="190" y="742"/>
                    </a:lnTo>
                    <a:lnTo>
                      <a:pt x="184" y="732"/>
                    </a:lnTo>
                    <a:lnTo>
                      <a:pt x="179" y="722"/>
                    </a:lnTo>
                    <a:lnTo>
                      <a:pt x="178" y="718"/>
                    </a:lnTo>
                    <a:lnTo>
                      <a:pt x="179" y="712"/>
                    </a:lnTo>
                    <a:lnTo>
                      <a:pt x="181" y="706"/>
                    </a:lnTo>
                    <a:lnTo>
                      <a:pt x="181" y="691"/>
                    </a:lnTo>
                    <a:lnTo>
                      <a:pt x="176" y="677"/>
                    </a:lnTo>
                    <a:lnTo>
                      <a:pt x="173" y="667"/>
                    </a:lnTo>
                    <a:lnTo>
                      <a:pt x="171" y="657"/>
                    </a:lnTo>
                    <a:lnTo>
                      <a:pt x="167" y="648"/>
                    </a:lnTo>
                    <a:lnTo>
                      <a:pt x="167" y="645"/>
                    </a:lnTo>
                    <a:lnTo>
                      <a:pt x="166" y="643"/>
                    </a:lnTo>
                    <a:lnTo>
                      <a:pt x="166" y="641"/>
                    </a:lnTo>
                    <a:lnTo>
                      <a:pt x="167" y="638"/>
                    </a:lnTo>
                    <a:lnTo>
                      <a:pt x="169" y="636"/>
                    </a:lnTo>
                    <a:lnTo>
                      <a:pt x="172" y="635"/>
                    </a:lnTo>
                    <a:lnTo>
                      <a:pt x="170" y="635"/>
                    </a:lnTo>
                    <a:lnTo>
                      <a:pt x="169" y="635"/>
                    </a:lnTo>
                    <a:lnTo>
                      <a:pt x="167" y="633"/>
                    </a:lnTo>
                    <a:lnTo>
                      <a:pt x="166" y="631"/>
                    </a:lnTo>
                    <a:lnTo>
                      <a:pt x="165" y="629"/>
                    </a:lnTo>
                    <a:lnTo>
                      <a:pt x="165" y="626"/>
                    </a:lnTo>
                    <a:lnTo>
                      <a:pt x="166" y="624"/>
                    </a:lnTo>
                    <a:lnTo>
                      <a:pt x="167" y="621"/>
                    </a:lnTo>
                    <a:lnTo>
                      <a:pt x="169" y="619"/>
                    </a:lnTo>
                    <a:lnTo>
                      <a:pt x="170" y="615"/>
                    </a:lnTo>
                    <a:lnTo>
                      <a:pt x="169" y="616"/>
                    </a:lnTo>
                    <a:lnTo>
                      <a:pt x="166" y="615"/>
                    </a:lnTo>
                    <a:lnTo>
                      <a:pt x="165" y="615"/>
                    </a:lnTo>
                    <a:lnTo>
                      <a:pt x="164" y="614"/>
                    </a:lnTo>
                    <a:lnTo>
                      <a:pt x="163" y="614"/>
                    </a:lnTo>
                    <a:lnTo>
                      <a:pt x="163" y="601"/>
                    </a:lnTo>
                    <a:lnTo>
                      <a:pt x="164" y="589"/>
                    </a:lnTo>
                    <a:lnTo>
                      <a:pt x="166" y="578"/>
                    </a:lnTo>
                    <a:lnTo>
                      <a:pt x="167" y="567"/>
                    </a:lnTo>
                    <a:lnTo>
                      <a:pt x="165" y="555"/>
                    </a:lnTo>
                    <a:lnTo>
                      <a:pt x="159" y="543"/>
                    </a:lnTo>
                    <a:lnTo>
                      <a:pt x="158" y="542"/>
                    </a:lnTo>
                    <a:lnTo>
                      <a:pt x="159" y="542"/>
                    </a:lnTo>
                    <a:lnTo>
                      <a:pt x="160" y="541"/>
                    </a:lnTo>
                    <a:lnTo>
                      <a:pt x="161" y="541"/>
                    </a:lnTo>
                    <a:lnTo>
                      <a:pt x="163" y="539"/>
                    </a:lnTo>
                    <a:lnTo>
                      <a:pt x="163" y="538"/>
                    </a:lnTo>
                    <a:lnTo>
                      <a:pt x="163" y="537"/>
                    </a:lnTo>
                    <a:lnTo>
                      <a:pt x="160" y="535"/>
                    </a:lnTo>
                    <a:lnTo>
                      <a:pt x="158" y="532"/>
                    </a:lnTo>
                    <a:lnTo>
                      <a:pt x="157" y="530"/>
                    </a:lnTo>
                    <a:lnTo>
                      <a:pt x="157" y="521"/>
                    </a:lnTo>
                    <a:lnTo>
                      <a:pt x="160" y="514"/>
                    </a:lnTo>
                    <a:lnTo>
                      <a:pt x="163" y="507"/>
                    </a:lnTo>
                    <a:lnTo>
                      <a:pt x="155" y="507"/>
                    </a:lnTo>
                    <a:lnTo>
                      <a:pt x="149" y="507"/>
                    </a:lnTo>
                    <a:lnTo>
                      <a:pt x="150" y="509"/>
                    </a:lnTo>
                    <a:lnTo>
                      <a:pt x="150" y="512"/>
                    </a:lnTo>
                    <a:lnTo>
                      <a:pt x="149" y="513"/>
                    </a:lnTo>
                    <a:lnTo>
                      <a:pt x="148" y="515"/>
                    </a:lnTo>
                    <a:lnTo>
                      <a:pt x="147" y="517"/>
                    </a:lnTo>
                    <a:lnTo>
                      <a:pt x="144" y="519"/>
                    </a:lnTo>
                    <a:lnTo>
                      <a:pt x="144" y="521"/>
                    </a:lnTo>
                    <a:lnTo>
                      <a:pt x="144" y="525"/>
                    </a:lnTo>
                    <a:lnTo>
                      <a:pt x="146" y="527"/>
                    </a:lnTo>
                    <a:lnTo>
                      <a:pt x="146" y="531"/>
                    </a:lnTo>
                    <a:lnTo>
                      <a:pt x="147" y="533"/>
                    </a:lnTo>
                    <a:lnTo>
                      <a:pt x="147" y="536"/>
                    </a:lnTo>
                    <a:lnTo>
                      <a:pt x="141" y="545"/>
                    </a:lnTo>
                    <a:lnTo>
                      <a:pt x="132" y="554"/>
                    </a:lnTo>
                    <a:lnTo>
                      <a:pt x="123" y="558"/>
                    </a:lnTo>
                    <a:lnTo>
                      <a:pt x="108" y="562"/>
                    </a:lnTo>
                    <a:lnTo>
                      <a:pt x="95" y="565"/>
                    </a:lnTo>
                    <a:lnTo>
                      <a:pt x="81" y="565"/>
                    </a:lnTo>
                    <a:lnTo>
                      <a:pt x="79" y="564"/>
                    </a:lnTo>
                    <a:lnTo>
                      <a:pt x="79" y="562"/>
                    </a:lnTo>
                    <a:lnTo>
                      <a:pt x="79" y="560"/>
                    </a:lnTo>
                    <a:lnTo>
                      <a:pt x="78" y="562"/>
                    </a:lnTo>
                    <a:lnTo>
                      <a:pt x="77" y="564"/>
                    </a:lnTo>
                    <a:lnTo>
                      <a:pt x="75" y="564"/>
                    </a:lnTo>
                    <a:lnTo>
                      <a:pt x="73" y="564"/>
                    </a:lnTo>
                    <a:lnTo>
                      <a:pt x="72" y="562"/>
                    </a:lnTo>
                    <a:lnTo>
                      <a:pt x="71" y="561"/>
                    </a:lnTo>
                    <a:lnTo>
                      <a:pt x="71" y="560"/>
                    </a:lnTo>
                    <a:lnTo>
                      <a:pt x="70" y="556"/>
                    </a:lnTo>
                    <a:lnTo>
                      <a:pt x="69" y="554"/>
                    </a:lnTo>
                    <a:lnTo>
                      <a:pt x="67" y="550"/>
                    </a:lnTo>
                    <a:lnTo>
                      <a:pt x="67" y="547"/>
                    </a:lnTo>
                    <a:lnTo>
                      <a:pt x="65" y="544"/>
                    </a:lnTo>
                    <a:lnTo>
                      <a:pt x="63" y="542"/>
                    </a:lnTo>
                    <a:lnTo>
                      <a:pt x="52" y="535"/>
                    </a:lnTo>
                    <a:lnTo>
                      <a:pt x="42" y="527"/>
                    </a:lnTo>
                    <a:lnTo>
                      <a:pt x="35" y="518"/>
                    </a:lnTo>
                    <a:lnTo>
                      <a:pt x="31" y="507"/>
                    </a:lnTo>
                    <a:lnTo>
                      <a:pt x="31" y="505"/>
                    </a:lnTo>
                    <a:lnTo>
                      <a:pt x="33" y="503"/>
                    </a:lnTo>
                    <a:lnTo>
                      <a:pt x="35" y="502"/>
                    </a:lnTo>
                    <a:lnTo>
                      <a:pt x="36" y="503"/>
                    </a:lnTo>
                    <a:lnTo>
                      <a:pt x="37" y="503"/>
                    </a:lnTo>
                    <a:lnTo>
                      <a:pt x="39" y="505"/>
                    </a:lnTo>
                    <a:lnTo>
                      <a:pt x="40" y="505"/>
                    </a:lnTo>
                    <a:lnTo>
                      <a:pt x="41" y="506"/>
                    </a:lnTo>
                    <a:lnTo>
                      <a:pt x="42" y="507"/>
                    </a:lnTo>
                    <a:lnTo>
                      <a:pt x="42" y="509"/>
                    </a:lnTo>
                    <a:lnTo>
                      <a:pt x="57" y="502"/>
                    </a:lnTo>
                    <a:lnTo>
                      <a:pt x="69" y="494"/>
                    </a:lnTo>
                    <a:lnTo>
                      <a:pt x="81" y="484"/>
                    </a:lnTo>
                    <a:lnTo>
                      <a:pt x="79" y="483"/>
                    </a:lnTo>
                    <a:lnTo>
                      <a:pt x="77" y="482"/>
                    </a:lnTo>
                    <a:lnTo>
                      <a:pt x="75" y="481"/>
                    </a:lnTo>
                    <a:lnTo>
                      <a:pt x="72" y="482"/>
                    </a:lnTo>
                    <a:lnTo>
                      <a:pt x="64" y="485"/>
                    </a:lnTo>
                    <a:lnTo>
                      <a:pt x="55" y="484"/>
                    </a:lnTo>
                    <a:lnTo>
                      <a:pt x="48" y="482"/>
                    </a:lnTo>
                    <a:lnTo>
                      <a:pt x="40" y="482"/>
                    </a:lnTo>
                    <a:lnTo>
                      <a:pt x="39" y="483"/>
                    </a:lnTo>
                    <a:lnTo>
                      <a:pt x="36" y="483"/>
                    </a:lnTo>
                    <a:lnTo>
                      <a:pt x="34" y="484"/>
                    </a:lnTo>
                    <a:lnTo>
                      <a:pt x="31" y="484"/>
                    </a:lnTo>
                    <a:lnTo>
                      <a:pt x="30" y="484"/>
                    </a:lnTo>
                    <a:lnTo>
                      <a:pt x="17" y="470"/>
                    </a:lnTo>
                    <a:lnTo>
                      <a:pt x="1" y="456"/>
                    </a:lnTo>
                    <a:lnTo>
                      <a:pt x="0" y="455"/>
                    </a:lnTo>
                    <a:lnTo>
                      <a:pt x="0" y="453"/>
                    </a:lnTo>
                    <a:lnTo>
                      <a:pt x="0" y="449"/>
                    </a:lnTo>
                    <a:lnTo>
                      <a:pt x="0" y="446"/>
                    </a:lnTo>
                    <a:lnTo>
                      <a:pt x="0" y="442"/>
                    </a:lnTo>
                    <a:lnTo>
                      <a:pt x="0" y="440"/>
                    </a:lnTo>
                    <a:lnTo>
                      <a:pt x="4" y="441"/>
                    </a:lnTo>
                    <a:lnTo>
                      <a:pt x="6" y="442"/>
                    </a:lnTo>
                    <a:lnTo>
                      <a:pt x="10" y="442"/>
                    </a:lnTo>
                    <a:lnTo>
                      <a:pt x="12" y="441"/>
                    </a:lnTo>
                    <a:lnTo>
                      <a:pt x="16" y="440"/>
                    </a:lnTo>
                    <a:lnTo>
                      <a:pt x="18" y="440"/>
                    </a:lnTo>
                    <a:lnTo>
                      <a:pt x="18" y="437"/>
                    </a:lnTo>
                    <a:lnTo>
                      <a:pt x="18" y="436"/>
                    </a:lnTo>
                    <a:lnTo>
                      <a:pt x="19" y="435"/>
                    </a:lnTo>
                    <a:lnTo>
                      <a:pt x="21" y="434"/>
                    </a:lnTo>
                    <a:lnTo>
                      <a:pt x="22" y="432"/>
                    </a:lnTo>
                    <a:lnTo>
                      <a:pt x="23" y="431"/>
                    </a:lnTo>
                    <a:lnTo>
                      <a:pt x="24" y="430"/>
                    </a:lnTo>
                    <a:lnTo>
                      <a:pt x="23" y="428"/>
                    </a:lnTo>
                    <a:lnTo>
                      <a:pt x="30" y="428"/>
                    </a:lnTo>
                    <a:lnTo>
                      <a:pt x="37" y="429"/>
                    </a:lnTo>
                    <a:lnTo>
                      <a:pt x="45" y="429"/>
                    </a:lnTo>
                    <a:lnTo>
                      <a:pt x="47" y="428"/>
                    </a:lnTo>
                    <a:lnTo>
                      <a:pt x="49" y="428"/>
                    </a:lnTo>
                    <a:lnTo>
                      <a:pt x="52" y="429"/>
                    </a:lnTo>
                    <a:lnTo>
                      <a:pt x="54" y="431"/>
                    </a:lnTo>
                    <a:lnTo>
                      <a:pt x="59" y="434"/>
                    </a:lnTo>
                    <a:lnTo>
                      <a:pt x="65" y="431"/>
                    </a:lnTo>
                    <a:lnTo>
                      <a:pt x="71" y="429"/>
                    </a:lnTo>
                    <a:lnTo>
                      <a:pt x="76" y="429"/>
                    </a:lnTo>
                    <a:lnTo>
                      <a:pt x="88" y="430"/>
                    </a:lnTo>
                    <a:lnTo>
                      <a:pt x="98" y="429"/>
                    </a:lnTo>
                    <a:lnTo>
                      <a:pt x="100" y="428"/>
                    </a:lnTo>
                    <a:lnTo>
                      <a:pt x="102" y="425"/>
                    </a:lnTo>
                    <a:lnTo>
                      <a:pt x="104" y="422"/>
                    </a:lnTo>
                    <a:lnTo>
                      <a:pt x="105" y="418"/>
                    </a:lnTo>
                    <a:lnTo>
                      <a:pt x="105" y="414"/>
                    </a:lnTo>
                    <a:lnTo>
                      <a:pt x="104" y="412"/>
                    </a:lnTo>
                    <a:lnTo>
                      <a:pt x="99" y="404"/>
                    </a:lnTo>
                    <a:lnTo>
                      <a:pt x="93" y="394"/>
                    </a:lnTo>
                    <a:lnTo>
                      <a:pt x="89" y="385"/>
                    </a:lnTo>
                    <a:lnTo>
                      <a:pt x="88" y="375"/>
                    </a:lnTo>
                    <a:lnTo>
                      <a:pt x="86" y="375"/>
                    </a:lnTo>
                    <a:lnTo>
                      <a:pt x="82" y="375"/>
                    </a:lnTo>
                    <a:lnTo>
                      <a:pt x="79" y="375"/>
                    </a:lnTo>
                    <a:lnTo>
                      <a:pt x="77" y="373"/>
                    </a:lnTo>
                    <a:lnTo>
                      <a:pt x="71" y="366"/>
                    </a:lnTo>
                    <a:lnTo>
                      <a:pt x="70" y="357"/>
                    </a:lnTo>
                    <a:lnTo>
                      <a:pt x="69" y="347"/>
                    </a:lnTo>
                    <a:lnTo>
                      <a:pt x="69" y="346"/>
                    </a:lnTo>
                    <a:lnTo>
                      <a:pt x="69" y="343"/>
                    </a:lnTo>
                    <a:lnTo>
                      <a:pt x="67" y="342"/>
                    </a:lnTo>
                    <a:lnTo>
                      <a:pt x="66" y="340"/>
                    </a:lnTo>
                    <a:lnTo>
                      <a:pt x="65" y="340"/>
                    </a:lnTo>
                    <a:lnTo>
                      <a:pt x="61" y="340"/>
                    </a:lnTo>
                    <a:lnTo>
                      <a:pt x="58" y="339"/>
                    </a:lnTo>
                    <a:lnTo>
                      <a:pt x="54" y="337"/>
                    </a:lnTo>
                    <a:lnTo>
                      <a:pt x="52" y="335"/>
                    </a:lnTo>
                    <a:lnTo>
                      <a:pt x="49" y="333"/>
                    </a:lnTo>
                    <a:lnTo>
                      <a:pt x="48" y="329"/>
                    </a:lnTo>
                    <a:lnTo>
                      <a:pt x="48" y="325"/>
                    </a:lnTo>
                    <a:lnTo>
                      <a:pt x="49" y="320"/>
                    </a:lnTo>
                    <a:lnTo>
                      <a:pt x="51" y="320"/>
                    </a:lnTo>
                    <a:lnTo>
                      <a:pt x="52" y="320"/>
                    </a:lnTo>
                    <a:lnTo>
                      <a:pt x="53" y="320"/>
                    </a:lnTo>
                    <a:lnTo>
                      <a:pt x="54" y="319"/>
                    </a:lnTo>
                    <a:lnTo>
                      <a:pt x="54" y="317"/>
                    </a:lnTo>
                    <a:lnTo>
                      <a:pt x="54" y="316"/>
                    </a:lnTo>
                    <a:lnTo>
                      <a:pt x="53" y="313"/>
                    </a:lnTo>
                    <a:lnTo>
                      <a:pt x="54" y="312"/>
                    </a:lnTo>
                    <a:lnTo>
                      <a:pt x="54" y="311"/>
                    </a:lnTo>
                    <a:lnTo>
                      <a:pt x="55" y="311"/>
                    </a:lnTo>
                    <a:lnTo>
                      <a:pt x="63" y="308"/>
                    </a:lnTo>
                    <a:lnTo>
                      <a:pt x="67" y="304"/>
                    </a:lnTo>
                    <a:lnTo>
                      <a:pt x="70" y="296"/>
                    </a:lnTo>
                    <a:lnTo>
                      <a:pt x="72" y="290"/>
                    </a:lnTo>
                    <a:lnTo>
                      <a:pt x="76" y="286"/>
                    </a:lnTo>
                    <a:lnTo>
                      <a:pt x="81" y="286"/>
                    </a:lnTo>
                    <a:lnTo>
                      <a:pt x="88" y="289"/>
                    </a:lnTo>
                    <a:lnTo>
                      <a:pt x="94" y="294"/>
                    </a:lnTo>
                    <a:lnTo>
                      <a:pt x="102" y="294"/>
                    </a:lnTo>
                    <a:lnTo>
                      <a:pt x="106" y="294"/>
                    </a:lnTo>
                    <a:lnTo>
                      <a:pt x="108" y="294"/>
                    </a:lnTo>
                    <a:lnTo>
                      <a:pt x="112" y="294"/>
                    </a:lnTo>
                    <a:lnTo>
                      <a:pt x="116" y="294"/>
                    </a:lnTo>
                    <a:lnTo>
                      <a:pt x="118" y="294"/>
                    </a:lnTo>
                    <a:lnTo>
                      <a:pt x="120" y="293"/>
                    </a:lnTo>
                    <a:lnTo>
                      <a:pt x="128" y="282"/>
                    </a:lnTo>
                    <a:lnTo>
                      <a:pt x="135" y="271"/>
                    </a:lnTo>
                    <a:lnTo>
                      <a:pt x="144" y="262"/>
                    </a:lnTo>
                    <a:lnTo>
                      <a:pt x="159" y="252"/>
                    </a:lnTo>
                    <a:lnTo>
                      <a:pt x="171" y="241"/>
                    </a:lnTo>
                    <a:lnTo>
                      <a:pt x="176" y="234"/>
                    </a:lnTo>
                    <a:lnTo>
                      <a:pt x="179" y="225"/>
                    </a:lnTo>
                    <a:lnTo>
                      <a:pt x="184" y="217"/>
                    </a:lnTo>
                    <a:lnTo>
                      <a:pt x="190" y="212"/>
                    </a:lnTo>
                    <a:lnTo>
                      <a:pt x="196" y="210"/>
                    </a:lnTo>
                    <a:lnTo>
                      <a:pt x="205" y="209"/>
                    </a:lnTo>
                    <a:lnTo>
                      <a:pt x="206" y="207"/>
                    </a:lnTo>
                    <a:lnTo>
                      <a:pt x="207" y="206"/>
                    </a:lnTo>
                    <a:lnTo>
                      <a:pt x="206" y="205"/>
                    </a:lnTo>
                    <a:lnTo>
                      <a:pt x="205" y="204"/>
                    </a:lnTo>
                    <a:lnTo>
                      <a:pt x="205" y="201"/>
                    </a:lnTo>
                    <a:lnTo>
                      <a:pt x="205" y="200"/>
                    </a:lnTo>
                    <a:lnTo>
                      <a:pt x="205" y="198"/>
                    </a:lnTo>
                    <a:lnTo>
                      <a:pt x="214" y="188"/>
                    </a:lnTo>
                    <a:lnTo>
                      <a:pt x="224" y="179"/>
                    </a:lnTo>
                    <a:lnTo>
                      <a:pt x="235" y="170"/>
                    </a:lnTo>
                    <a:lnTo>
                      <a:pt x="232" y="170"/>
                    </a:lnTo>
                    <a:lnTo>
                      <a:pt x="230" y="169"/>
                    </a:lnTo>
                    <a:lnTo>
                      <a:pt x="229" y="168"/>
                    </a:lnTo>
                    <a:lnTo>
                      <a:pt x="228" y="166"/>
                    </a:lnTo>
                    <a:lnTo>
                      <a:pt x="225" y="165"/>
                    </a:lnTo>
                    <a:lnTo>
                      <a:pt x="223" y="165"/>
                    </a:lnTo>
                    <a:lnTo>
                      <a:pt x="224" y="163"/>
                    </a:lnTo>
                    <a:lnTo>
                      <a:pt x="224" y="160"/>
                    </a:lnTo>
                    <a:lnTo>
                      <a:pt x="225" y="158"/>
                    </a:lnTo>
                    <a:lnTo>
                      <a:pt x="228" y="157"/>
                    </a:lnTo>
                    <a:lnTo>
                      <a:pt x="230" y="156"/>
                    </a:lnTo>
                    <a:lnTo>
                      <a:pt x="226" y="154"/>
                    </a:lnTo>
                    <a:lnTo>
                      <a:pt x="225" y="153"/>
                    </a:lnTo>
                    <a:lnTo>
                      <a:pt x="224" y="151"/>
                    </a:lnTo>
                    <a:lnTo>
                      <a:pt x="224" y="150"/>
                    </a:lnTo>
                    <a:lnTo>
                      <a:pt x="224" y="147"/>
                    </a:lnTo>
                    <a:lnTo>
                      <a:pt x="224" y="145"/>
                    </a:lnTo>
                    <a:lnTo>
                      <a:pt x="225" y="142"/>
                    </a:lnTo>
                    <a:lnTo>
                      <a:pt x="226" y="140"/>
                    </a:lnTo>
                    <a:lnTo>
                      <a:pt x="234" y="133"/>
                    </a:lnTo>
                    <a:lnTo>
                      <a:pt x="244" y="127"/>
                    </a:lnTo>
                    <a:lnTo>
                      <a:pt x="255" y="126"/>
                    </a:lnTo>
                    <a:lnTo>
                      <a:pt x="253" y="120"/>
                    </a:lnTo>
                    <a:lnTo>
                      <a:pt x="248" y="117"/>
                    </a:lnTo>
                    <a:lnTo>
                      <a:pt x="242" y="117"/>
                    </a:lnTo>
                    <a:lnTo>
                      <a:pt x="236" y="116"/>
                    </a:lnTo>
                    <a:lnTo>
                      <a:pt x="231" y="114"/>
                    </a:lnTo>
                    <a:lnTo>
                      <a:pt x="230" y="112"/>
                    </a:lnTo>
                    <a:lnTo>
                      <a:pt x="231" y="111"/>
                    </a:lnTo>
                    <a:lnTo>
                      <a:pt x="232" y="110"/>
                    </a:lnTo>
                    <a:lnTo>
                      <a:pt x="235" y="109"/>
                    </a:lnTo>
                    <a:lnTo>
                      <a:pt x="236" y="108"/>
                    </a:lnTo>
                    <a:lnTo>
                      <a:pt x="237" y="106"/>
                    </a:lnTo>
                    <a:lnTo>
                      <a:pt x="237" y="105"/>
                    </a:lnTo>
                    <a:lnTo>
                      <a:pt x="236" y="104"/>
                    </a:lnTo>
                    <a:lnTo>
                      <a:pt x="232" y="104"/>
                    </a:lnTo>
                    <a:lnTo>
                      <a:pt x="226" y="105"/>
                    </a:lnTo>
                    <a:lnTo>
                      <a:pt x="221" y="106"/>
                    </a:lnTo>
                    <a:lnTo>
                      <a:pt x="217" y="104"/>
                    </a:lnTo>
                    <a:lnTo>
                      <a:pt x="212" y="97"/>
                    </a:lnTo>
                    <a:lnTo>
                      <a:pt x="208" y="89"/>
                    </a:lnTo>
                    <a:lnTo>
                      <a:pt x="205" y="82"/>
                    </a:lnTo>
                    <a:lnTo>
                      <a:pt x="208" y="82"/>
                    </a:lnTo>
                    <a:lnTo>
                      <a:pt x="211" y="81"/>
                    </a:lnTo>
                    <a:lnTo>
                      <a:pt x="213" y="81"/>
                    </a:lnTo>
                    <a:lnTo>
                      <a:pt x="213" y="80"/>
                    </a:lnTo>
                    <a:lnTo>
                      <a:pt x="214" y="79"/>
                    </a:lnTo>
                    <a:lnTo>
                      <a:pt x="213" y="77"/>
                    </a:lnTo>
                    <a:lnTo>
                      <a:pt x="211" y="76"/>
                    </a:lnTo>
                    <a:lnTo>
                      <a:pt x="209" y="74"/>
                    </a:lnTo>
                    <a:lnTo>
                      <a:pt x="208" y="71"/>
                    </a:lnTo>
                    <a:lnTo>
                      <a:pt x="208" y="69"/>
                    </a:lnTo>
                    <a:lnTo>
                      <a:pt x="207" y="67"/>
                    </a:lnTo>
                    <a:lnTo>
                      <a:pt x="205" y="65"/>
                    </a:lnTo>
                    <a:lnTo>
                      <a:pt x="207" y="65"/>
                    </a:lnTo>
                    <a:lnTo>
                      <a:pt x="211" y="65"/>
                    </a:lnTo>
                    <a:lnTo>
                      <a:pt x="213" y="65"/>
                    </a:lnTo>
                    <a:lnTo>
                      <a:pt x="215" y="65"/>
                    </a:lnTo>
                    <a:lnTo>
                      <a:pt x="217" y="64"/>
                    </a:lnTo>
                    <a:lnTo>
                      <a:pt x="218" y="63"/>
                    </a:lnTo>
                    <a:lnTo>
                      <a:pt x="218" y="62"/>
                    </a:lnTo>
                    <a:lnTo>
                      <a:pt x="219" y="61"/>
                    </a:lnTo>
                    <a:lnTo>
                      <a:pt x="218" y="59"/>
                    </a:lnTo>
                    <a:lnTo>
                      <a:pt x="211" y="55"/>
                    </a:lnTo>
                    <a:lnTo>
                      <a:pt x="207" y="46"/>
                    </a:lnTo>
                    <a:lnTo>
                      <a:pt x="207" y="39"/>
                    </a:lnTo>
                    <a:lnTo>
                      <a:pt x="211" y="32"/>
                    </a:lnTo>
                    <a:lnTo>
                      <a:pt x="218" y="27"/>
                    </a:lnTo>
                    <a:lnTo>
                      <a:pt x="228" y="26"/>
                    </a:lnTo>
                    <a:lnTo>
                      <a:pt x="238" y="29"/>
                    </a:lnTo>
                    <a:lnTo>
                      <a:pt x="248" y="33"/>
                    </a:lnTo>
                    <a:lnTo>
                      <a:pt x="258" y="37"/>
                    </a:lnTo>
                    <a:lnTo>
                      <a:pt x="268" y="37"/>
                    </a:lnTo>
                    <a:lnTo>
                      <a:pt x="278" y="34"/>
                    </a:lnTo>
                    <a:lnTo>
                      <a:pt x="289" y="29"/>
                    </a:lnTo>
                    <a:lnTo>
                      <a:pt x="298" y="26"/>
                    </a:lnTo>
                    <a:lnTo>
                      <a:pt x="309" y="21"/>
                    </a:lnTo>
                    <a:lnTo>
                      <a:pt x="320" y="14"/>
                    </a:lnTo>
                    <a:lnTo>
                      <a:pt x="331" y="4"/>
                    </a:lnTo>
                    <a:lnTo>
                      <a:pt x="336" y="0"/>
                    </a:lnTo>
                    <a:lnTo>
                      <a:pt x="342" y="0"/>
                    </a:lnTo>
                    <a:lnTo>
                      <a:pt x="348" y="2"/>
                    </a:lnTo>
                    <a:lnTo>
                      <a:pt x="351" y="6"/>
                    </a:lnTo>
                    <a:lnTo>
                      <a:pt x="359" y="21"/>
                    </a:lnTo>
                    <a:lnTo>
                      <a:pt x="368" y="33"/>
                    </a:lnTo>
                    <a:lnTo>
                      <a:pt x="379" y="44"/>
                    </a:lnTo>
                    <a:lnTo>
                      <a:pt x="382" y="49"/>
                    </a:lnTo>
                    <a:lnTo>
                      <a:pt x="378" y="55"/>
                    </a:lnTo>
                    <a:lnTo>
                      <a:pt x="374" y="61"/>
                    </a:lnTo>
                    <a:lnTo>
                      <a:pt x="374" y="68"/>
                    </a:lnTo>
                    <a:lnTo>
                      <a:pt x="380" y="76"/>
                    </a:lnTo>
                    <a:lnTo>
                      <a:pt x="389" y="85"/>
                    </a:lnTo>
                    <a:lnTo>
                      <a:pt x="398" y="91"/>
                    </a:lnTo>
                    <a:lnTo>
                      <a:pt x="402" y="95"/>
                    </a:lnTo>
                    <a:lnTo>
                      <a:pt x="402" y="102"/>
                    </a:lnTo>
                    <a:lnTo>
                      <a:pt x="398" y="108"/>
                    </a:lnTo>
                    <a:lnTo>
                      <a:pt x="395" y="115"/>
                    </a:lnTo>
                    <a:lnTo>
                      <a:pt x="391" y="121"/>
                    </a:lnTo>
                    <a:lnTo>
                      <a:pt x="390" y="122"/>
                    </a:lnTo>
                    <a:lnTo>
                      <a:pt x="389" y="123"/>
                    </a:lnTo>
                    <a:lnTo>
                      <a:pt x="386" y="124"/>
                    </a:lnTo>
                    <a:lnTo>
                      <a:pt x="383" y="123"/>
                    </a:lnTo>
                    <a:lnTo>
                      <a:pt x="379" y="121"/>
                    </a:lnTo>
                    <a:lnTo>
                      <a:pt x="377" y="117"/>
                    </a:lnTo>
                    <a:lnTo>
                      <a:pt x="373" y="115"/>
                    </a:lnTo>
                    <a:lnTo>
                      <a:pt x="371" y="114"/>
                    </a:lnTo>
                    <a:lnTo>
                      <a:pt x="368" y="115"/>
                    </a:lnTo>
                    <a:lnTo>
                      <a:pt x="366" y="115"/>
                    </a:lnTo>
                    <a:lnTo>
                      <a:pt x="363" y="117"/>
                    </a:lnTo>
                    <a:lnTo>
                      <a:pt x="363" y="118"/>
                    </a:lnTo>
                    <a:lnTo>
                      <a:pt x="368" y="128"/>
                    </a:lnTo>
                    <a:lnTo>
                      <a:pt x="372" y="139"/>
                    </a:lnTo>
                    <a:lnTo>
                      <a:pt x="373" y="148"/>
                    </a:lnTo>
                    <a:lnTo>
                      <a:pt x="369" y="158"/>
                    </a:lnTo>
                    <a:lnTo>
                      <a:pt x="372" y="158"/>
                    </a:lnTo>
                    <a:lnTo>
                      <a:pt x="374" y="159"/>
                    </a:lnTo>
                    <a:lnTo>
                      <a:pt x="377" y="159"/>
                    </a:lnTo>
                    <a:lnTo>
                      <a:pt x="379" y="160"/>
                    </a:lnTo>
                    <a:lnTo>
                      <a:pt x="382" y="160"/>
                    </a:lnTo>
                    <a:lnTo>
                      <a:pt x="384" y="159"/>
                    </a:lnTo>
                    <a:lnTo>
                      <a:pt x="386" y="159"/>
                    </a:lnTo>
                    <a:lnTo>
                      <a:pt x="388" y="159"/>
                    </a:lnTo>
                    <a:lnTo>
                      <a:pt x="389" y="162"/>
                    </a:lnTo>
                    <a:lnTo>
                      <a:pt x="391" y="163"/>
                    </a:lnTo>
                    <a:lnTo>
                      <a:pt x="391" y="165"/>
                    </a:lnTo>
                    <a:lnTo>
                      <a:pt x="392" y="168"/>
                    </a:lnTo>
                    <a:lnTo>
                      <a:pt x="394" y="170"/>
                    </a:lnTo>
                    <a:lnTo>
                      <a:pt x="395" y="171"/>
                    </a:lnTo>
                    <a:lnTo>
                      <a:pt x="412" y="179"/>
                    </a:lnTo>
                    <a:lnTo>
                      <a:pt x="427" y="188"/>
                    </a:lnTo>
                    <a:lnTo>
                      <a:pt x="442" y="199"/>
                    </a:lnTo>
                    <a:lnTo>
                      <a:pt x="449" y="204"/>
                    </a:lnTo>
                    <a:lnTo>
                      <a:pt x="446" y="207"/>
                    </a:lnTo>
                    <a:lnTo>
                      <a:pt x="444" y="210"/>
                    </a:lnTo>
                    <a:lnTo>
                      <a:pt x="442" y="213"/>
                    </a:lnTo>
                    <a:lnTo>
                      <a:pt x="439" y="216"/>
                    </a:lnTo>
                    <a:lnTo>
                      <a:pt x="436" y="217"/>
                    </a:lnTo>
                    <a:lnTo>
                      <a:pt x="433" y="219"/>
                    </a:lnTo>
                    <a:lnTo>
                      <a:pt x="430" y="221"/>
                    </a:lnTo>
                    <a:lnTo>
                      <a:pt x="427" y="222"/>
                    </a:lnTo>
                    <a:lnTo>
                      <a:pt x="425" y="224"/>
                    </a:lnTo>
                    <a:lnTo>
                      <a:pt x="424" y="228"/>
                    </a:lnTo>
                    <a:lnTo>
                      <a:pt x="424" y="231"/>
                    </a:lnTo>
                    <a:lnTo>
                      <a:pt x="424" y="235"/>
                    </a:lnTo>
                    <a:lnTo>
                      <a:pt x="424" y="239"/>
                    </a:lnTo>
                    <a:lnTo>
                      <a:pt x="424" y="242"/>
                    </a:lnTo>
                    <a:lnTo>
                      <a:pt x="422" y="246"/>
                    </a:lnTo>
                    <a:lnTo>
                      <a:pt x="421" y="248"/>
                    </a:lnTo>
                    <a:lnTo>
                      <a:pt x="420" y="251"/>
                    </a:lnTo>
                    <a:lnTo>
                      <a:pt x="419" y="253"/>
                    </a:lnTo>
                    <a:lnTo>
                      <a:pt x="419" y="254"/>
                    </a:lnTo>
                    <a:lnTo>
                      <a:pt x="419" y="257"/>
                    </a:lnTo>
                    <a:lnTo>
                      <a:pt x="419" y="258"/>
                    </a:lnTo>
                    <a:lnTo>
                      <a:pt x="424" y="262"/>
                    </a:lnTo>
                    <a:lnTo>
                      <a:pt x="428" y="266"/>
                    </a:lnTo>
                    <a:lnTo>
                      <a:pt x="433" y="270"/>
                    </a:lnTo>
                    <a:lnTo>
                      <a:pt x="439" y="268"/>
                    </a:lnTo>
                    <a:lnTo>
                      <a:pt x="440" y="268"/>
                    </a:lnTo>
                    <a:lnTo>
                      <a:pt x="442" y="268"/>
                    </a:lnTo>
                    <a:lnTo>
                      <a:pt x="443" y="269"/>
                    </a:lnTo>
                    <a:lnTo>
                      <a:pt x="445" y="271"/>
                    </a:lnTo>
                    <a:lnTo>
                      <a:pt x="446" y="275"/>
                    </a:lnTo>
                    <a:lnTo>
                      <a:pt x="448" y="275"/>
                    </a:lnTo>
                    <a:lnTo>
                      <a:pt x="450" y="275"/>
                    </a:lnTo>
                    <a:lnTo>
                      <a:pt x="453" y="275"/>
                    </a:lnTo>
                    <a:lnTo>
                      <a:pt x="455" y="276"/>
                    </a:lnTo>
                    <a:lnTo>
                      <a:pt x="465" y="284"/>
                    </a:lnTo>
                    <a:lnTo>
                      <a:pt x="474" y="292"/>
                    </a:lnTo>
                    <a:lnTo>
                      <a:pt x="478" y="293"/>
                    </a:lnTo>
                    <a:lnTo>
                      <a:pt x="481" y="293"/>
                    </a:lnTo>
                    <a:lnTo>
                      <a:pt x="485" y="293"/>
                    </a:lnTo>
                    <a:lnTo>
                      <a:pt x="487" y="294"/>
                    </a:lnTo>
                    <a:lnTo>
                      <a:pt x="491" y="296"/>
                    </a:lnTo>
                    <a:lnTo>
                      <a:pt x="496" y="299"/>
                    </a:lnTo>
                    <a:lnTo>
                      <a:pt x="497" y="299"/>
                    </a:lnTo>
                    <a:lnTo>
                      <a:pt x="499" y="300"/>
                    </a:lnTo>
                    <a:lnTo>
                      <a:pt x="502" y="300"/>
                    </a:lnTo>
                    <a:lnTo>
                      <a:pt x="504" y="300"/>
                    </a:lnTo>
                    <a:lnTo>
                      <a:pt x="510" y="302"/>
                    </a:lnTo>
                    <a:lnTo>
                      <a:pt x="515" y="306"/>
                    </a:lnTo>
                    <a:lnTo>
                      <a:pt x="521" y="310"/>
                    </a:lnTo>
                    <a:lnTo>
                      <a:pt x="527" y="311"/>
                    </a:lnTo>
                    <a:lnTo>
                      <a:pt x="528" y="312"/>
                    </a:lnTo>
                    <a:lnTo>
                      <a:pt x="528" y="313"/>
                    </a:lnTo>
                    <a:lnTo>
                      <a:pt x="530" y="314"/>
                    </a:lnTo>
                    <a:lnTo>
                      <a:pt x="530" y="316"/>
                    </a:lnTo>
                    <a:lnTo>
                      <a:pt x="532" y="316"/>
                    </a:lnTo>
                    <a:lnTo>
                      <a:pt x="534" y="316"/>
                    </a:lnTo>
                    <a:lnTo>
                      <a:pt x="536" y="316"/>
                    </a:lnTo>
                    <a:lnTo>
                      <a:pt x="537" y="314"/>
                    </a:lnTo>
                    <a:lnTo>
                      <a:pt x="538" y="313"/>
                    </a:lnTo>
                    <a:lnTo>
                      <a:pt x="538" y="311"/>
                    </a:lnTo>
                    <a:lnTo>
                      <a:pt x="554" y="311"/>
                    </a:lnTo>
                    <a:lnTo>
                      <a:pt x="568" y="313"/>
                    </a:lnTo>
                    <a:lnTo>
                      <a:pt x="572" y="314"/>
                    </a:lnTo>
                    <a:lnTo>
                      <a:pt x="575" y="316"/>
                    </a:lnTo>
                    <a:lnTo>
                      <a:pt x="579" y="317"/>
                    </a:lnTo>
                    <a:lnTo>
                      <a:pt x="580" y="318"/>
                    </a:lnTo>
                    <a:lnTo>
                      <a:pt x="580" y="320"/>
                    </a:lnTo>
                    <a:lnTo>
                      <a:pt x="580" y="322"/>
                    </a:lnTo>
                    <a:lnTo>
                      <a:pt x="580" y="324"/>
                    </a:lnTo>
                    <a:lnTo>
                      <a:pt x="581" y="325"/>
                    </a:lnTo>
                    <a:lnTo>
                      <a:pt x="582" y="327"/>
                    </a:lnTo>
                    <a:lnTo>
                      <a:pt x="584" y="328"/>
                    </a:lnTo>
                    <a:lnTo>
                      <a:pt x="585" y="328"/>
                    </a:lnTo>
                    <a:lnTo>
                      <a:pt x="586" y="328"/>
                    </a:lnTo>
                    <a:lnTo>
                      <a:pt x="587" y="328"/>
                    </a:lnTo>
                    <a:lnTo>
                      <a:pt x="590" y="329"/>
                    </a:lnTo>
                    <a:lnTo>
                      <a:pt x="591" y="330"/>
                    </a:lnTo>
                    <a:lnTo>
                      <a:pt x="593" y="333"/>
                    </a:lnTo>
                    <a:lnTo>
                      <a:pt x="595" y="334"/>
                    </a:lnTo>
                    <a:lnTo>
                      <a:pt x="596" y="336"/>
                    </a:lnTo>
                    <a:lnTo>
                      <a:pt x="598" y="337"/>
                    </a:lnTo>
                    <a:lnTo>
                      <a:pt x="601" y="339"/>
                    </a:lnTo>
                    <a:lnTo>
                      <a:pt x="603" y="339"/>
                    </a:lnTo>
                    <a:lnTo>
                      <a:pt x="605" y="339"/>
                    </a:lnTo>
                    <a:lnTo>
                      <a:pt x="608" y="337"/>
                    </a:lnTo>
                    <a:lnTo>
                      <a:pt x="610" y="336"/>
                    </a:lnTo>
                    <a:lnTo>
                      <a:pt x="613" y="336"/>
                    </a:lnTo>
                    <a:lnTo>
                      <a:pt x="614" y="337"/>
                    </a:lnTo>
                    <a:lnTo>
                      <a:pt x="616" y="340"/>
                    </a:lnTo>
                    <a:lnTo>
                      <a:pt x="619" y="342"/>
                    </a:lnTo>
                    <a:lnTo>
                      <a:pt x="620" y="345"/>
                    </a:lnTo>
                    <a:lnTo>
                      <a:pt x="622" y="345"/>
                    </a:lnTo>
                    <a:lnTo>
                      <a:pt x="627" y="345"/>
                    </a:lnTo>
                    <a:lnTo>
                      <a:pt x="632" y="343"/>
                    </a:lnTo>
                    <a:lnTo>
                      <a:pt x="637" y="343"/>
                    </a:lnTo>
                    <a:lnTo>
                      <a:pt x="641" y="345"/>
                    </a:lnTo>
                    <a:lnTo>
                      <a:pt x="641" y="346"/>
                    </a:lnTo>
                    <a:lnTo>
                      <a:pt x="641" y="347"/>
                    </a:lnTo>
                    <a:lnTo>
                      <a:pt x="644" y="349"/>
                    </a:lnTo>
                    <a:lnTo>
                      <a:pt x="647" y="351"/>
                    </a:lnTo>
                    <a:lnTo>
                      <a:pt x="651" y="351"/>
                    </a:lnTo>
                    <a:lnTo>
                      <a:pt x="655" y="351"/>
                    </a:lnTo>
                    <a:lnTo>
                      <a:pt x="657" y="351"/>
                    </a:lnTo>
                    <a:lnTo>
                      <a:pt x="659" y="349"/>
                    </a:lnTo>
                    <a:lnTo>
                      <a:pt x="661" y="349"/>
                    </a:lnTo>
                    <a:lnTo>
                      <a:pt x="661" y="348"/>
                    </a:lnTo>
                    <a:lnTo>
                      <a:pt x="676" y="349"/>
                    </a:lnTo>
                    <a:lnTo>
                      <a:pt x="691" y="351"/>
                    </a:lnTo>
                    <a:lnTo>
                      <a:pt x="696" y="351"/>
                    </a:lnTo>
                    <a:lnTo>
                      <a:pt x="699" y="351"/>
                    </a:lnTo>
                    <a:lnTo>
                      <a:pt x="704" y="349"/>
                    </a:lnTo>
                    <a:lnTo>
                      <a:pt x="705" y="349"/>
                    </a:lnTo>
                    <a:lnTo>
                      <a:pt x="706" y="348"/>
                    </a:lnTo>
                    <a:lnTo>
                      <a:pt x="706" y="346"/>
                    </a:lnTo>
                    <a:lnTo>
                      <a:pt x="708" y="343"/>
                    </a:lnTo>
                    <a:lnTo>
                      <a:pt x="708" y="342"/>
                    </a:lnTo>
                    <a:lnTo>
                      <a:pt x="708" y="340"/>
                    </a:lnTo>
                    <a:lnTo>
                      <a:pt x="706" y="336"/>
                    </a:lnTo>
                    <a:lnTo>
                      <a:pt x="705" y="333"/>
                    </a:lnTo>
                    <a:lnTo>
                      <a:pt x="704" y="330"/>
                    </a:lnTo>
                    <a:lnTo>
                      <a:pt x="703" y="328"/>
                    </a:lnTo>
                    <a:lnTo>
                      <a:pt x="703" y="322"/>
                    </a:lnTo>
                    <a:lnTo>
                      <a:pt x="703" y="316"/>
                    </a:lnTo>
                    <a:lnTo>
                      <a:pt x="703" y="308"/>
                    </a:lnTo>
                    <a:lnTo>
                      <a:pt x="704" y="307"/>
                    </a:lnTo>
                    <a:lnTo>
                      <a:pt x="706" y="306"/>
                    </a:lnTo>
                    <a:lnTo>
                      <a:pt x="709" y="305"/>
                    </a:lnTo>
                    <a:lnTo>
                      <a:pt x="711" y="304"/>
                    </a:lnTo>
                    <a:lnTo>
                      <a:pt x="710" y="300"/>
                    </a:lnTo>
                    <a:lnTo>
                      <a:pt x="710" y="296"/>
                    </a:lnTo>
                    <a:lnTo>
                      <a:pt x="711" y="295"/>
                    </a:lnTo>
                    <a:lnTo>
                      <a:pt x="712" y="294"/>
                    </a:lnTo>
                    <a:lnTo>
                      <a:pt x="715" y="292"/>
                    </a:lnTo>
                    <a:lnTo>
                      <a:pt x="718" y="290"/>
                    </a:lnTo>
                    <a:lnTo>
                      <a:pt x="721" y="288"/>
                    </a:lnTo>
                    <a:lnTo>
                      <a:pt x="722" y="288"/>
                    </a:lnTo>
                    <a:lnTo>
                      <a:pt x="723" y="288"/>
                    </a:lnTo>
                    <a:lnTo>
                      <a:pt x="724" y="288"/>
                    </a:lnTo>
                    <a:lnTo>
                      <a:pt x="726" y="288"/>
                    </a:lnTo>
                    <a:lnTo>
                      <a:pt x="727" y="288"/>
                    </a:lnTo>
                    <a:lnTo>
                      <a:pt x="728" y="289"/>
                    </a:lnTo>
                    <a:lnTo>
                      <a:pt x="728" y="290"/>
                    </a:lnTo>
                    <a:lnTo>
                      <a:pt x="728" y="295"/>
                    </a:lnTo>
                    <a:lnTo>
                      <a:pt x="729" y="299"/>
                    </a:lnTo>
                    <a:lnTo>
                      <a:pt x="730" y="304"/>
                    </a:lnTo>
                    <a:lnTo>
                      <a:pt x="732" y="306"/>
                    </a:lnTo>
                    <a:lnTo>
                      <a:pt x="732" y="311"/>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2" name="Freeform 83"/>
              <p:cNvSpPr/>
              <p:nvPr/>
            </p:nvSpPr>
            <p:spPr bwMode="gray">
              <a:xfrm>
                <a:off x="1044" y="1907"/>
                <a:ext cx="555" cy="417"/>
              </a:xfrm>
              <a:custGeom>
                <a:avLst/>
                <a:gdLst>
                  <a:gd name="T0" fmla="*/ 37 w 474"/>
                  <a:gd name="T1" fmla="*/ 403 h 356"/>
                  <a:gd name="T2" fmla="*/ 89 w 474"/>
                  <a:gd name="T3" fmla="*/ 412 h 356"/>
                  <a:gd name="T4" fmla="*/ 117 w 474"/>
                  <a:gd name="T5" fmla="*/ 410 h 356"/>
                  <a:gd name="T6" fmla="*/ 164 w 474"/>
                  <a:gd name="T7" fmla="*/ 410 h 356"/>
                  <a:gd name="T8" fmla="*/ 218 w 474"/>
                  <a:gd name="T9" fmla="*/ 404 h 356"/>
                  <a:gd name="T10" fmla="*/ 245 w 474"/>
                  <a:gd name="T11" fmla="*/ 375 h 356"/>
                  <a:gd name="T12" fmla="*/ 270 w 474"/>
                  <a:gd name="T13" fmla="*/ 336 h 356"/>
                  <a:gd name="T14" fmla="*/ 296 w 474"/>
                  <a:gd name="T15" fmla="*/ 328 h 356"/>
                  <a:gd name="T16" fmla="*/ 310 w 474"/>
                  <a:gd name="T17" fmla="*/ 315 h 356"/>
                  <a:gd name="T18" fmla="*/ 347 w 474"/>
                  <a:gd name="T19" fmla="*/ 313 h 356"/>
                  <a:gd name="T20" fmla="*/ 366 w 474"/>
                  <a:gd name="T21" fmla="*/ 273 h 356"/>
                  <a:gd name="T22" fmla="*/ 374 w 474"/>
                  <a:gd name="T23" fmla="*/ 269 h 356"/>
                  <a:gd name="T24" fmla="*/ 378 w 474"/>
                  <a:gd name="T25" fmla="*/ 258 h 356"/>
                  <a:gd name="T26" fmla="*/ 399 w 474"/>
                  <a:gd name="T27" fmla="*/ 247 h 356"/>
                  <a:gd name="T28" fmla="*/ 400 w 474"/>
                  <a:gd name="T29" fmla="*/ 230 h 356"/>
                  <a:gd name="T30" fmla="*/ 391 w 474"/>
                  <a:gd name="T31" fmla="*/ 214 h 356"/>
                  <a:gd name="T32" fmla="*/ 429 w 474"/>
                  <a:gd name="T33" fmla="*/ 214 h 356"/>
                  <a:gd name="T34" fmla="*/ 443 w 474"/>
                  <a:gd name="T35" fmla="*/ 189 h 356"/>
                  <a:gd name="T36" fmla="*/ 457 w 474"/>
                  <a:gd name="T37" fmla="*/ 164 h 356"/>
                  <a:gd name="T38" fmla="*/ 451 w 474"/>
                  <a:gd name="T39" fmla="*/ 110 h 356"/>
                  <a:gd name="T40" fmla="*/ 475 w 474"/>
                  <a:gd name="T41" fmla="*/ 89 h 356"/>
                  <a:gd name="T42" fmla="*/ 515 w 474"/>
                  <a:gd name="T43" fmla="*/ 74 h 356"/>
                  <a:gd name="T44" fmla="*/ 547 w 474"/>
                  <a:gd name="T45" fmla="*/ 59 h 356"/>
                  <a:gd name="T46" fmla="*/ 543 w 474"/>
                  <a:gd name="T47" fmla="*/ 43 h 356"/>
                  <a:gd name="T48" fmla="*/ 482 w 474"/>
                  <a:gd name="T49" fmla="*/ 70 h 356"/>
                  <a:gd name="T50" fmla="*/ 454 w 474"/>
                  <a:gd name="T51" fmla="*/ 59 h 356"/>
                  <a:gd name="T52" fmla="*/ 461 w 474"/>
                  <a:gd name="T53" fmla="*/ 45 h 356"/>
                  <a:gd name="T54" fmla="*/ 457 w 474"/>
                  <a:gd name="T55" fmla="*/ 27 h 356"/>
                  <a:gd name="T56" fmla="*/ 447 w 474"/>
                  <a:gd name="T57" fmla="*/ 23 h 356"/>
                  <a:gd name="T58" fmla="*/ 450 w 474"/>
                  <a:gd name="T59" fmla="*/ 8 h 356"/>
                  <a:gd name="T60" fmla="*/ 429 w 474"/>
                  <a:gd name="T61" fmla="*/ 0 h 356"/>
                  <a:gd name="T62" fmla="*/ 406 w 474"/>
                  <a:gd name="T63" fmla="*/ 29 h 356"/>
                  <a:gd name="T64" fmla="*/ 400 w 474"/>
                  <a:gd name="T65" fmla="*/ 42 h 356"/>
                  <a:gd name="T66" fmla="*/ 368 w 474"/>
                  <a:gd name="T67" fmla="*/ 43 h 356"/>
                  <a:gd name="T68" fmla="*/ 372 w 474"/>
                  <a:gd name="T69" fmla="*/ 48 h 356"/>
                  <a:gd name="T70" fmla="*/ 363 w 474"/>
                  <a:gd name="T71" fmla="*/ 59 h 356"/>
                  <a:gd name="T72" fmla="*/ 335 w 474"/>
                  <a:gd name="T73" fmla="*/ 56 h 356"/>
                  <a:gd name="T74" fmla="*/ 306 w 474"/>
                  <a:gd name="T75" fmla="*/ 63 h 356"/>
                  <a:gd name="T76" fmla="*/ 290 w 474"/>
                  <a:gd name="T77" fmla="*/ 55 h 356"/>
                  <a:gd name="T78" fmla="*/ 270 w 474"/>
                  <a:gd name="T79" fmla="*/ 42 h 356"/>
                  <a:gd name="T80" fmla="*/ 255 w 474"/>
                  <a:gd name="T81" fmla="*/ 48 h 356"/>
                  <a:gd name="T82" fmla="*/ 213 w 474"/>
                  <a:gd name="T83" fmla="*/ 49 h 356"/>
                  <a:gd name="T84" fmla="*/ 192 w 474"/>
                  <a:gd name="T85" fmla="*/ 56 h 356"/>
                  <a:gd name="T86" fmla="*/ 155 w 474"/>
                  <a:gd name="T87" fmla="*/ 105 h 356"/>
                  <a:gd name="T88" fmla="*/ 109 w 474"/>
                  <a:gd name="T89" fmla="*/ 139 h 356"/>
                  <a:gd name="T90" fmla="*/ 63 w 474"/>
                  <a:gd name="T91" fmla="*/ 148 h 356"/>
                  <a:gd name="T92" fmla="*/ 73 w 474"/>
                  <a:gd name="T93" fmla="*/ 142 h 356"/>
                  <a:gd name="T94" fmla="*/ 60 w 474"/>
                  <a:gd name="T95" fmla="*/ 142 h 356"/>
                  <a:gd name="T96" fmla="*/ 40 w 474"/>
                  <a:gd name="T97" fmla="*/ 134 h 356"/>
                  <a:gd name="T98" fmla="*/ 30 w 474"/>
                  <a:gd name="T99" fmla="*/ 136 h 356"/>
                  <a:gd name="T100" fmla="*/ 32 w 474"/>
                  <a:gd name="T101" fmla="*/ 150 h 356"/>
                  <a:gd name="T102" fmla="*/ 27 w 474"/>
                  <a:gd name="T103" fmla="*/ 156 h 356"/>
                  <a:gd name="T104" fmla="*/ 19 w 474"/>
                  <a:gd name="T105" fmla="*/ 193 h 356"/>
                  <a:gd name="T106" fmla="*/ 5 w 474"/>
                  <a:gd name="T107" fmla="*/ 225 h 356"/>
                  <a:gd name="T108" fmla="*/ 13 w 474"/>
                  <a:gd name="T109" fmla="*/ 233 h 356"/>
                  <a:gd name="T110" fmla="*/ 16 w 474"/>
                  <a:gd name="T111" fmla="*/ 274 h 356"/>
                  <a:gd name="T112" fmla="*/ 21 w 474"/>
                  <a:gd name="T113" fmla="*/ 323 h 356"/>
                  <a:gd name="T114" fmla="*/ 53 w 474"/>
                  <a:gd name="T115" fmla="*/ 354 h 356"/>
                  <a:gd name="T116" fmla="*/ 20 w 474"/>
                  <a:gd name="T117" fmla="*/ 388 h 3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74" h="356">
                    <a:moveTo>
                      <a:pt x="21" y="340"/>
                    </a:moveTo>
                    <a:lnTo>
                      <a:pt x="23" y="339"/>
                    </a:lnTo>
                    <a:lnTo>
                      <a:pt x="26" y="340"/>
                    </a:lnTo>
                    <a:lnTo>
                      <a:pt x="27" y="341"/>
                    </a:lnTo>
                    <a:lnTo>
                      <a:pt x="29" y="343"/>
                    </a:lnTo>
                    <a:lnTo>
                      <a:pt x="32" y="344"/>
                    </a:lnTo>
                    <a:lnTo>
                      <a:pt x="35" y="345"/>
                    </a:lnTo>
                    <a:lnTo>
                      <a:pt x="44" y="349"/>
                    </a:lnTo>
                    <a:lnTo>
                      <a:pt x="52" y="353"/>
                    </a:lnTo>
                    <a:lnTo>
                      <a:pt x="61" y="356"/>
                    </a:lnTo>
                    <a:lnTo>
                      <a:pt x="68" y="355"/>
                    </a:lnTo>
                    <a:lnTo>
                      <a:pt x="76" y="352"/>
                    </a:lnTo>
                    <a:lnTo>
                      <a:pt x="83" y="355"/>
                    </a:lnTo>
                    <a:lnTo>
                      <a:pt x="91" y="356"/>
                    </a:lnTo>
                    <a:lnTo>
                      <a:pt x="89" y="355"/>
                    </a:lnTo>
                    <a:lnTo>
                      <a:pt x="88" y="353"/>
                    </a:lnTo>
                    <a:lnTo>
                      <a:pt x="94" y="352"/>
                    </a:lnTo>
                    <a:lnTo>
                      <a:pt x="100" y="350"/>
                    </a:lnTo>
                    <a:lnTo>
                      <a:pt x="109" y="349"/>
                    </a:lnTo>
                    <a:lnTo>
                      <a:pt x="116" y="351"/>
                    </a:lnTo>
                    <a:lnTo>
                      <a:pt x="124" y="355"/>
                    </a:lnTo>
                    <a:lnTo>
                      <a:pt x="132" y="355"/>
                    </a:lnTo>
                    <a:lnTo>
                      <a:pt x="140" y="350"/>
                    </a:lnTo>
                    <a:lnTo>
                      <a:pt x="141" y="351"/>
                    </a:lnTo>
                    <a:lnTo>
                      <a:pt x="141" y="352"/>
                    </a:lnTo>
                    <a:lnTo>
                      <a:pt x="141" y="353"/>
                    </a:lnTo>
                    <a:lnTo>
                      <a:pt x="157" y="350"/>
                    </a:lnTo>
                    <a:lnTo>
                      <a:pt x="174" y="349"/>
                    </a:lnTo>
                    <a:lnTo>
                      <a:pt x="186" y="345"/>
                    </a:lnTo>
                    <a:lnTo>
                      <a:pt x="195" y="339"/>
                    </a:lnTo>
                    <a:lnTo>
                      <a:pt x="204" y="331"/>
                    </a:lnTo>
                    <a:lnTo>
                      <a:pt x="205" y="327"/>
                    </a:lnTo>
                    <a:lnTo>
                      <a:pt x="207" y="325"/>
                    </a:lnTo>
                    <a:lnTo>
                      <a:pt x="209" y="322"/>
                    </a:lnTo>
                    <a:lnTo>
                      <a:pt x="209" y="320"/>
                    </a:lnTo>
                    <a:lnTo>
                      <a:pt x="210" y="317"/>
                    </a:lnTo>
                    <a:lnTo>
                      <a:pt x="209" y="305"/>
                    </a:lnTo>
                    <a:lnTo>
                      <a:pt x="213" y="295"/>
                    </a:lnTo>
                    <a:lnTo>
                      <a:pt x="221" y="287"/>
                    </a:lnTo>
                    <a:lnTo>
                      <a:pt x="230" y="282"/>
                    </a:lnTo>
                    <a:lnTo>
                      <a:pt x="231" y="287"/>
                    </a:lnTo>
                    <a:lnTo>
                      <a:pt x="236" y="291"/>
                    </a:lnTo>
                    <a:lnTo>
                      <a:pt x="242" y="291"/>
                    </a:lnTo>
                    <a:lnTo>
                      <a:pt x="247" y="290"/>
                    </a:lnTo>
                    <a:lnTo>
                      <a:pt x="251" y="287"/>
                    </a:lnTo>
                    <a:lnTo>
                      <a:pt x="253" y="285"/>
                    </a:lnTo>
                    <a:lnTo>
                      <a:pt x="253" y="280"/>
                    </a:lnTo>
                    <a:lnTo>
                      <a:pt x="254" y="278"/>
                    </a:lnTo>
                    <a:lnTo>
                      <a:pt x="257" y="275"/>
                    </a:lnTo>
                    <a:lnTo>
                      <a:pt x="258" y="274"/>
                    </a:lnTo>
                    <a:lnTo>
                      <a:pt x="260" y="273"/>
                    </a:lnTo>
                    <a:lnTo>
                      <a:pt x="263" y="270"/>
                    </a:lnTo>
                    <a:lnTo>
                      <a:pt x="265" y="269"/>
                    </a:lnTo>
                    <a:lnTo>
                      <a:pt x="266" y="266"/>
                    </a:lnTo>
                    <a:lnTo>
                      <a:pt x="273" y="267"/>
                    </a:lnTo>
                    <a:lnTo>
                      <a:pt x="280" y="266"/>
                    </a:lnTo>
                    <a:lnTo>
                      <a:pt x="284" y="263"/>
                    </a:lnTo>
                    <a:lnTo>
                      <a:pt x="288" y="263"/>
                    </a:lnTo>
                    <a:lnTo>
                      <a:pt x="296" y="267"/>
                    </a:lnTo>
                    <a:lnTo>
                      <a:pt x="304" y="269"/>
                    </a:lnTo>
                    <a:lnTo>
                      <a:pt x="310" y="266"/>
                    </a:lnTo>
                    <a:lnTo>
                      <a:pt x="313" y="257"/>
                    </a:lnTo>
                    <a:lnTo>
                      <a:pt x="312" y="250"/>
                    </a:lnTo>
                    <a:lnTo>
                      <a:pt x="312" y="242"/>
                    </a:lnTo>
                    <a:lnTo>
                      <a:pt x="313" y="233"/>
                    </a:lnTo>
                    <a:lnTo>
                      <a:pt x="314" y="234"/>
                    </a:lnTo>
                    <a:lnTo>
                      <a:pt x="317" y="234"/>
                    </a:lnTo>
                    <a:lnTo>
                      <a:pt x="317" y="233"/>
                    </a:lnTo>
                    <a:lnTo>
                      <a:pt x="318" y="232"/>
                    </a:lnTo>
                    <a:lnTo>
                      <a:pt x="319" y="231"/>
                    </a:lnTo>
                    <a:lnTo>
                      <a:pt x="319" y="230"/>
                    </a:lnTo>
                    <a:lnTo>
                      <a:pt x="320" y="228"/>
                    </a:lnTo>
                    <a:lnTo>
                      <a:pt x="322" y="228"/>
                    </a:lnTo>
                    <a:lnTo>
                      <a:pt x="322" y="226"/>
                    </a:lnTo>
                    <a:lnTo>
                      <a:pt x="322" y="224"/>
                    </a:lnTo>
                    <a:lnTo>
                      <a:pt x="322" y="221"/>
                    </a:lnTo>
                    <a:lnTo>
                      <a:pt x="323" y="220"/>
                    </a:lnTo>
                    <a:lnTo>
                      <a:pt x="325" y="217"/>
                    </a:lnTo>
                    <a:lnTo>
                      <a:pt x="329" y="216"/>
                    </a:lnTo>
                    <a:lnTo>
                      <a:pt x="331" y="215"/>
                    </a:lnTo>
                    <a:lnTo>
                      <a:pt x="335" y="215"/>
                    </a:lnTo>
                    <a:lnTo>
                      <a:pt x="338" y="214"/>
                    </a:lnTo>
                    <a:lnTo>
                      <a:pt x="341" y="211"/>
                    </a:lnTo>
                    <a:lnTo>
                      <a:pt x="343" y="209"/>
                    </a:lnTo>
                    <a:lnTo>
                      <a:pt x="346" y="207"/>
                    </a:lnTo>
                    <a:lnTo>
                      <a:pt x="347" y="203"/>
                    </a:lnTo>
                    <a:lnTo>
                      <a:pt x="346" y="201"/>
                    </a:lnTo>
                    <a:lnTo>
                      <a:pt x="344" y="197"/>
                    </a:lnTo>
                    <a:lnTo>
                      <a:pt x="342" y="196"/>
                    </a:lnTo>
                    <a:lnTo>
                      <a:pt x="340" y="193"/>
                    </a:lnTo>
                    <a:lnTo>
                      <a:pt x="337" y="192"/>
                    </a:lnTo>
                    <a:lnTo>
                      <a:pt x="335" y="190"/>
                    </a:lnTo>
                    <a:lnTo>
                      <a:pt x="332" y="187"/>
                    </a:lnTo>
                    <a:lnTo>
                      <a:pt x="332" y="185"/>
                    </a:lnTo>
                    <a:lnTo>
                      <a:pt x="334" y="183"/>
                    </a:lnTo>
                    <a:lnTo>
                      <a:pt x="340" y="178"/>
                    </a:lnTo>
                    <a:lnTo>
                      <a:pt x="348" y="177"/>
                    </a:lnTo>
                    <a:lnTo>
                      <a:pt x="357" y="178"/>
                    </a:lnTo>
                    <a:lnTo>
                      <a:pt x="360" y="180"/>
                    </a:lnTo>
                    <a:lnTo>
                      <a:pt x="364" y="181"/>
                    </a:lnTo>
                    <a:lnTo>
                      <a:pt x="366" y="183"/>
                    </a:lnTo>
                    <a:lnTo>
                      <a:pt x="370" y="183"/>
                    </a:lnTo>
                    <a:lnTo>
                      <a:pt x="372" y="183"/>
                    </a:lnTo>
                    <a:lnTo>
                      <a:pt x="375" y="181"/>
                    </a:lnTo>
                    <a:lnTo>
                      <a:pt x="378" y="175"/>
                    </a:lnTo>
                    <a:lnTo>
                      <a:pt x="379" y="168"/>
                    </a:lnTo>
                    <a:lnTo>
                      <a:pt x="378" y="161"/>
                    </a:lnTo>
                    <a:lnTo>
                      <a:pt x="377" y="161"/>
                    </a:lnTo>
                    <a:lnTo>
                      <a:pt x="375" y="161"/>
                    </a:lnTo>
                    <a:lnTo>
                      <a:pt x="373" y="161"/>
                    </a:lnTo>
                    <a:lnTo>
                      <a:pt x="377" y="154"/>
                    </a:lnTo>
                    <a:lnTo>
                      <a:pt x="383" y="147"/>
                    </a:lnTo>
                    <a:lnTo>
                      <a:pt x="390" y="140"/>
                    </a:lnTo>
                    <a:lnTo>
                      <a:pt x="395" y="133"/>
                    </a:lnTo>
                    <a:lnTo>
                      <a:pt x="396" y="125"/>
                    </a:lnTo>
                    <a:lnTo>
                      <a:pt x="394" y="116"/>
                    </a:lnTo>
                    <a:lnTo>
                      <a:pt x="390" y="109"/>
                    </a:lnTo>
                    <a:lnTo>
                      <a:pt x="387" y="102"/>
                    </a:lnTo>
                    <a:lnTo>
                      <a:pt x="385" y="94"/>
                    </a:lnTo>
                    <a:lnTo>
                      <a:pt x="388" y="88"/>
                    </a:lnTo>
                    <a:lnTo>
                      <a:pt x="396" y="83"/>
                    </a:lnTo>
                    <a:lnTo>
                      <a:pt x="406" y="79"/>
                    </a:lnTo>
                    <a:lnTo>
                      <a:pt x="406" y="78"/>
                    </a:lnTo>
                    <a:lnTo>
                      <a:pt x="406" y="76"/>
                    </a:lnTo>
                    <a:lnTo>
                      <a:pt x="406" y="74"/>
                    </a:lnTo>
                    <a:lnTo>
                      <a:pt x="406" y="73"/>
                    </a:lnTo>
                    <a:lnTo>
                      <a:pt x="415" y="70"/>
                    </a:lnTo>
                    <a:lnTo>
                      <a:pt x="424" y="68"/>
                    </a:lnTo>
                    <a:lnTo>
                      <a:pt x="434" y="65"/>
                    </a:lnTo>
                    <a:lnTo>
                      <a:pt x="440" y="63"/>
                    </a:lnTo>
                    <a:lnTo>
                      <a:pt x="447" y="65"/>
                    </a:lnTo>
                    <a:lnTo>
                      <a:pt x="454" y="66"/>
                    </a:lnTo>
                    <a:lnTo>
                      <a:pt x="458" y="54"/>
                    </a:lnTo>
                    <a:lnTo>
                      <a:pt x="461" y="53"/>
                    </a:lnTo>
                    <a:lnTo>
                      <a:pt x="465" y="50"/>
                    </a:lnTo>
                    <a:lnTo>
                      <a:pt x="467" y="50"/>
                    </a:lnTo>
                    <a:lnTo>
                      <a:pt x="471" y="49"/>
                    </a:lnTo>
                    <a:lnTo>
                      <a:pt x="472" y="49"/>
                    </a:lnTo>
                    <a:lnTo>
                      <a:pt x="473" y="49"/>
                    </a:lnTo>
                    <a:lnTo>
                      <a:pt x="474" y="44"/>
                    </a:lnTo>
                    <a:lnTo>
                      <a:pt x="468" y="41"/>
                    </a:lnTo>
                    <a:lnTo>
                      <a:pt x="464" y="37"/>
                    </a:lnTo>
                    <a:lnTo>
                      <a:pt x="459" y="36"/>
                    </a:lnTo>
                    <a:lnTo>
                      <a:pt x="453" y="37"/>
                    </a:lnTo>
                    <a:lnTo>
                      <a:pt x="446" y="42"/>
                    </a:lnTo>
                    <a:lnTo>
                      <a:pt x="438" y="49"/>
                    </a:lnTo>
                    <a:lnTo>
                      <a:pt x="431" y="54"/>
                    </a:lnTo>
                    <a:lnTo>
                      <a:pt x="412" y="60"/>
                    </a:lnTo>
                    <a:lnTo>
                      <a:pt x="393" y="63"/>
                    </a:lnTo>
                    <a:lnTo>
                      <a:pt x="391" y="60"/>
                    </a:lnTo>
                    <a:lnTo>
                      <a:pt x="390" y="57"/>
                    </a:lnTo>
                    <a:lnTo>
                      <a:pt x="388" y="54"/>
                    </a:lnTo>
                    <a:lnTo>
                      <a:pt x="388" y="51"/>
                    </a:lnTo>
                    <a:lnTo>
                      <a:pt x="388" y="50"/>
                    </a:lnTo>
                    <a:lnTo>
                      <a:pt x="389" y="48"/>
                    </a:lnTo>
                    <a:lnTo>
                      <a:pt x="391" y="47"/>
                    </a:lnTo>
                    <a:lnTo>
                      <a:pt x="393" y="45"/>
                    </a:lnTo>
                    <a:lnTo>
                      <a:pt x="394" y="43"/>
                    </a:lnTo>
                    <a:lnTo>
                      <a:pt x="395" y="41"/>
                    </a:lnTo>
                    <a:lnTo>
                      <a:pt x="394" y="38"/>
                    </a:lnTo>
                    <a:lnTo>
                      <a:pt x="393" y="36"/>
                    </a:lnTo>
                    <a:lnTo>
                      <a:pt x="393" y="32"/>
                    </a:lnTo>
                    <a:lnTo>
                      <a:pt x="393" y="30"/>
                    </a:lnTo>
                    <a:lnTo>
                      <a:pt x="393" y="27"/>
                    </a:lnTo>
                    <a:lnTo>
                      <a:pt x="391" y="25"/>
                    </a:lnTo>
                    <a:lnTo>
                      <a:pt x="390" y="23"/>
                    </a:lnTo>
                    <a:lnTo>
                      <a:pt x="389" y="21"/>
                    </a:lnTo>
                    <a:lnTo>
                      <a:pt x="387" y="21"/>
                    </a:lnTo>
                    <a:lnTo>
                      <a:pt x="384" y="21"/>
                    </a:lnTo>
                    <a:lnTo>
                      <a:pt x="382" y="23"/>
                    </a:lnTo>
                    <a:lnTo>
                      <a:pt x="381" y="23"/>
                    </a:lnTo>
                    <a:lnTo>
                      <a:pt x="382" y="20"/>
                    </a:lnTo>
                    <a:lnTo>
                      <a:pt x="383" y="19"/>
                    </a:lnTo>
                    <a:lnTo>
                      <a:pt x="383" y="17"/>
                    </a:lnTo>
                    <a:lnTo>
                      <a:pt x="384" y="14"/>
                    </a:lnTo>
                    <a:lnTo>
                      <a:pt x="384" y="12"/>
                    </a:lnTo>
                    <a:lnTo>
                      <a:pt x="384" y="9"/>
                    </a:lnTo>
                    <a:lnTo>
                      <a:pt x="384" y="7"/>
                    </a:lnTo>
                    <a:lnTo>
                      <a:pt x="382" y="6"/>
                    </a:lnTo>
                    <a:lnTo>
                      <a:pt x="379" y="3"/>
                    </a:lnTo>
                    <a:lnTo>
                      <a:pt x="377" y="2"/>
                    </a:lnTo>
                    <a:lnTo>
                      <a:pt x="375" y="1"/>
                    </a:lnTo>
                    <a:lnTo>
                      <a:pt x="372" y="0"/>
                    </a:lnTo>
                    <a:lnTo>
                      <a:pt x="366" y="0"/>
                    </a:lnTo>
                    <a:lnTo>
                      <a:pt x="360" y="3"/>
                    </a:lnTo>
                    <a:lnTo>
                      <a:pt x="355" y="9"/>
                    </a:lnTo>
                    <a:lnTo>
                      <a:pt x="349" y="15"/>
                    </a:lnTo>
                    <a:lnTo>
                      <a:pt x="343" y="19"/>
                    </a:lnTo>
                    <a:lnTo>
                      <a:pt x="344" y="23"/>
                    </a:lnTo>
                    <a:lnTo>
                      <a:pt x="347" y="25"/>
                    </a:lnTo>
                    <a:lnTo>
                      <a:pt x="349" y="26"/>
                    </a:lnTo>
                    <a:lnTo>
                      <a:pt x="350" y="29"/>
                    </a:lnTo>
                    <a:lnTo>
                      <a:pt x="350" y="31"/>
                    </a:lnTo>
                    <a:lnTo>
                      <a:pt x="349" y="32"/>
                    </a:lnTo>
                    <a:lnTo>
                      <a:pt x="347" y="35"/>
                    </a:lnTo>
                    <a:lnTo>
                      <a:pt x="342" y="36"/>
                    </a:lnTo>
                    <a:lnTo>
                      <a:pt x="336" y="33"/>
                    </a:lnTo>
                    <a:lnTo>
                      <a:pt x="331" y="31"/>
                    </a:lnTo>
                    <a:lnTo>
                      <a:pt x="325" y="30"/>
                    </a:lnTo>
                    <a:lnTo>
                      <a:pt x="322" y="32"/>
                    </a:lnTo>
                    <a:lnTo>
                      <a:pt x="317" y="35"/>
                    </a:lnTo>
                    <a:lnTo>
                      <a:pt x="314" y="37"/>
                    </a:lnTo>
                    <a:lnTo>
                      <a:pt x="313" y="37"/>
                    </a:lnTo>
                    <a:lnTo>
                      <a:pt x="313" y="38"/>
                    </a:lnTo>
                    <a:lnTo>
                      <a:pt x="314" y="39"/>
                    </a:lnTo>
                    <a:lnTo>
                      <a:pt x="316" y="39"/>
                    </a:lnTo>
                    <a:lnTo>
                      <a:pt x="317" y="41"/>
                    </a:lnTo>
                    <a:lnTo>
                      <a:pt x="318" y="41"/>
                    </a:lnTo>
                    <a:lnTo>
                      <a:pt x="319" y="42"/>
                    </a:lnTo>
                    <a:lnTo>
                      <a:pt x="319" y="43"/>
                    </a:lnTo>
                    <a:lnTo>
                      <a:pt x="318" y="45"/>
                    </a:lnTo>
                    <a:lnTo>
                      <a:pt x="316" y="47"/>
                    </a:lnTo>
                    <a:lnTo>
                      <a:pt x="313" y="49"/>
                    </a:lnTo>
                    <a:lnTo>
                      <a:pt x="310" y="50"/>
                    </a:lnTo>
                    <a:lnTo>
                      <a:pt x="307" y="50"/>
                    </a:lnTo>
                    <a:lnTo>
                      <a:pt x="305" y="49"/>
                    </a:lnTo>
                    <a:lnTo>
                      <a:pt x="301" y="48"/>
                    </a:lnTo>
                    <a:lnTo>
                      <a:pt x="299" y="47"/>
                    </a:lnTo>
                    <a:lnTo>
                      <a:pt x="292" y="45"/>
                    </a:lnTo>
                    <a:lnTo>
                      <a:pt x="286" y="48"/>
                    </a:lnTo>
                    <a:lnTo>
                      <a:pt x="280" y="51"/>
                    </a:lnTo>
                    <a:lnTo>
                      <a:pt x="273" y="55"/>
                    </a:lnTo>
                    <a:lnTo>
                      <a:pt x="267" y="55"/>
                    </a:lnTo>
                    <a:lnTo>
                      <a:pt x="265" y="55"/>
                    </a:lnTo>
                    <a:lnTo>
                      <a:pt x="263" y="55"/>
                    </a:lnTo>
                    <a:lnTo>
                      <a:pt x="261" y="54"/>
                    </a:lnTo>
                    <a:lnTo>
                      <a:pt x="259" y="53"/>
                    </a:lnTo>
                    <a:lnTo>
                      <a:pt x="258" y="50"/>
                    </a:lnTo>
                    <a:lnTo>
                      <a:pt x="257" y="48"/>
                    </a:lnTo>
                    <a:lnTo>
                      <a:pt x="258" y="45"/>
                    </a:lnTo>
                    <a:lnTo>
                      <a:pt x="253" y="47"/>
                    </a:lnTo>
                    <a:lnTo>
                      <a:pt x="248" y="47"/>
                    </a:lnTo>
                    <a:lnTo>
                      <a:pt x="243" y="47"/>
                    </a:lnTo>
                    <a:lnTo>
                      <a:pt x="241" y="45"/>
                    </a:lnTo>
                    <a:lnTo>
                      <a:pt x="237" y="43"/>
                    </a:lnTo>
                    <a:lnTo>
                      <a:pt x="235" y="41"/>
                    </a:lnTo>
                    <a:lnTo>
                      <a:pt x="233" y="37"/>
                    </a:lnTo>
                    <a:lnTo>
                      <a:pt x="231" y="36"/>
                    </a:lnTo>
                    <a:lnTo>
                      <a:pt x="230" y="36"/>
                    </a:lnTo>
                    <a:lnTo>
                      <a:pt x="228" y="37"/>
                    </a:lnTo>
                    <a:lnTo>
                      <a:pt x="225" y="38"/>
                    </a:lnTo>
                    <a:lnTo>
                      <a:pt x="223" y="39"/>
                    </a:lnTo>
                    <a:lnTo>
                      <a:pt x="221" y="41"/>
                    </a:lnTo>
                    <a:lnTo>
                      <a:pt x="218" y="41"/>
                    </a:lnTo>
                    <a:lnTo>
                      <a:pt x="207" y="38"/>
                    </a:lnTo>
                    <a:lnTo>
                      <a:pt x="196" y="36"/>
                    </a:lnTo>
                    <a:lnTo>
                      <a:pt x="186" y="37"/>
                    </a:lnTo>
                    <a:lnTo>
                      <a:pt x="184" y="38"/>
                    </a:lnTo>
                    <a:lnTo>
                      <a:pt x="183" y="39"/>
                    </a:lnTo>
                    <a:lnTo>
                      <a:pt x="182" y="42"/>
                    </a:lnTo>
                    <a:lnTo>
                      <a:pt x="181" y="44"/>
                    </a:lnTo>
                    <a:lnTo>
                      <a:pt x="178" y="45"/>
                    </a:lnTo>
                    <a:lnTo>
                      <a:pt x="175" y="45"/>
                    </a:lnTo>
                    <a:lnTo>
                      <a:pt x="171" y="47"/>
                    </a:lnTo>
                    <a:lnTo>
                      <a:pt x="166" y="47"/>
                    </a:lnTo>
                    <a:lnTo>
                      <a:pt x="164" y="48"/>
                    </a:lnTo>
                    <a:lnTo>
                      <a:pt x="160" y="49"/>
                    </a:lnTo>
                    <a:lnTo>
                      <a:pt x="153" y="56"/>
                    </a:lnTo>
                    <a:lnTo>
                      <a:pt x="148" y="66"/>
                    </a:lnTo>
                    <a:lnTo>
                      <a:pt x="145" y="76"/>
                    </a:lnTo>
                    <a:lnTo>
                      <a:pt x="140" y="84"/>
                    </a:lnTo>
                    <a:lnTo>
                      <a:pt x="132" y="90"/>
                    </a:lnTo>
                    <a:lnTo>
                      <a:pt x="119" y="94"/>
                    </a:lnTo>
                    <a:lnTo>
                      <a:pt x="107" y="97"/>
                    </a:lnTo>
                    <a:lnTo>
                      <a:pt x="95" y="102"/>
                    </a:lnTo>
                    <a:lnTo>
                      <a:pt x="93" y="107"/>
                    </a:lnTo>
                    <a:lnTo>
                      <a:pt x="93" y="113"/>
                    </a:lnTo>
                    <a:lnTo>
                      <a:pt x="93" y="119"/>
                    </a:lnTo>
                    <a:lnTo>
                      <a:pt x="92" y="122"/>
                    </a:lnTo>
                    <a:lnTo>
                      <a:pt x="83" y="127"/>
                    </a:lnTo>
                    <a:lnTo>
                      <a:pt x="74" y="128"/>
                    </a:lnTo>
                    <a:lnTo>
                      <a:pt x="65" y="128"/>
                    </a:lnTo>
                    <a:lnTo>
                      <a:pt x="56" y="126"/>
                    </a:lnTo>
                    <a:lnTo>
                      <a:pt x="54" y="126"/>
                    </a:lnTo>
                    <a:lnTo>
                      <a:pt x="54" y="125"/>
                    </a:lnTo>
                    <a:lnTo>
                      <a:pt x="56" y="125"/>
                    </a:lnTo>
                    <a:lnTo>
                      <a:pt x="57" y="124"/>
                    </a:lnTo>
                    <a:lnTo>
                      <a:pt x="59" y="122"/>
                    </a:lnTo>
                    <a:lnTo>
                      <a:pt x="61" y="122"/>
                    </a:lnTo>
                    <a:lnTo>
                      <a:pt x="62" y="121"/>
                    </a:lnTo>
                    <a:lnTo>
                      <a:pt x="62" y="120"/>
                    </a:lnTo>
                    <a:lnTo>
                      <a:pt x="61" y="119"/>
                    </a:lnTo>
                    <a:lnTo>
                      <a:pt x="58" y="119"/>
                    </a:lnTo>
                    <a:lnTo>
                      <a:pt x="56" y="120"/>
                    </a:lnTo>
                    <a:lnTo>
                      <a:pt x="53" y="120"/>
                    </a:lnTo>
                    <a:lnTo>
                      <a:pt x="51" y="121"/>
                    </a:lnTo>
                    <a:lnTo>
                      <a:pt x="48" y="121"/>
                    </a:lnTo>
                    <a:lnTo>
                      <a:pt x="46" y="120"/>
                    </a:lnTo>
                    <a:lnTo>
                      <a:pt x="42" y="119"/>
                    </a:lnTo>
                    <a:lnTo>
                      <a:pt x="39" y="118"/>
                    </a:lnTo>
                    <a:lnTo>
                      <a:pt x="36" y="116"/>
                    </a:lnTo>
                    <a:lnTo>
                      <a:pt x="34" y="114"/>
                    </a:lnTo>
                    <a:lnTo>
                      <a:pt x="32" y="110"/>
                    </a:lnTo>
                    <a:lnTo>
                      <a:pt x="32" y="112"/>
                    </a:lnTo>
                    <a:lnTo>
                      <a:pt x="32" y="113"/>
                    </a:lnTo>
                    <a:lnTo>
                      <a:pt x="30" y="114"/>
                    </a:lnTo>
                    <a:lnTo>
                      <a:pt x="28" y="115"/>
                    </a:lnTo>
                    <a:lnTo>
                      <a:pt x="26" y="116"/>
                    </a:lnTo>
                    <a:lnTo>
                      <a:pt x="24" y="118"/>
                    </a:lnTo>
                    <a:lnTo>
                      <a:pt x="23" y="120"/>
                    </a:lnTo>
                    <a:lnTo>
                      <a:pt x="24" y="122"/>
                    </a:lnTo>
                    <a:lnTo>
                      <a:pt x="26" y="125"/>
                    </a:lnTo>
                    <a:lnTo>
                      <a:pt x="28" y="128"/>
                    </a:lnTo>
                    <a:lnTo>
                      <a:pt x="27" y="128"/>
                    </a:lnTo>
                    <a:lnTo>
                      <a:pt x="26" y="130"/>
                    </a:lnTo>
                    <a:lnTo>
                      <a:pt x="26" y="131"/>
                    </a:lnTo>
                    <a:lnTo>
                      <a:pt x="26" y="132"/>
                    </a:lnTo>
                    <a:lnTo>
                      <a:pt x="26" y="133"/>
                    </a:lnTo>
                    <a:lnTo>
                      <a:pt x="24" y="133"/>
                    </a:lnTo>
                    <a:lnTo>
                      <a:pt x="23" y="133"/>
                    </a:lnTo>
                    <a:lnTo>
                      <a:pt x="23" y="144"/>
                    </a:lnTo>
                    <a:lnTo>
                      <a:pt x="20" y="153"/>
                    </a:lnTo>
                    <a:lnTo>
                      <a:pt x="14" y="161"/>
                    </a:lnTo>
                    <a:lnTo>
                      <a:pt x="15" y="162"/>
                    </a:lnTo>
                    <a:lnTo>
                      <a:pt x="16" y="163"/>
                    </a:lnTo>
                    <a:lnTo>
                      <a:pt x="16" y="165"/>
                    </a:lnTo>
                    <a:lnTo>
                      <a:pt x="16" y="166"/>
                    </a:lnTo>
                    <a:lnTo>
                      <a:pt x="9" y="171"/>
                    </a:lnTo>
                    <a:lnTo>
                      <a:pt x="3" y="177"/>
                    </a:lnTo>
                    <a:lnTo>
                      <a:pt x="0" y="183"/>
                    </a:lnTo>
                    <a:lnTo>
                      <a:pt x="3" y="191"/>
                    </a:lnTo>
                    <a:lnTo>
                      <a:pt x="4" y="192"/>
                    </a:lnTo>
                    <a:lnTo>
                      <a:pt x="4" y="193"/>
                    </a:lnTo>
                    <a:lnTo>
                      <a:pt x="5" y="195"/>
                    </a:lnTo>
                    <a:lnTo>
                      <a:pt x="8" y="196"/>
                    </a:lnTo>
                    <a:lnTo>
                      <a:pt x="9" y="197"/>
                    </a:lnTo>
                    <a:lnTo>
                      <a:pt x="11" y="196"/>
                    </a:lnTo>
                    <a:lnTo>
                      <a:pt x="11" y="199"/>
                    </a:lnTo>
                    <a:lnTo>
                      <a:pt x="10" y="203"/>
                    </a:lnTo>
                    <a:lnTo>
                      <a:pt x="9" y="207"/>
                    </a:lnTo>
                    <a:lnTo>
                      <a:pt x="8" y="210"/>
                    </a:lnTo>
                    <a:lnTo>
                      <a:pt x="8" y="219"/>
                    </a:lnTo>
                    <a:lnTo>
                      <a:pt x="11" y="227"/>
                    </a:lnTo>
                    <a:lnTo>
                      <a:pt x="14" y="234"/>
                    </a:lnTo>
                    <a:lnTo>
                      <a:pt x="16" y="242"/>
                    </a:lnTo>
                    <a:lnTo>
                      <a:pt x="14" y="248"/>
                    </a:lnTo>
                    <a:lnTo>
                      <a:pt x="10" y="256"/>
                    </a:lnTo>
                    <a:lnTo>
                      <a:pt x="11" y="264"/>
                    </a:lnTo>
                    <a:lnTo>
                      <a:pt x="14" y="272"/>
                    </a:lnTo>
                    <a:lnTo>
                      <a:pt x="18" y="276"/>
                    </a:lnTo>
                    <a:lnTo>
                      <a:pt x="26" y="279"/>
                    </a:lnTo>
                    <a:lnTo>
                      <a:pt x="34" y="280"/>
                    </a:lnTo>
                    <a:lnTo>
                      <a:pt x="40" y="282"/>
                    </a:lnTo>
                    <a:lnTo>
                      <a:pt x="47" y="288"/>
                    </a:lnTo>
                    <a:lnTo>
                      <a:pt x="48" y="295"/>
                    </a:lnTo>
                    <a:lnTo>
                      <a:pt x="45" y="302"/>
                    </a:lnTo>
                    <a:lnTo>
                      <a:pt x="39" y="309"/>
                    </a:lnTo>
                    <a:lnTo>
                      <a:pt x="30" y="315"/>
                    </a:lnTo>
                    <a:lnTo>
                      <a:pt x="23" y="322"/>
                    </a:lnTo>
                    <a:lnTo>
                      <a:pt x="18" y="329"/>
                    </a:lnTo>
                    <a:lnTo>
                      <a:pt x="17" y="331"/>
                    </a:lnTo>
                    <a:lnTo>
                      <a:pt x="17" y="333"/>
                    </a:lnTo>
                    <a:lnTo>
                      <a:pt x="17" y="335"/>
                    </a:lnTo>
                    <a:lnTo>
                      <a:pt x="18" y="338"/>
                    </a:lnTo>
                    <a:lnTo>
                      <a:pt x="21" y="34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3" name="Freeform 84"/>
              <p:cNvSpPr/>
              <p:nvPr/>
            </p:nvSpPr>
            <p:spPr bwMode="gray">
              <a:xfrm>
                <a:off x="1057" y="1973"/>
                <a:ext cx="701" cy="611"/>
              </a:xfrm>
              <a:custGeom>
                <a:avLst/>
                <a:gdLst>
                  <a:gd name="T0" fmla="*/ 607 w 599"/>
                  <a:gd name="T1" fmla="*/ 121 h 522"/>
                  <a:gd name="T2" fmla="*/ 547 w 599"/>
                  <a:gd name="T3" fmla="*/ 131 h 522"/>
                  <a:gd name="T4" fmla="*/ 558 w 599"/>
                  <a:gd name="T5" fmla="*/ 153 h 522"/>
                  <a:gd name="T6" fmla="*/ 549 w 599"/>
                  <a:gd name="T7" fmla="*/ 164 h 522"/>
                  <a:gd name="T8" fmla="*/ 548 w 599"/>
                  <a:gd name="T9" fmla="*/ 173 h 522"/>
                  <a:gd name="T10" fmla="*/ 576 w 599"/>
                  <a:gd name="T11" fmla="*/ 199 h 522"/>
                  <a:gd name="T12" fmla="*/ 575 w 599"/>
                  <a:gd name="T13" fmla="*/ 207 h 522"/>
                  <a:gd name="T14" fmla="*/ 603 w 599"/>
                  <a:gd name="T15" fmla="*/ 225 h 522"/>
                  <a:gd name="T16" fmla="*/ 566 w 599"/>
                  <a:gd name="T17" fmla="*/ 253 h 522"/>
                  <a:gd name="T18" fmla="*/ 566 w 599"/>
                  <a:gd name="T19" fmla="*/ 265 h 522"/>
                  <a:gd name="T20" fmla="*/ 576 w 599"/>
                  <a:gd name="T21" fmla="*/ 276 h 522"/>
                  <a:gd name="T22" fmla="*/ 545 w 599"/>
                  <a:gd name="T23" fmla="*/ 316 h 522"/>
                  <a:gd name="T24" fmla="*/ 520 w 599"/>
                  <a:gd name="T25" fmla="*/ 331 h 522"/>
                  <a:gd name="T26" fmla="*/ 454 w 599"/>
                  <a:gd name="T27" fmla="*/ 407 h 522"/>
                  <a:gd name="T28" fmla="*/ 424 w 599"/>
                  <a:gd name="T29" fmla="*/ 421 h 522"/>
                  <a:gd name="T30" fmla="*/ 383 w 599"/>
                  <a:gd name="T31" fmla="*/ 433 h 522"/>
                  <a:gd name="T32" fmla="*/ 367 w 599"/>
                  <a:gd name="T33" fmla="*/ 448 h 522"/>
                  <a:gd name="T34" fmla="*/ 360 w 599"/>
                  <a:gd name="T35" fmla="*/ 458 h 522"/>
                  <a:gd name="T36" fmla="*/ 380 w 599"/>
                  <a:gd name="T37" fmla="*/ 475 h 522"/>
                  <a:gd name="T38" fmla="*/ 389 w 599"/>
                  <a:gd name="T39" fmla="*/ 506 h 522"/>
                  <a:gd name="T40" fmla="*/ 413 w 599"/>
                  <a:gd name="T41" fmla="*/ 538 h 522"/>
                  <a:gd name="T42" fmla="*/ 421 w 599"/>
                  <a:gd name="T43" fmla="*/ 578 h 522"/>
                  <a:gd name="T44" fmla="*/ 369 w 599"/>
                  <a:gd name="T45" fmla="*/ 582 h 522"/>
                  <a:gd name="T46" fmla="*/ 338 w 599"/>
                  <a:gd name="T47" fmla="*/ 576 h 522"/>
                  <a:gd name="T48" fmla="*/ 325 w 599"/>
                  <a:gd name="T49" fmla="*/ 588 h 522"/>
                  <a:gd name="T50" fmla="*/ 309 w 599"/>
                  <a:gd name="T51" fmla="*/ 593 h 522"/>
                  <a:gd name="T52" fmla="*/ 305 w 599"/>
                  <a:gd name="T53" fmla="*/ 611 h 522"/>
                  <a:gd name="T54" fmla="*/ 260 w 599"/>
                  <a:gd name="T55" fmla="*/ 565 h 522"/>
                  <a:gd name="T56" fmla="*/ 246 w 599"/>
                  <a:gd name="T57" fmla="*/ 538 h 522"/>
                  <a:gd name="T58" fmla="*/ 163 w 599"/>
                  <a:gd name="T59" fmla="*/ 538 h 522"/>
                  <a:gd name="T60" fmla="*/ 74 w 599"/>
                  <a:gd name="T61" fmla="*/ 540 h 522"/>
                  <a:gd name="T62" fmla="*/ 41 w 599"/>
                  <a:gd name="T63" fmla="*/ 550 h 522"/>
                  <a:gd name="T64" fmla="*/ 39 w 599"/>
                  <a:gd name="T65" fmla="*/ 512 h 522"/>
                  <a:gd name="T66" fmla="*/ 47 w 599"/>
                  <a:gd name="T67" fmla="*/ 489 h 522"/>
                  <a:gd name="T68" fmla="*/ 70 w 599"/>
                  <a:gd name="T69" fmla="*/ 475 h 522"/>
                  <a:gd name="T70" fmla="*/ 97 w 599"/>
                  <a:gd name="T71" fmla="*/ 448 h 522"/>
                  <a:gd name="T72" fmla="*/ 84 w 599"/>
                  <a:gd name="T73" fmla="*/ 427 h 522"/>
                  <a:gd name="T74" fmla="*/ 76 w 599"/>
                  <a:gd name="T75" fmla="*/ 401 h 522"/>
                  <a:gd name="T76" fmla="*/ 61 w 599"/>
                  <a:gd name="T77" fmla="*/ 401 h 522"/>
                  <a:gd name="T78" fmla="*/ 41 w 599"/>
                  <a:gd name="T79" fmla="*/ 392 h 522"/>
                  <a:gd name="T80" fmla="*/ 28 w 599"/>
                  <a:gd name="T81" fmla="*/ 339 h 522"/>
                  <a:gd name="T82" fmla="*/ 91 w 599"/>
                  <a:gd name="T83" fmla="*/ 352 h 522"/>
                  <a:gd name="T84" fmla="*/ 132 w 599"/>
                  <a:gd name="T85" fmla="*/ 350 h 522"/>
                  <a:gd name="T86" fmla="*/ 171 w 599"/>
                  <a:gd name="T87" fmla="*/ 345 h 522"/>
                  <a:gd name="T88" fmla="*/ 232 w 599"/>
                  <a:gd name="T89" fmla="*/ 311 h 522"/>
                  <a:gd name="T90" fmla="*/ 257 w 599"/>
                  <a:gd name="T91" fmla="*/ 272 h 522"/>
                  <a:gd name="T92" fmla="*/ 284 w 599"/>
                  <a:gd name="T93" fmla="*/ 261 h 522"/>
                  <a:gd name="T94" fmla="*/ 307 w 599"/>
                  <a:gd name="T95" fmla="*/ 248 h 522"/>
                  <a:gd name="T96" fmla="*/ 353 w 599"/>
                  <a:gd name="T97" fmla="*/ 236 h 522"/>
                  <a:gd name="T98" fmla="*/ 359 w 599"/>
                  <a:gd name="T99" fmla="*/ 206 h 522"/>
                  <a:gd name="T100" fmla="*/ 364 w 599"/>
                  <a:gd name="T101" fmla="*/ 194 h 522"/>
                  <a:gd name="T102" fmla="*/ 386 w 599"/>
                  <a:gd name="T103" fmla="*/ 184 h 522"/>
                  <a:gd name="T104" fmla="*/ 385 w 599"/>
                  <a:gd name="T105" fmla="*/ 163 h 522"/>
                  <a:gd name="T106" fmla="*/ 394 w 599"/>
                  <a:gd name="T107" fmla="*/ 142 h 522"/>
                  <a:gd name="T108" fmla="*/ 426 w 599"/>
                  <a:gd name="T109" fmla="*/ 146 h 522"/>
                  <a:gd name="T110" fmla="*/ 428 w 599"/>
                  <a:gd name="T111" fmla="*/ 115 h 522"/>
                  <a:gd name="T112" fmla="*/ 440 w 599"/>
                  <a:gd name="T113" fmla="*/ 54 h 522"/>
                  <a:gd name="T114" fmla="*/ 462 w 599"/>
                  <a:gd name="T115" fmla="*/ 23 h 522"/>
                  <a:gd name="T116" fmla="*/ 525 w 599"/>
                  <a:gd name="T117" fmla="*/ 13 h 522"/>
                  <a:gd name="T118" fmla="*/ 583 w 599"/>
                  <a:gd name="T119" fmla="*/ 4 h 522"/>
                  <a:gd name="T120" fmla="*/ 631 w 599"/>
                  <a:gd name="T121" fmla="*/ 27 h 522"/>
                  <a:gd name="T122" fmla="*/ 638 w 599"/>
                  <a:gd name="T123" fmla="*/ 59 h 522"/>
                  <a:gd name="T124" fmla="*/ 676 w 599"/>
                  <a:gd name="T125" fmla="*/ 67 h 5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9" h="522">
                    <a:moveTo>
                      <a:pt x="591" y="70"/>
                    </a:moveTo>
                    <a:lnTo>
                      <a:pt x="580" y="80"/>
                    </a:lnTo>
                    <a:lnTo>
                      <a:pt x="569" y="87"/>
                    </a:lnTo>
                    <a:lnTo>
                      <a:pt x="558" y="92"/>
                    </a:lnTo>
                    <a:lnTo>
                      <a:pt x="545" y="97"/>
                    </a:lnTo>
                    <a:lnTo>
                      <a:pt x="532" y="103"/>
                    </a:lnTo>
                    <a:lnTo>
                      <a:pt x="519" y="103"/>
                    </a:lnTo>
                    <a:lnTo>
                      <a:pt x="508" y="99"/>
                    </a:lnTo>
                    <a:lnTo>
                      <a:pt x="498" y="95"/>
                    </a:lnTo>
                    <a:lnTo>
                      <a:pt x="488" y="92"/>
                    </a:lnTo>
                    <a:lnTo>
                      <a:pt x="479" y="93"/>
                    </a:lnTo>
                    <a:lnTo>
                      <a:pt x="471" y="98"/>
                    </a:lnTo>
                    <a:lnTo>
                      <a:pt x="467" y="105"/>
                    </a:lnTo>
                    <a:lnTo>
                      <a:pt x="467" y="112"/>
                    </a:lnTo>
                    <a:lnTo>
                      <a:pt x="471" y="121"/>
                    </a:lnTo>
                    <a:lnTo>
                      <a:pt x="478" y="125"/>
                    </a:lnTo>
                    <a:lnTo>
                      <a:pt x="479" y="127"/>
                    </a:lnTo>
                    <a:lnTo>
                      <a:pt x="479" y="128"/>
                    </a:lnTo>
                    <a:lnTo>
                      <a:pt x="478" y="129"/>
                    </a:lnTo>
                    <a:lnTo>
                      <a:pt x="477" y="130"/>
                    </a:lnTo>
                    <a:lnTo>
                      <a:pt x="477" y="131"/>
                    </a:lnTo>
                    <a:lnTo>
                      <a:pt x="472" y="131"/>
                    </a:lnTo>
                    <a:lnTo>
                      <a:pt x="468" y="131"/>
                    </a:lnTo>
                    <a:lnTo>
                      <a:pt x="465" y="131"/>
                    </a:lnTo>
                    <a:lnTo>
                      <a:pt x="467" y="133"/>
                    </a:lnTo>
                    <a:lnTo>
                      <a:pt x="468" y="135"/>
                    </a:lnTo>
                    <a:lnTo>
                      <a:pt x="469" y="137"/>
                    </a:lnTo>
                    <a:lnTo>
                      <a:pt x="469" y="140"/>
                    </a:lnTo>
                    <a:lnTo>
                      <a:pt x="471" y="142"/>
                    </a:lnTo>
                    <a:lnTo>
                      <a:pt x="473" y="143"/>
                    </a:lnTo>
                    <a:lnTo>
                      <a:pt x="474" y="145"/>
                    </a:lnTo>
                    <a:lnTo>
                      <a:pt x="474" y="146"/>
                    </a:lnTo>
                    <a:lnTo>
                      <a:pt x="473" y="147"/>
                    </a:lnTo>
                    <a:lnTo>
                      <a:pt x="472" y="147"/>
                    </a:lnTo>
                    <a:lnTo>
                      <a:pt x="468" y="148"/>
                    </a:lnTo>
                    <a:lnTo>
                      <a:pt x="465" y="148"/>
                    </a:lnTo>
                    <a:lnTo>
                      <a:pt x="469" y="155"/>
                    </a:lnTo>
                    <a:lnTo>
                      <a:pt x="472" y="163"/>
                    </a:lnTo>
                    <a:lnTo>
                      <a:pt x="477" y="170"/>
                    </a:lnTo>
                    <a:lnTo>
                      <a:pt x="481" y="172"/>
                    </a:lnTo>
                    <a:lnTo>
                      <a:pt x="486" y="171"/>
                    </a:lnTo>
                    <a:lnTo>
                      <a:pt x="492" y="170"/>
                    </a:lnTo>
                    <a:lnTo>
                      <a:pt x="496" y="170"/>
                    </a:lnTo>
                    <a:lnTo>
                      <a:pt x="497" y="171"/>
                    </a:lnTo>
                    <a:lnTo>
                      <a:pt x="497" y="172"/>
                    </a:lnTo>
                    <a:lnTo>
                      <a:pt x="496" y="174"/>
                    </a:lnTo>
                    <a:lnTo>
                      <a:pt x="495" y="175"/>
                    </a:lnTo>
                    <a:lnTo>
                      <a:pt x="492" y="176"/>
                    </a:lnTo>
                    <a:lnTo>
                      <a:pt x="491" y="177"/>
                    </a:lnTo>
                    <a:lnTo>
                      <a:pt x="490" y="178"/>
                    </a:lnTo>
                    <a:lnTo>
                      <a:pt x="491" y="180"/>
                    </a:lnTo>
                    <a:lnTo>
                      <a:pt x="496" y="182"/>
                    </a:lnTo>
                    <a:lnTo>
                      <a:pt x="502" y="183"/>
                    </a:lnTo>
                    <a:lnTo>
                      <a:pt x="508" y="183"/>
                    </a:lnTo>
                    <a:lnTo>
                      <a:pt x="513" y="186"/>
                    </a:lnTo>
                    <a:lnTo>
                      <a:pt x="515" y="192"/>
                    </a:lnTo>
                    <a:lnTo>
                      <a:pt x="504" y="193"/>
                    </a:lnTo>
                    <a:lnTo>
                      <a:pt x="494" y="199"/>
                    </a:lnTo>
                    <a:lnTo>
                      <a:pt x="486" y="206"/>
                    </a:lnTo>
                    <a:lnTo>
                      <a:pt x="485" y="208"/>
                    </a:lnTo>
                    <a:lnTo>
                      <a:pt x="484" y="211"/>
                    </a:lnTo>
                    <a:lnTo>
                      <a:pt x="484" y="213"/>
                    </a:lnTo>
                    <a:lnTo>
                      <a:pt x="484" y="216"/>
                    </a:lnTo>
                    <a:lnTo>
                      <a:pt x="484" y="217"/>
                    </a:lnTo>
                    <a:lnTo>
                      <a:pt x="485" y="219"/>
                    </a:lnTo>
                    <a:lnTo>
                      <a:pt x="486" y="220"/>
                    </a:lnTo>
                    <a:lnTo>
                      <a:pt x="490" y="222"/>
                    </a:lnTo>
                    <a:lnTo>
                      <a:pt x="488" y="223"/>
                    </a:lnTo>
                    <a:lnTo>
                      <a:pt x="485" y="224"/>
                    </a:lnTo>
                    <a:lnTo>
                      <a:pt x="484" y="226"/>
                    </a:lnTo>
                    <a:lnTo>
                      <a:pt x="484" y="229"/>
                    </a:lnTo>
                    <a:lnTo>
                      <a:pt x="483" y="231"/>
                    </a:lnTo>
                    <a:lnTo>
                      <a:pt x="485" y="231"/>
                    </a:lnTo>
                    <a:lnTo>
                      <a:pt x="488" y="232"/>
                    </a:lnTo>
                    <a:lnTo>
                      <a:pt x="489" y="234"/>
                    </a:lnTo>
                    <a:lnTo>
                      <a:pt x="491" y="235"/>
                    </a:lnTo>
                    <a:lnTo>
                      <a:pt x="492" y="236"/>
                    </a:lnTo>
                    <a:lnTo>
                      <a:pt x="495" y="236"/>
                    </a:lnTo>
                    <a:lnTo>
                      <a:pt x="485" y="245"/>
                    </a:lnTo>
                    <a:lnTo>
                      <a:pt x="474" y="254"/>
                    </a:lnTo>
                    <a:lnTo>
                      <a:pt x="465" y="264"/>
                    </a:lnTo>
                    <a:lnTo>
                      <a:pt x="465" y="266"/>
                    </a:lnTo>
                    <a:lnTo>
                      <a:pt x="465" y="267"/>
                    </a:lnTo>
                    <a:lnTo>
                      <a:pt x="466" y="270"/>
                    </a:lnTo>
                    <a:lnTo>
                      <a:pt x="466" y="271"/>
                    </a:lnTo>
                    <a:lnTo>
                      <a:pt x="467" y="272"/>
                    </a:lnTo>
                    <a:lnTo>
                      <a:pt x="466" y="273"/>
                    </a:lnTo>
                    <a:lnTo>
                      <a:pt x="465" y="275"/>
                    </a:lnTo>
                    <a:lnTo>
                      <a:pt x="457" y="276"/>
                    </a:lnTo>
                    <a:lnTo>
                      <a:pt x="450" y="278"/>
                    </a:lnTo>
                    <a:lnTo>
                      <a:pt x="444" y="283"/>
                    </a:lnTo>
                    <a:lnTo>
                      <a:pt x="439" y="291"/>
                    </a:lnTo>
                    <a:lnTo>
                      <a:pt x="436" y="300"/>
                    </a:lnTo>
                    <a:lnTo>
                      <a:pt x="431" y="307"/>
                    </a:lnTo>
                    <a:lnTo>
                      <a:pt x="419" y="318"/>
                    </a:lnTo>
                    <a:lnTo>
                      <a:pt x="404" y="328"/>
                    </a:lnTo>
                    <a:lnTo>
                      <a:pt x="395" y="337"/>
                    </a:lnTo>
                    <a:lnTo>
                      <a:pt x="388" y="348"/>
                    </a:lnTo>
                    <a:lnTo>
                      <a:pt x="380" y="359"/>
                    </a:lnTo>
                    <a:lnTo>
                      <a:pt x="378" y="360"/>
                    </a:lnTo>
                    <a:lnTo>
                      <a:pt x="376" y="360"/>
                    </a:lnTo>
                    <a:lnTo>
                      <a:pt x="372" y="360"/>
                    </a:lnTo>
                    <a:lnTo>
                      <a:pt x="368" y="360"/>
                    </a:lnTo>
                    <a:lnTo>
                      <a:pt x="366" y="360"/>
                    </a:lnTo>
                    <a:lnTo>
                      <a:pt x="362" y="360"/>
                    </a:lnTo>
                    <a:lnTo>
                      <a:pt x="355" y="360"/>
                    </a:lnTo>
                    <a:lnTo>
                      <a:pt x="348" y="355"/>
                    </a:lnTo>
                    <a:lnTo>
                      <a:pt x="342" y="352"/>
                    </a:lnTo>
                    <a:lnTo>
                      <a:pt x="336" y="352"/>
                    </a:lnTo>
                    <a:lnTo>
                      <a:pt x="332" y="356"/>
                    </a:lnTo>
                    <a:lnTo>
                      <a:pt x="330" y="362"/>
                    </a:lnTo>
                    <a:lnTo>
                      <a:pt x="327" y="370"/>
                    </a:lnTo>
                    <a:lnTo>
                      <a:pt x="323" y="374"/>
                    </a:lnTo>
                    <a:lnTo>
                      <a:pt x="315" y="377"/>
                    </a:lnTo>
                    <a:lnTo>
                      <a:pt x="314" y="377"/>
                    </a:lnTo>
                    <a:lnTo>
                      <a:pt x="314" y="378"/>
                    </a:lnTo>
                    <a:lnTo>
                      <a:pt x="314" y="379"/>
                    </a:lnTo>
                    <a:lnTo>
                      <a:pt x="314" y="382"/>
                    </a:lnTo>
                    <a:lnTo>
                      <a:pt x="314" y="383"/>
                    </a:lnTo>
                    <a:lnTo>
                      <a:pt x="314" y="385"/>
                    </a:lnTo>
                    <a:lnTo>
                      <a:pt x="313" y="386"/>
                    </a:lnTo>
                    <a:lnTo>
                      <a:pt x="312" y="386"/>
                    </a:lnTo>
                    <a:lnTo>
                      <a:pt x="311" y="386"/>
                    </a:lnTo>
                    <a:lnTo>
                      <a:pt x="309" y="386"/>
                    </a:lnTo>
                    <a:lnTo>
                      <a:pt x="308" y="391"/>
                    </a:lnTo>
                    <a:lnTo>
                      <a:pt x="308" y="395"/>
                    </a:lnTo>
                    <a:lnTo>
                      <a:pt x="309" y="399"/>
                    </a:lnTo>
                    <a:lnTo>
                      <a:pt x="312" y="401"/>
                    </a:lnTo>
                    <a:lnTo>
                      <a:pt x="314" y="403"/>
                    </a:lnTo>
                    <a:lnTo>
                      <a:pt x="318" y="405"/>
                    </a:lnTo>
                    <a:lnTo>
                      <a:pt x="321" y="406"/>
                    </a:lnTo>
                    <a:lnTo>
                      <a:pt x="325" y="406"/>
                    </a:lnTo>
                    <a:lnTo>
                      <a:pt x="327" y="406"/>
                    </a:lnTo>
                    <a:lnTo>
                      <a:pt x="327" y="408"/>
                    </a:lnTo>
                    <a:lnTo>
                      <a:pt x="329" y="409"/>
                    </a:lnTo>
                    <a:lnTo>
                      <a:pt x="329" y="412"/>
                    </a:lnTo>
                    <a:lnTo>
                      <a:pt x="329" y="413"/>
                    </a:lnTo>
                    <a:lnTo>
                      <a:pt x="330" y="423"/>
                    </a:lnTo>
                    <a:lnTo>
                      <a:pt x="332" y="432"/>
                    </a:lnTo>
                    <a:lnTo>
                      <a:pt x="337" y="439"/>
                    </a:lnTo>
                    <a:lnTo>
                      <a:pt x="339" y="441"/>
                    </a:lnTo>
                    <a:lnTo>
                      <a:pt x="342" y="441"/>
                    </a:lnTo>
                    <a:lnTo>
                      <a:pt x="346" y="441"/>
                    </a:lnTo>
                    <a:lnTo>
                      <a:pt x="349" y="441"/>
                    </a:lnTo>
                    <a:lnTo>
                      <a:pt x="349" y="451"/>
                    </a:lnTo>
                    <a:lnTo>
                      <a:pt x="353" y="460"/>
                    </a:lnTo>
                    <a:lnTo>
                      <a:pt x="359" y="470"/>
                    </a:lnTo>
                    <a:lnTo>
                      <a:pt x="364" y="478"/>
                    </a:lnTo>
                    <a:lnTo>
                      <a:pt x="365" y="480"/>
                    </a:lnTo>
                    <a:lnTo>
                      <a:pt x="365" y="484"/>
                    </a:lnTo>
                    <a:lnTo>
                      <a:pt x="364" y="488"/>
                    </a:lnTo>
                    <a:lnTo>
                      <a:pt x="362" y="491"/>
                    </a:lnTo>
                    <a:lnTo>
                      <a:pt x="360" y="494"/>
                    </a:lnTo>
                    <a:lnTo>
                      <a:pt x="358" y="495"/>
                    </a:lnTo>
                    <a:lnTo>
                      <a:pt x="348" y="496"/>
                    </a:lnTo>
                    <a:lnTo>
                      <a:pt x="336" y="495"/>
                    </a:lnTo>
                    <a:lnTo>
                      <a:pt x="331" y="495"/>
                    </a:lnTo>
                    <a:lnTo>
                      <a:pt x="325" y="497"/>
                    </a:lnTo>
                    <a:lnTo>
                      <a:pt x="319" y="500"/>
                    </a:lnTo>
                    <a:lnTo>
                      <a:pt x="315" y="497"/>
                    </a:lnTo>
                    <a:lnTo>
                      <a:pt x="312" y="495"/>
                    </a:lnTo>
                    <a:lnTo>
                      <a:pt x="309" y="494"/>
                    </a:lnTo>
                    <a:lnTo>
                      <a:pt x="307" y="494"/>
                    </a:lnTo>
                    <a:lnTo>
                      <a:pt x="305" y="495"/>
                    </a:lnTo>
                    <a:lnTo>
                      <a:pt x="299" y="496"/>
                    </a:lnTo>
                    <a:lnTo>
                      <a:pt x="294" y="495"/>
                    </a:lnTo>
                    <a:lnTo>
                      <a:pt x="289" y="492"/>
                    </a:lnTo>
                    <a:lnTo>
                      <a:pt x="283" y="494"/>
                    </a:lnTo>
                    <a:lnTo>
                      <a:pt x="284" y="496"/>
                    </a:lnTo>
                    <a:lnTo>
                      <a:pt x="283" y="497"/>
                    </a:lnTo>
                    <a:lnTo>
                      <a:pt x="282" y="498"/>
                    </a:lnTo>
                    <a:lnTo>
                      <a:pt x="281" y="500"/>
                    </a:lnTo>
                    <a:lnTo>
                      <a:pt x="279" y="501"/>
                    </a:lnTo>
                    <a:lnTo>
                      <a:pt x="278" y="502"/>
                    </a:lnTo>
                    <a:lnTo>
                      <a:pt x="278" y="503"/>
                    </a:lnTo>
                    <a:lnTo>
                      <a:pt x="279" y="506"/>
                    </a:lnTo>
                    <a:lnTo>
                      <a:pt x="276" y="506"/>
                    </a:lnTo>
                    <a:lnTo>
                      <a:pt x="272" y="507"/>
                    </a:lnTo>
                    <a:lnTo>
                      <a:pt x="270" y="508"/>
                    </a:lnTo>
                    <a:lnTo>
                      <a:pt x="266" y="508"/>
                    </a:lnTo>
                    <a:lnTo>
                      <a:pt x="264" y="507"/>
                    </a:lnTo>
                    <a:lnTo>
                      <a:pt x="260" y="506"/>
                    </a:lnTo>
                    <a:lnTo>
                      <a:pt x="260" y="508"/>
                    </a:lnTo>
                    <a:lnTo>
                      <a:pt x="260" y="512"/>
                    </a:lnTo>
                    <a:lnTo>
                      <a:pt x="260" y="515"/>
                    </a:lnTo>
                    <a:lnTo>
                      <a:pt x="260" y="519"/>
                    </a:lnTo>
                    <a:lnTo>
                      <a:pt x="260" y="521"/>
                    </a:lnTo>
                    <a:lnTo>
                      <a:pt x="261" y="522"/>
                    </a:lnTo>
                    <a:lnTo>
                      <a:pt x="232" y="513"/>
                    </a:lnTo>
                    <a:lnTo>
                      <a:pt x="229" y="509"/>
                    </a:lnTo>
                    <a:lnTo>
                      <a:pt x="226" y="502"/>
                    </a:lnTo>
                    <a:lnTo>
                      <a:pt x="225" y="495"/>
                    </a:lnTo>
                    <a:lnTo>
                      <a:pt x="224" y="486"/>
                    </a:lnTo>
                    <a:lnTo>
                      <a:pt x="223" y="485"/>
                    </a:lnTo>
                    <a:lnTo>
                      <a:pt x="222" y="483"/>
                    </a:lnTo>
                    <a:lnTo>
                      <a:pt x="219" y="482"/>
                    </a:lnTo>
                    <a:lnTo>
                      <a:pt x="217" y="480"/>
                    </a:lnTo>
                    <a:lnTo>
                      <a:pt x="214" y="479"/>
                    </a:lnTo>
                    <a:lnTo>
                      <a:pt x="213" y="478"/>
                    </a:lnTo>
                    <a:lnTo>
                      <a:pt x="212" y="476"/>
                    </a:lnTo>
                    <a:lnTo>
                      <a:pt x="212" y="467"/>
                    </a:lnTo>
                    <a:lnTo>
                      <a:pt x="210" y="460"/>
                    </a:lnTo>
                    <a:lnTo>
                      <a:pt x="205" y="454"/>
                    </a:lnTo>
                    <a:lnTo>
                      <a:pt x="198" y="450"/>
                    </a:lnTo>
                    <a:lnTo>
                      <a:pt x="189" y="451"/>
                    </a:lnTo>
                    <a:lnTo>
                      <a:pt x="182" y="455"/>
                    </a:lnTo>
                    <a:lnTo>
                      <a:pt x="173" y="457"/>
                    </a:lnTo>
                    <a:lnTo>
                      <a:pt x="157" y="460"/>
                    </a:lnTo>
                    <a:lnTo>
                      <a:pt x="139" y="460"/>
                    </a:lnTo>
                    <a:lnTo>
                      <a:pt x="121" y="460"/>
                    </a:lnTo>
                    <a:lnTo>
                      <a:pt x="102" y="462"/>
                    </a:lnTo>
                    <a:lnTo>
                      <a:pt x="89" y="465"/>
                    </a:lnTo>
                    <a:lnTo>
                      <a:pt x="77" y="461"/>
                    </a:lnTo>
                    <a:lnTo>
                      <a:pt x="65" y="456"/>
                    </a:lnTo>
                    <a:lnTo>
                      <a:pt x="64" y="459"/>
                    </a:lnTo>
                    <a:lnTo>
                      <a:pt x="63" y="461"/>
                    </a:lnTo>
                    <a:lnTo>
                      <a:pt x="62" y="461"/>
                    </a:lnTo>
                    <a:lnTo>
                      <a:pt x="59" y="462"/>
                    </a:lnTo>
                    <a:lnTo>
                      <a:pt x="58" y="462"/>
                    </a:lnTo>
                    <a:lnTo>
                      <a:pt x="52" y="465"/>
                    </a:lnTo>
                    <a:lnTo>
                      <a:pt x="46" y="468"/>
                    </a:lnTo>
                    <a:lnTo>
                      <a:pt x="41" y="471"/>
                    </a:lnTo>
                    <a:lnTo>
                      <a:pt x="35" y="470"/>
                    </a:lnTo>
                    <a:lnTo>
                      <a:pt x="30" y="464"/>
                    </a:lnTo>
                    <a:lnTo>
                      <a:pt x="28" y="455"/>
                    </a:lnTo>
                    <a:lnTo>
                      <a:pt x="28" y="447"/>
                    </a:lnTo>
                    <a:lnTo>
                      <a:pt x="30" y="438"/>
                    </a:lnTo>
                    <a:lnTo>
                      <a:pt x="31" y="438"/>
                    </a:lnTo>
                    <a:lnTo>
                      <a:pt x="33" y="438"/>
                    </a:lnTo>
                    <a:lnTo>
                      <a:pt x="33" y="437"/>
                    </a:lnTo>
                    <a:lnTo>
                      <a:pt x="33" y="436"/>
                    </a:lnTo>
                    <a:lnTo>
                      <a:pt x="34" y="435"/>
                    </a:lnTo>
                    <a:lnTo>
                      <a:pt x="35" y="436"/>
                    </a:lnTo>
                    <a:lnTo>
                      <a:pt x="33" y="427"/>
                    </a:lnTo>
                    <a:lnTo>
                      <a:pt x="35" y="421"/>
                    </a:lnTo>
                    <a:lnTo>
                      <a:pt x="40" y="418"/>
                    </a:lnTo>
                    <a:lnTo>
                      <a:pt x="48" y="415"/>
                    </a:lnTo>
                    <a:lnTo>
                      <a:pt x="56" y="414"/>
                    </a:lnTo>
                    <a:lnTo>
                      <a:pt x="56" y="413"/>
                    </a:lnTo>
                    <a:lnTo>
                      <a:pt x="57" y="411"/>
                    </a:lnTo>
                    <a:lnTo>
                      <a:pt x="58" y="409"/>
                    </a:lnTo>
                    <a:lnTo>
                      <a:pt x="59" y="407"/>
                    </a:lnTo>
                    <a:lnTo>
                      <a:pt x="60" y="406"/>
                    </a:lnTo>
                    <a:lnTo>
                      <a:pt x="69" y="407"/>
                    </a:lnTo>
                    <a:lnTo>
                      <a:pt x="76" y="407"/>
                    </a:lnTo>
                    <a:lnTo>
                      <a:pt x="83" y="402"/>
                    </a:lnTo>
                    <a:lnTo>
                      <a:pt x="86" y="396"/>
                    </a:lnTo>
                    <a:lnTo>
                      <a:pt x="87" y="390"/>
                    </a:lnTo>
                    <a:lnTo>
                      <a:pt x="86" y="382"/>
                    </a:lnTo>
                    <a:lnTo>
                      <a:pt x="83" y="383"/>
                    </a:lnTo>
                    <a:lnTo>
                      <a:pt x="80" y="384"/>
                    </a:lnTo>
                    <a:lnTo>
                      <a:pt x="77" y="385"/>
                    </a:lnTo>
                    <a:lnTo>
                      <a:pt x="75" y="385"/>
                    </a:lnTo>
                    <a:lnTo>
                      <a:pt x="72" y="384"/>
                    </a:lnTo>
                    <a:lnTo>
                      <a:pt x="70" y="378"/>
                    </a:lnTo>
                    <a:lnTo>
                      <a:pt x="71" y="372"/>
                    </a:lnTo>
                    <a:lnTo>
                      <a:pt x="72" y="365"/>
                    </a:lnTo>
                    <a:lnTo>
                      <a:pt x="71" y="359"/>
                    </a:lnTo>
                    <a:lnTo>
                      <a:pt x="70" y="356"/>
                    </a:lnTo>
                    <a:lnTo>
                      <a:pt x="70" y="353"/>
                    </a:lnTo>
                    <a:lnTo>
                      <a:pt x="69" y="350"/>
                    </a:lnTo>
                    <a:lnTo>
                      <a:pt x="69" y="348"/>
                    </a:lnTo>
                    <a:lnTo>
                      <a:pt x="68" y="346"/>
                    </a:lnTo>
                    <a:lnTo>
                      <a:pt x="65" y="343"/>
                    </a:lnTo>
                    <a:lnTo>
                      <a:pt x="63" y="343"/>
                    </a:lnTo>
                    <a:lnTo>
                      <a:pt x="60" y="343"/>
                    </a:lnTo>
                    <a:lnTo>
                      <a:pt x="58" y="344"/>
                    </a:lnTo>
                    <a:lnTo>
                      <a:pt x="56" y="346"/>
                    </a:lnTo>
                    <a:lnTo>
                      <a:pt x="54" y="346"/>
                    </a:lnTo>
                    <a:lnTo>
                      <a:pt x="52" y="344"/>
                    </a:lnTo>
                    <a:lnTo>
                      <a:pt x="52" y="343"/>
                    </a:lnTo>
                    <a:lnTo>
                      <a:pt x="51" y="342"/>
                    </a:lnTo>
                    <a:lnTo>
                      <a:pt x="51" y="341"/>
                    </a:lnTo>
                    <a:lnTo>
                      <a:pt x="51" y="340"/>
                    </a:lnTo>
                    <a:lnTo>
                      <a:pt x="48" y="338"/>
                    </a:lnTo>
                    <a:lnTo>
                      <a:pt x="43" y="338"/>
                    </a:lnTo>
                    <a:lnTo>
                      <a:pt x="40" y="337"/>
                    </a:lnTo>
                    <a:lnTo>
                      <a:pt x="35" y="335"/>
                    </a:lnTo>
                    <a:lnTo>
                      <a:pt x="24" y="324"/>
                    </a:lnTo>
                    <a:lnTo>
                      <a:pt x="16" y="312"/>
                    </a:lnTo>
                    <a:lnTo>
                      <a:pt x="9" y="297"/>
                    </a:lnTo>
                    <a:lnTo>
                      <a:pt x="0" y="284"/>
                    </a:lnTo>
                    <a:lnTo>
                      <a:pt x="9" y="283"/>
                    </a:lnTo>
                    <a:lnTo>
                      <a:pt x="17" y="287"/>
                    </a:lnTo>
                    <a:lnTo>
                      <a:pt x="24" y="290"/>
                    </a:lnTo>
                    <a:lnTo>
                      <a:pt x="33" y="294"/>
                    </a:lnTo>
                    <a:lnTo>
                      <a:pt x="41" y="297"/>
                    </a:lnTo>
                    <a:lnTo>
                      <a:pt x="50" y="301"/>
                    </a:lnTo>
                    <a:lnTo>
                      <a:pt x="57" y="299"/>
                    </a:lnTo>
                    <a:lnTo>
                      <a:pt x="64" y="297"/>
                    </a:lnTo>
                    <a:lnTo>
                      <a:pt x="72" y="299"/>
                    </a:lnTo>
                    <a:lnTo>
                      <a:pt x="78" y="301"/>
                    </a:lnTo>
                    <a:lnTo>
                      <a:pt x="78" y="300"/>
                    </a:lnTo>
                    <a:lnTo>
                      <a:pt x="77" y="299"/>
                    </a:lnTo>
                    <a:lnTo>
                      <a:pt x="83" y="296"/>
                    </a:lnTo>
                    <a:lnTo>
                      <a:pt x="89" y="295"/>
                    </a:lnTo>
                    <a:lnTo>
                      <a:pt x="98" y="294"/>
                    </a:lnTo>
                    <a:lnTo>
                      <a:pt x="105" y="296"/>
                    </a:lnTo>
                    <a:lnTo>
                      <a:pt x="113" y="299"/>
                    </a:lnTo>
                    <a:lnTo>
                      <a:pt x="121" y="300"/>
                    </a:lnTo>
                    <a:lnTo>
                      <a:pt x="128" y="295"/>
                    </a:lnTo>
                    <a:lnTo>
                      <a:pt x="129" y="295"/>
                    </a:lnTo>
                    <a:lnTo>
                      <a:pt x="130" y="296"/>
                    </a:lnTo>
                    <a:lnTo>
                      <a:pt x="130" y="297"/>
                    </a:lnTo>
                    <a:lnTo>
                      <a:pt x="130" y="299"/>
                    </a:lnTo>
                    <a:lnTo>
                      <a:pt x="146" y="295"/>
                    </a:lnTo>
                    <a:lnTo>
                      <a:pt x="163" y="294"/>
                    </a:lnTo>
                    <a:lnTo>
                      <a:pt x="175" y="290"/>
                    </a:lnTo>
                    <a:lnTo>
                      <a:pt x="184" y="284"/>
                    </a:lnTo>
                    <a:lnTo>
                      <a:pt x="191" y="275"/>
                    </a:lnTo>
                    <a:lnTo>
                      <a:pt x="194" y="272"/>
                    </a:lnTo>
                    <a:lnTo>
                      <a:pt x="195" y="270"/>
                    </a:lnTo>
                    <a:lnTo>
                      <a:pt x="198" y="266"/>
                    </a:lnTo>
                    <a:lnTo>
                      <a:pt x="198" y="264"/>
                    </a:lnTo>
                    <a:lnTo>
                      <a:pt x="199" y="261"/>
                    </a:lnTo>
                    <a:lnTo>
                      <a:pt x="198" y="249"/>
                    </a:lnTo>
                    <a:lnTo>
                      <a:pt x="201" y="240"/>
                    </a:lnTo>
                    <a:lnTo>
                      <a:pt x="208" y="231"/>
                    </a:lnTo>
                    <a:lnTo>
                      <a:pt x="218" y="226"/>
                    </a:lnTo>
                    <a:lnTo>
                      <a:pt x="220" y="232"/>
                    </a:lnTo>
                    <a:lnTo>
                      <a:pt x="225" y="235"/>
                    </a:lnTo>
                    <a:lnTo>
                      <a:pt x="230" y="236"/>
                    </a:lnTo>
                    <a:lnTo>
                      <a:pt x="236" y="235"/>
                    </a:lnTo>
                    <a:lnTo>
                      <a:pt x="240" y="232"/>
                    </a:lnTo>
                    <a:lnTo>
                      <a:pt x="242" y="229"/>
                    </a:lnTo>
                    <a:lnTo>
                      <a:pt x="242" y="225"/>
                    </a:lnTo>
                    <a:lnTo>
                      <a:pt x="243" y="223"/>
                    </a:lnTo>
                    <a:lnTo>
                      <a:pt x="244" y="220"/>
                    </a:lnTo>
                    <a:lnTo>
                      <a:pt x="247" y="219"/>
                    </a:lnTo>
                    <a:lnTo>
                      <a:pt x="249" y="217"/>
                    </a:lnTo>
                    <a:lnTo>
                      <a:pt x="252" y="216"/>
                    </a:lnTo>
                    <a:lnTo>
                      <a:pt x="253" y="213"/>
                    </a:lnTo>
                    <a:lnTo>
                      <a:pt x="255" y="211"/>
                    </a:lnTo>
                    <a:lnTo>
                      <a:pt x="262" y="212"/>
                    </a:lnTo>
                    <a:lnTo>
                      <a:pt x="269" y="210"/>
                    </a:lnTo>
                    <a:lnTo>
                      <a:pt x="273" y="207"/>
                    </a:lnTo>
                    <a:lnTo>
                      <a:pt x="277" y="208"/>
                    </a:lnTo>
                    <a:lnTo>
                      <a:pt x="285" y="212"/>
                    </a:lnTo>
                    <a:lnTo>
                      <a:pt x="293" y="213"/>
                    </a:lnTo>
                    <a:lnTo>
                      <a:pt x="299" y="210"/>
                    </a:lnTo>
                    <a:lnTo>
                      <a:pt x="302" y="202"/>
                    </a:lnTo>
                    <a:lnTo>
                      <a:pt x="301" y="194"/>
                    </a:lnTo>
                    <a:lnTo>
                      <a:pt x="300" y="186"/>
                    </a:lnTo>
                    <a:lnTo>
                      <a:pt x="302" y="178"/>
                    </a:lnTo>
                    <a:lnTo>
                      <a:pt x="303" y="178"/>
                    </a:lnTo>
                    <a:lnTo>
                      <a:pt x="305" y="178"/>
                    </a:lnTo>
                    <a:lnTo>
                      <a:pt x="306" y="177"/>
                    </a:lnTo>
                    <a:lnTo>
                      <a:pt x="307" y="176"/>
                    </a:lnTo>
                    <a:lnTo>
                      <a:pt x="307" y="175"/>
                    </a:lnTo>
                    <a:lnTo>
                      <a:pt x="308" y="174"/>
                    </a:lnTo>
                    <a:lnTo>
                      <a:pt x="309" y="174"/>
                    </a:lnTo>
                    <a:lnTo>
                      <a:pt x="311" y="174"/>
                    </a:lnTo>
                    <a:lnTo>
                      <a:pt x="311" y="171"/>
                    </a:lnTo>
                    <a:lnTo>
                      <a:pt x="311" y="169"/>
                    </a:lnTo>
                    <a:lnTo>
                      <a:pt x="311" y="166"/>
                    </a:lnTo>
                    <a:lnTo>
                      <a:pt x="312" y="165"/>
                    </a:lnTo>
                    <a:lnTo>
                      <a:pt x="314" y="163"/>
                    </a:lnTo>
                    <a:lnTo>
                      <a:pt x="318" y="161"/>
                    </a:lnTo>
                    <a:lnTo>
                      <a:pt x="320" y="160"/>
                    </a:lnTo>
                    <a:lnTo>
                      <a:pt x="324" y="159"/>
                    </a:lnTo>
                    <a:lnTo>
                      <a:pt x="327" y="158"/>
                    </a:lnTo>
                    <a:lnTo>
                      <a:pt x="330" y="157"/>
                    </a:lnTo>
                    <a:lnTo>
                      <a:pt x="332" y="154"/>
                    </a:lnTo>
                    <a:lnTo>
                      <a:pt x="335" y="151"/>
                    </a:lnTo>
                    <a:lnTo>
                      <a:pt x="336" y="148"/>
                    </a:lnTo>
                    <a:lnTo>
                      <a:pt x="335" y="145"/>
                    </a:lnTo>
                    <a:lnTo>
                      <a:pt x="333" y="142"/>
                    </a:lnTo>
                    <a:lnTo>
                      <a:pt x="331" y="140"/>
                    </a:lnTo>
                    <a:lnTo>
                      <a:pt x="329" y="139"/>
                    </a:lnTo>
                    <a:lnTo>
                      <a:pt x="326" y="136"/>
                    </a:lnTo>
                    <a:lnTo>
                      <a:pt x="324" y="135"/>
                    </a:lnTo>
                    <a:lnTo>
                      <a:pt x="321" y="133"/>
                    </a:lnTo>
                    <a:lnTo>
                      <a:pt x="321" y="130"/>
                    </a:lnTo>
                    <a:lnTo>
                      <a:pt x="321" y="128"/>
                    </a:lnTo>
                    <a:lnTo>
                      <a:pt x="329" y="123"/>
                    </a:lnTo>
                    <a:lnTo>
                      <a:pt x="337" y="121"/>
                    </a:lnTo>
                    <a:lnTo>
                      <a:pt x="346" y="123"/>
                    </a:lnTo>
                    <a:lnTo>
                      <a:pt x="349" y="124"/>
                    </a:lnTo>
                    <a:lnTo>
                      <a:pt x="353" y="125"/>
                    </a:lnTo>
                    <a:lnTo>
                      <a:pt x="355" y="127"/>
                    </a:lnTo>
                    <a:lnTo>
                      <a:pt x="359" y="128"/>
                    </a:lnTo>
                    <a:lnTo>
                      <a:pt x="361" y="127"/>
                    </a:lnTo>
                    <a:lnTo>
                      <a:pt x="364" y="125"/>
                    </a:lnTo>
                    <a:lnTo>
                      <a:pt x="367" y="121"/>
                    </a:lnTo>
                    <a:lnTo>
                      <a:pt x="368" y="113"/>
                    </a:lnTo>
                    <a:lnTo>
                      <a:pt x="367" y="106"/>
                    </a:lnTo>
                    <a:lnTo>
                      <a:pt x="366" y="106"/>
                    </a:lnTo>
                    <a:lnTo>
                      <a:pt x="364" y="106"/>
                    </a:lnTo>
                    <a:lnTo>
                      <a:pt x="362" y="106"/>
                    </a:lnTo>
                    <a:lnTo>
                      <a:pt x="366" y="98"/>
                    </a:lnTo>
                    <a:lnTo>
                      <a:pt x="372" y="92"/>
                    </a:lnTo>
                    <a:lnTo>
                      <a:pt x="378" y="86"/>
                    </a:lnTo>
                    <a:lnTo>
                      <a:pt x="383" y="78"/>
                    </a:lnTo>
                    <a:lnTo>
                      <a:pt x="385" y="69"/>
                    </a:lnTo>
                    <a:lnTo>
                      <a:pt x="383" y="62"/>
                    </a:lnTo>
                    <a:lnTo>
                      <a:pt x="379" y="53"/>
                    </a:lnTo>
                    <a:lnTo>
                      <a:pt x="376" y="46"/>
                    </a:lnTo>
                    <a:lnTo>
                      <a:pt x="374" y="39"/>
                    </a:lnTo>
                    <a:lnTo>
                      <a:pt x="377" y="33"/>
                    </a:lnTo>
                    <a:lnTo>
                      <a:pt x="385" y="28"/>
                    </a:lnTo>
                    <a:lnTo>
                      <a:pt x="395" y="24"/>
                    </a:lnTo>
                    <a:lnTo>
                      <a:pt x="395" y="23"/>
                    </a:lnTo>
                    <a:lnTo>
                      <a:pt x="395" y="22"/>
                    </a:lnTo>
                    <a:lnTo>
                      <a:pt x="395" y="20"/>
                    </a:lnTo>
                    <a:lnTo>
                      <a:pt x="395" y="18"/>
                    </a:lnTo>
                    <a:lnTo>
                      <a:pt x="404" y="15"/>
                    </a:lnTo>
                    <a:lnTo>
                      <a:pt x="414" y="12"/>
                    </a:lnTo>
                    <a:lnTo>
                      <a:pt x="424" y="9"/>
                    </a:lnTo>
                    <a:lnTo>
                      <a:pt x="431" y="7"/>
                    </a:lnTo>
                    <a:lnTo>
                      <a:pt x="439" y="10"/>
                    </a:lnTo>
                    <a:lnTo>
                      <a:pt x="449" y="11"/>
                    </a:lnTo>
                    <a:lnTo>
                      <a:pt x="456" y="10"/>
                    </a:lnTo>
                    <a:lnTo>
                      <a:pt x="468" y="3"/>
                    </a:lnTo>
                    <a:lnTo>
                      <a:pt x="480" y="0"/>
                    </a:lnTo>
                    <a:lnTo>
                      <a:pt x="492" y="1"/>
                    </a:lnTo>
                    <a:lnTo>
                      <a:pt x="494" y="3"/>
                    </a:lnTo>
                    <a:lnTo>
                      <a:pt x="496" y="3"/>
                    </a:lnTo>
                    <a:lnTo>
                      <a:pt x="498" y="3"/>
                    </a:lnTo>
                    <a:lnTo>
                      <a:pt x="502" y="3"/>
                    </a:lnTo>
                    <a:lnTo>
                      <a:pt x="504" y="3"/>
                    </a:lnTo>
                    <a:lnTo>
                      <a:pt x="504" y="4"/>
                    </a:lnTo>
                    <a:lnTo>
                      <a:pt x="516" y="4"/>
                    </a:lnTo>
                    <a:lnTo>
                      <a:pt x="525" y="7"/>
                    </a:lnTo>
                    <a:lnTo>
                      <a:pt x="532" y="15"/>
                    </a:lnTo>
                    <a:lnTo>
                      <a:pt x="539" y="23"/>
                    </a:lnTo>
                    <a:lnTo>
                      <a:pt x="539" y="28"/>
                    </a:lnTo>
                    <a:lnTo>
                      <a:pt x="538" y="33"/>
                    </a:lnTo>
                    <a:lnTo>
                      <a:pt x="537" y="39"/>
                    </a:lnTo>
                    <a:lnTo>
                      <a:pt x="536" y="44"/>
                    </a:lnTo>
                    <a:lnTo>
                      <a:pt x="539" y="47"/>
                    </a:lnTo>
                    <a:lnTo>
                      <a:pt x="542" y="48"/>
                    </a:lnTo>
                    <a:lnTo>
                      <a:pt x="545" y="50"/>
                    </a:lnTo>
                    <a:lnTo>
                      <a:pt x="548" y="50"/>
                    </a:lnTo>
                    <a:lnTo>
                      <a:pt x="549" y="48"/>
                    </a:lnTo>
                    <a:lnTo>
                      <a:pt x="551" y="48"/>
                    </a:lnTo>
                    <a:lnTo>
                      <a:pt x="554" y="48"/>
                    </a:lnTo>
                    <a:lnTo>
                      <a:pt x="557" y="50"/>
                    </a:lnTo>
                    <a:lnTo>
                      <a:pt x="567" y="53"/>
                    </a:lnTo>
                    <a:lnTo>
                      <a:pt x="578" y="57"/>
                    </a:lnTo>
                    <a:lnTo>
                      <a:pt x="590" y="62"/>
                    </a:lnTo>
                    <a:lnTo>
                      <a:pt x="599" y="65"/>
                    </a:lnTo>
                    <a:lnTo>
                      <a:pt x="598" y="65"/>
                    </a:lnTo>
                    <a:lnTo>
                      <a:pt x="596" y="66"/>
                    </a:lnTo>
                    <a:lnTo>
                      <a:pt x="593" y="68"/>
                    </a:lnTo>
                    <a:lnTo>
                      <a:pt x="591" y="7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4" name="Freeform 85"/>
              <p:cNvSpPr/>
              <p:nvPr/>
            </p:nvSpPr>
            <p:spPr bwMode="gray">
              <a:xfrm>
                <a:off x="1761" y="2026"/>
                <a:ext cx="110" cy="88"/>
              </a:xfrm>
              <a:custGeom>
                <a:avLst/>
                <a:gdLst>
                  <a:gd name="T0" fmla="*/ 7 w 94"/>
                  <a:gd name="T1" fmla="*/ 19 h 75"/>
                  <a:gd name="T2" fmla="*/ 21 w 94"/>
                  <a:gd name="T3" fmla="*/ 7 h 75"/>
                  <a:gd name="T4" fmla="*/ 37 w 94"/>
                  <a:gd name="T5" fmla="*/ 0 h 75"/>
                  <a:gd name="T6" fmla="*/ 56 w 94"/>
                  <a:gd name="T7" fmla="*/ 0 h 75"/>
                  <a:gd name="T8" fmla="*/ 75 w 94"/>
                  <a:gd name="T9" fmla="*/ 5 h 75"/>
                  <a:gd name="T10" fmla="*/ 91 w 94"/>
                  <a:gd name="T11" fmla="*/ 14 h 75"/>
                  <a:gd name="T12" fmla="*/ 106 w 94"/>
                  <a:gd name="T13" fmla="*/ 22 h 75"/>
                  <a:gd name="T14" fmla="*/ 110 w 94"/>
                  <a:gd name="T15" fmla="*/ 28 h 75"/>
                  <a:gd name="T16" fmla="*/ 106 w 94"/>
                  <a:gd name="T17" fmla="*/ 35 h 75"/>
                  <a:gd name="T18" fmla="*/ 104 w 94"/>
                  <a:gd name="T19" fmla="*/ 41 h 75"/>
                  <a:gd name="T20" fmla="*/ 99 w 94"/>
                  <a:gd name="T21" fmla="*/ 47 h 75"/>
                  <a:gd name="T22" fmla="*/ 90 w 94"/>
                  <a:gd name="T23" fmla="*/ 62 h 75"/>
                  <a:gd name="T24" fmla="*/ 77 w 94"/>
                  <a:gd name="T25" fmla="*/ 76 h 75"/>
                  <a:gd name="T26" fmla="*/ 63 w 94"/>
                  <a:gd name="T27" fmla="*/ 88 h 75"/>
                  <a:gd name="T28" fmla="*/ 42 w 94"/>
                  <a:gd name="T29" fmla="*/ 84 h 75"/>
                  <a:gd name="T30" fmla="*/ 43 w 94"/>
                  <a:gd name="T31" fmla="*/ 84 h 75"/>
                  <a:gd name="T32" fmla="*/ 43 w 94"/>
                  <a:gd name="T33" fmla="*/ 83 h 75"/>
                  <a:gd name="T34" fmla="*/ 44 w 94"/>
                  <a:gd name="T35" fmla="*/ 82 h 75"/>
                  <a:gd name="T36" fmla="*/ 47 w 94"/>
                  <a:gd name="T37" fmla="*/ 81 h 75"/>
                  <a:gd name="T38" fmla="*/ 47 w 94"/>
                  <a:gd name="T39" fmla="*/ 77 h 75"/>
                  <a:gd name="T40" fmla="*/ 43 w 94"/>
                  <a:gd name="T41" fmla="*/ 75 h 75"/>
                  <a:gd name="T42" fmla="*/ 41 w 94"/>
                  <a:gd name="T43" fmla="*/ 72 h 75"/>
                  <a:gd name="T44" fmla="*/ 34 w 94"/>
                  <a:gd name="T45" fmla="*/ 65 h 75"/>
                  <a:gd name="T46" fmla="*/ 25 w 94"/>
                  <a:gd name="T47" fmla="*/ 56 h 75"/>
                  <a:gd name="T48" fmla="*/ 16 w 94"/>
                  <a:gd name="T49" fmla="*/ 43 h 75"/>
                  <a:gd name="T50" fmla="*/ 11 w 94"/>
                  <a:gd name="T51" fmla="*/ 31 h 75"/>
                  <a:gd name="T52" fmla="*/ 8 w 94"/>
                  <a:gd name="T53" fmla="*/ 28 h 75"/>
                  <a:gd name="T54" fmla="*/ 6 w 94"/>
                  <a:gd name="T55" fmla="*/ 26 h 75"/>
                  <a:gd name="T56" fmla="*/ 2 w 94"/>
                  <a:gd name="T57" fmla="*/ 23 h 75"/>
                  <a:gd name="T58" fmla="*/ 1 w 94"/>
                  <a:gd name="T59" fmla="*/ 22 h 75"/>
                  <a:gd name="T60" fmla="*/ 0 w 94"/>
                  <a:gd name="T61" fmla="*/ 22 h 75"/>
                  <a:gd name="T62" fmla="*/ 7 w 94"/>
                  <a:gd name="T63" fmla="*/ 19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4" h="75">
                    <a:moveTo>
                      <a:pt x="6" y="16"/>
                    </a:moveTo>
                    <a:lnTo>
                      <a:pt x="18" y="6"/>
                    </a:lnTo>
                    <a:lnTo>
                      <a:pt x="32" y="0"/>
                    </a:lnTo>
                    <a:lnTo>
                      <a:pt x="48" y="0"/>
                    </a:lnTo>
                    <a:lnTo>
                      <a:pt x="64" y="4"/>
                    </a:lnTo>
                    <a:lnTo>
                      <a:pt x="78" y="12"/>
                    </a:lnTo>
                    <a:lnTo>
                      <a:pt x="91" y="19"/>
                    </a:lnTo>
                    <a:lnTo>
                      <a:pt x="94" y="24"/>
                    </a:lnTo>
                    <a:lnTo>
                      <a:pt x="91" y="30"/>
                    </a:lnTo>
                    <a:lnTo>
                      <a:pt x="89" y="35"/>
                    </a:lnTo>
                    <a:lnTo>
                      <a:pt x="85" y="40"/>
                    </a:lnTo>
                    <a:lnTo>
                      <a:pt x="77" y="53"/>
                    </a:lnTo>
                    <a:lnTo>
                      <a:pt x="66" y="65"/>
                    </a:lnTo>
                    <a:lnTo>
                      <a:pt x="54" y="75"/>
                    </a:lnTo>
                    <a:lnTo>
                      <a:pt x="36" y="72"/>
                    </a:lnTo>
                    <a:lnTo>
                      <a:pt x="37" y="72"/>
                    </a:lnTo>
                    <a:lnTo>
                      <a:pt x="37" y="71"/>
                    </a:lnTo>
                    <a:lnTo>
                      <a:pt x="38" y="70"/>
                    </a:lnTo>
                    <a:lnTo>
                      <a:pt x="40" y="69"/>
                    </a:lnTo>
                    <a:lnTo>
                      <a:pt x="40" y="66"/>
                    </a:lnTo>
                    <a:lnTo>
                      <a:pt x="37" y="64"/>
                    </a:lnTo>
                    <a:lnTo>
                      <a:pt x="35" y="61"/>
                    </a:lnTo>
                    <a:lnTo>
                      <a:pt x="29" y="55"/>
                    </a:lnTo>
                    <a:lnTo>
                      <a:pt x="21" y="48"/>
                    </a:lnTo>
                    <a:lnTo>
                      <a:pt x="14" y="37"/>
                    </a:lnTo>
                    <a:lnTo>
                      <a:pt x="9" y="26"/>
                    </a:lnTo>
                    <a:lnTo>
                      <a:pt x="7" y="24"/>
                    </a:lnTo>
                    <a:lnTo>
                      <a:pt x="5" y="22"/>
                    </a:lnTo>
                    <a:lnTo>
                      <a:pt x="2" y="20"/>
                    </a:lnTo>
                    <a:lnTo>
                      <a:pt x="1" y="19"/>
                    </a:lnTo>
                    <a:lnTo>
                      <a:pt x="0" y="19"/>
                    </a:lnTo>
                    <a:lnTo>
                      <a:pt x="6" y="16"/>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5" name="Freeform 86"/>
              <p:cNvSpPr/>
              <p:nvPr/>
            </p:nvSpPr>
            <p:spPr bwMode="gray">
              <a:xfrm>
                <a:off x="1761" y="2026"/>
                <a:ext cx="110" cy="88"/>
              </a:xfrm>
              <a:custGeom>
                <a:avLst/>
                <a:gdLst>
                  <a:gd name="T0" fmla="*/ 7 w 94"/>
                  <a:gd name="T1" fmla="*/ 19 h 75"/>
                  <a:gd name="T2" fmla="*/ 21 w 94"/>
                  <a:gd name="T3" fmla="*/ 7 h 75"/>
                  <a:gd name="T4" fmla="*/ 37 w 94"/>
                  <a:gd name="T5" fmla="*/ 0 h 75"/>
                  <a:gd name="T6" fmla="*/ 56 w 94"/>
                  <a:gd name="T7" fmla="*/ 0 h 75"/>
                  <a:gd name="T8" fmla="*/ 75 w 94"/>
                  <a:gd name="T9" fmla="*/ 5 h 75"/>
                  <a:gd name="T10" fmla="*/ 91 w 94"/>
                  <a:gd name="T11" fmla="*/ 14 h 75"/>
                  <a:gd name="T12" fmla="*/ 106 w 94"/>
                  <a:gd name="T13" fmla="*/ 22 h 75"/>
                  <a:gd name="T14" fmla="*/ 110 w 94"/>
                  <a:gd name="T15" fmla="*/ 28 h 75"/>
                  <a:gd name="T16" fmla="*/ 106 w 94"/>
                  <a:gd name="T17" fmla="*/ 35 h 75"/>
                  <a:gd name="T18" fmla="*/ 104 w 94"/>
                  <a:gd name="T19" fmla="*/ 41 h 75"/>
                  <a:gd name="T20" fmla="*/ 99 w 94"/>
                  <a:gd name="T21" fmla="*/ 47 h 75"/>
                  <a:gd name="T22" fmla="*/ 90 w 94"/>
                  <a:gd name="T23" fmla="*/ 62 h 75"/>
                  <a:gd name="T24" fmla="*/ 77 w 94"/>
                  <a:gd name="T25" fmla="*/ 76 h 75"/>
                  <a:gd name="T26" fmla="*/ 63 w 94"/>
                  <a:gd name="T27" fmla="*/ 88 h 75"/>
                  <a:gd name="T28" fmla="*/ 42 w 94"/>
                  <a:gd name="T29" fmla="*/ 84 h 75"/>
                  <a:gd name="T30" fmla="*/ 43 w 94"/>
                  <a:gd name="T31" fmla="*/ 84 h 75"/>
                  <a:gd name="T32" fmla="*/ 43 w 94"/>
                  <a:gd name="T33" fmla="*/ 83 h 75"/>
                  <a:gd name="T34" fmla="*/ 44 w 94"/>
                  <a:gd name="T35" fmla="*/ 82 h 75"/>
                  <a:gd name="T36" fmla="*/ 47 w 94"/>
                  <a:gd name="T37" fmla="*/ 81 h 75"/>
                  <a:gd name="T38" fmla="*/ 47 w 94"/>
                  <a:gd name="T39" fmla="*/ 77 h 75"/>
                  <a:gd name="T40" fmla="*/ 43 w 94"/>
                  <a:gd name="T41" fmla="*/ 75 h 75"/>
                  <a:gd name="T42" fmla="*/ 41 w 94"/>
                  <a:gd name="T43" fmla="*/ 72 h 75"/>
                  <a:gd name="T44" fmla="*/ 34 w 94"/>
                  <a:gd name="T45" fmla="*/ 65 h 75"/>
                  <a:gd name="T46" fmla="*/ 25 w 94"/>
                  <a:gd name="T47" fmla="*/ 56 h 75"/>
                  <a:gd name="T48" fmla="*/ 16 w 94"/>
                  <a:gd name="T49" fmla="*/ 43 h 75"/>
                  <a:gd name="T50" fmla="*/ 11 w 94"/>
                  <a:gd name="T51" fmla="*/ 31 h 75"/>
                  <a:gd name="T52" fmla="*/ 8 w 94"/>
                  <a:gd name="T53" fmla="*/ 28 h 75"/>
                  <a:gd name="T54" fmla="*/ 6 w 94"/>
                  <a:gd name="T55" fmla="*/ 26 h 75"/>
                  <a:gd name="T56" fmla="*/ 2 w 94"/>
                  <a:gd name="T57" fmla="*/ 23 h 75"/>
                  <a:gd name="T58" fmla="*/ 1 w 94"/>
                  <a:gd name="T59" fmla="*/ 22 h 75"/>
                  <a:gd name="T60" fmla="*/ 0 w 94"/>
                  <a:gd name="T61" fmla="*/ 22 h 75"/>
                  <a:gd name="T62" fmla="*/ 7 w 94"/>
                  <a:gd name="T63" fmla="*/ 19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4" h="75">
                    <a:moveTo>
                      <a:pt x="6" y="16"/>
                    </a:moveTo>
                    <a:lnTo>
                      <a:pt x="18" y="6"/>
                    </a:lnTo>
                    <a:lnTo>
                      <a:pt x="32" y="0"/>
                    </a:lnTo>
                    <a:lnTo>
                      <a:pt x="48" y="0"/>
                    </a:lnTo>
                    <a:lnTo>
                      <a:pt x="64" y="4"/>
                    </a:lnTo>
                    <a:lnTo>
                      <a:pt x="78" y="12"/>
                    </a:lnTo>
                    <a:lnTo>
                      <a:pt x="91" y="19"/>
                    </a:lnTo>
                    <a:lnTo>
                      <a:pt x="94" y="24"/>
                    </a:lnTo>
                    <a:lnTo>
                      <a:pt x="91" y="30"/>
                    </a:lnTo>
                    <a:lnTo>
                      <a:pt x="89" y="35"/>
                    </a:lnTo>
                    <a:lnTo>
                      <a:pt x="85" y="40"/>
                    </a:lnTo>
                    <a:lnTo>
                      <a:pt x="77" y="53"/>
                    </a:lnTo>
                    <a:lnTo>
                      <a:pt x="66" y="65"/>
                    </a:lnTo>
                    <a:lnTo>
                      <a:pt x="54" y="75"/>
                    </a:lnTo>
                    <a:lnTo>
                      <a:pt x="36" y="72"/>
                    </a:lnTo>
                    <a:lnTo>
                      <a:pt x="37" y="72"/>
                    </a:lnTo>
                    <a:lnTo>
                      <a:pt x="37" y="71"/>
                    </a:lnTo>
                    <a:lnTo>
                      <a:pt x="38" y="70"/>
                    </a:lnTo>
                    <a:lnTo>
                      <a:pt x="40" y="69"/>
                    </a:lnTo>
                    <a:lnTo>
                      <a:pt x="40" y="66"/>
                    </a:lnTo>
                    <a:lnTo>
                      <a:pt x="37" y="64"/>
                    </a:lnTo>
                    <a:lnTo>
                      <a:pt x="35" y="61"/>
                    </a:lnTo>
                    <a:lnTo>
                      <a:pt x="29" y="55"/>
                    </a:lnTo>
                    <a:lnTo>
                      <a:pt x="21" y="48"/>
                    </a:lnTo>
                    <a:lnTo>
                      <a:pt x="14" y="37"/>
                    </a:lnTo>
                    <a:lnTo>
                      <a:pt x="9" y="26"/>
                    </a:lnTo>
                    <a:lnTo>
                      <a:pt x="7" y="24"/>
                    </a:lnTo>
                    <a:lnTo>
                      <a:pt x="5" y="22"/>
                    </a:lnTo>
                    <a:lnTo>
                      <a:pt x="2" y="20"/>
                    </a:lnTo>
                    <a:lnTo>
                      <a:pt x="1" y="19"/>
                    </a:lnTo>
                    <a:lnTo>
                      <a:pt x="0" y="19"/>
                    </a:lnTo>
                    <a:lnTo>
                      <a:pt x="6" y="16"/>
                    </a:lnTo>
                  </a:path>
                </a:pathLst>
              </a:custGeom>
              <a:grpFill/>
              <a:ln w="3175">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6" name="Freeform 87"/>
              <p:cNvSpPr/>
              <p:nvPr/>
            </p:nvSpPr>
            <p:spPr bwMode="gray">
              <a:xfrm>
                <a:off x="1852" y="2282"/>
                <a:ext cx="341" cy="179"/>
              </a:xfrm>
              <a:custGeom>
                <a:avLst/>
                <a:gdLst>
                  <a:gd name="T0" fmla="*/ 32 w 292"/>
                  <a:gd name="T1" fmla="*/ 11 h 153"/>
                  <a:gd name="T2" fmla="*/ 41 w 292"/>
                  <a:gd name="T3" fmla="*/ 7 h 153"/>
                  <a:gd name="T4" fmla="*/ 49 w 292"/>
                  <a:gd name="T5" fmla="*/ 16 h 153"/>
                  <a:gd name="T6" fmla="*/ 54 w 292"/>
                  <a:gd name="T7" fmla="*/ 8 h 153"/>
                  <a:gd name="T8" fmla="*/ 62 w 292"/>
                  <a:gd name="T9" fmla="*/ 2 h 153"/>
                  <a:gd name="T10" fmla="*/ 90 w 292"/>
                  <a:gd name="T11" fmla="*/ 13 h 153"/>
                  <a:gd name="T12" fmla="*/ 134 w 292"/>
                  <a:gd name="T13" fmla="*/ 42 h 153"/>
                  <a:gd name="T14" fmla="*/ 145 w 292"/>
                  <a:gd name="T15" fmla="*/ 56 h 153"/>
                  <a:gd name="T16" fmla="*/ 154 w 292"/>
                  <a:gd name="T17" fmla="*/ 58 h 153"/>
                  <a:gd name="T18" fmla="*/ 159 w 292"/>
                  <a:gd name="T19" fmla="*/ 49 h 153"/>
                  <a:gd name="T20" fmla="*/ 167 w 292"/>
                  <a:gd name="T21" fmla="*/ 53 h 153"/>
                  <a:gd name="T22" fmla="*/ 173 w 292"/>
                  <a:gd name="T23" fmla="*/ 70 h 153"/>
                  <a:gd name="T24" fmla="*/ 183 w 292"/>
                  <a:gd name="T25" fmla="*/ 76 h 153"/>
                  <a:gd name="T26" fmla="*/ 195 w 292"/>
                  <a:gd name="T27" fmla="*/ 80 h 153"/>
                  <a:gd name="T28" fmla="*/ 208 w 292"/>
                  <a:gd name="T29" fmla="*/ 78 h 153"/>
                  <a:gd name="T30" fmla="*/ 215 w 292"/>
                  <a:gd name="T31" fmla="*/ 91 h 153"/>
                  <a:gd name="T32" fmla="*/ 223 w 292"/>
                  <a:gd name="T33" fmla="*/ 92 h 153"/>
                  <a:gd name="T34" fmla="*/ 235 w 292"/>
                  <a:gd name="T35" fmla="*/ 97 h 153"/>
                  <a:gd name="T36" fmla="*/ 242 w 292"/>
                  <a:gd name="T37" fmla="*/ 101 h 153"/>
                  <a:gd name="T38" fmla="*/ 250 w 292"/>
                  <a:gd name="T39" fmla="*/ 104 h 153"/>
                  <a:gd name="T40" fmla="*/ 263 w 292"/>
                  <a:gd name="T41" fmla="*/ 106 h 153"/>
                  <a:gd name="T42" fmla="*/ 266 w 292"/>
                  <a:gd name="T43" fmla="*/ 104 h 153"/>
                  <a:gd name="T44" fmla="*/ 295 w 292"/>
                  <a:gd name="T45" fmla="*/ 111 h 153"/>
                  <a:gd name="T46" fmla="*/ 340 w 292"/>
                  <a:gd name="T47" fmla="*/ 117 h 153"/>
                  <a:gd name="T48" fmla="*/ 335 w 292"/>
                  <a:gd name="T49" fmla="*/ 126 h 153"/>
                  <a:gd name="T50" fmla="*/ 332 w 292"/>
                  <a:gd name="T51" fmla="*/ 145 h 153"/>
                  <a:gd name="T52" fmla="*/ 335 w 292"/>
                  <a:gd name="T53" fmla="*/ 161 h 153"/>
                  <a:gd name="T54" fmla="*/ 335 w 292"/>
                  <a:gd name="T55" fmla="*/ 173 h 153"/>
                  <a:gd name="T56" fmla="*/ 327 w 292"/>
                  <a:gd name="T57" fmla="*/ 179 h 153"/>
                  <a:gd name="T58" fmla="*/ 283 w 292"/>
                  <a:gd name="T59" fmla="*/ 175 h 153"/>
                  <a:gd name="T60" fmla="*/ 276 w 292"/>
                  <a:gd name="T61" fmla="*/ 179 h 153"/>
                  <a:gd name="T62" fmla="*/ 259 w 292"/>
                  <a:gd name="T63" fmla="*/ 174 h 153"/>
                  <a:gd name="T64" fmla="*/ 255 w 292"/>
                  <a:gd name="T65" fmla="*/ 170 h 153"/>
                  <a:gd name="T66" fmla="*/ 235 w 292"/>
                  <a:gd name="T67" fmla="*/ 172 h 153"/>
                  <a:gd name="T68" fmla="*/ 227 w 292"/>
                  <a:gd name="T69" fmla="*/ 161 h 153"/>
                  <a:gd name="T70" fmla="*/ 215 w 292"/>
                  <a:gd name="T71" fmla="*/ 165 h 153"/>
                  <a:gd name="T72" fmla="*/ 206 w 292"/>
                  <a:gd name="T73" fmla="*/ 159 h 153"/>
                  <a:gd name="T74" fmla="*/ 196 w 292"/>
                  <a:gd name="T75" fmla="*/ 152 h 153"/>
                  <a:gd name="T76" fmla="*/ 190 w 292"/>
                  <a:gd name="T77" fmla="*/ 151 h 153"/>
                  <a:gd name="T78" fmla="*/ 188 w 292"/>
                  <a:gd name="T79" fmla="*/ 143 h 153"/>
                  <a:gd name="T80" fmla="*/ 179 w 292"/>
                  <a:gd name="T81" fmla="*/ 136 h 153"/>
                  <a:gd name="T82" fmla="*/ 139 w 292"/>
                  <a:gd name="T83" fmla="*/ 135 h 153"/>
                  <a:gd name="T84" fmla="*/ 132 w 292"/>
                  <a:gd name="T85" fmla="*/ 138 h 153"/>
                  <a:gd name="T86" fmla="*/ 127 w 292"/>
                  <a:gd name="T87" fmla="*/ 135 h 153"/>
                  <a:gd name="T88" fmla="*/ 112 w 292"/>
                  <a:gd name="T89" fmla="*/ 126 h 153"/>
                  <a:gd name="T90" fmla="*/ 93 w 292"/>
                  <a:gd name="T91" fmla="*/ 119 h 153"/>
                  <a:gd name="T92" fmla="*/ 79 w 292"/>
                  <a:gd name="T93" fmla="*/ 112 h 153"/>
                  <a:gd name="T94" fmla="*/ 64 w 292"/>
                  <a:gd name="T95" fmla="*/ 110 h 153"/>
                  <a:gd name="T96" fmla="*/ 36 w 292"/>
                  <a:gd name="T97" fmla="*/ 90 h 153"/>
                  <a:gd name="T98" fmla="*/ 28 w 292"/>
                  <a:gd name="T99" fmla="*/ 83 h 153"/>
                  <a:gd name="T100" fmla="*/ 16 w 292"/>
                  <a:gd name="T101" fmla="*/ 84 h 153"/>
                  <a:gd name="T102" fmla="*/ 0 w 292"/>
                  <a:gd name="T103" fmla="*/ 69 h 153"/>
                  <a:gd name="T104" fmla="*/ 2 w 292"/>
                  <a:gd name="T105" fmla="*/ 58 h 153"/>
                  <a:gd name="T106" fmla="*/ 6 w 292"/>
                  <a:gd name="T107" fmla="*/ 43 h 153"/>
                  <a:gd name="T108" fmla="*/ 9 w 292"/>
                  <a:gd name="T109" fmla="*/ 28 h 153"/>
                  <a:gd name="T110" fmla="*/ 23 w 292"/>
                  <a:gd name="T111" fmla="*/ 2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2" h="153">
                    <a:moveTo>
                      <a:pt x="20" y="18"/>
                    </a:moveTo>
                    <a:lnTo>
                      <a:pt x="23" y="15"/>
                    </a:lnTo>
                    <a:lnTo>
                      <a:pt x="25" y="12"/>
                    </a:lnTo>
                    <a:lnTo>
                      <a:pt x="27" y="9"/>
                    </a:lnTo>
                    <a:lnTo>
                      <a:pt x="30" y="6"/>
                    </a:lnTo>
                    <a:lnTo>
                      <a:pt x="31" y="5"/>
                    </a:lnTo>
                    <a:lnTo>
                      <a:pt x="34" y="5"/>
                    </a:lnTo>
                    <a:lnTo>
                      <a:pt x="35" y="6"/>
                    </a:lnTo>
                    <a:lnTo>
                      <a:pt x="37" y="7"/>
                    </a:lnTo>
                    <a:lnTo>
                      <a:pt x="38" y="9"/>
                    </a:lnTo>
                    <a:lnTo>
                      <a:pt x="40" y="12"/>
                    </a:lnTo>
                    <a:lnTo>
                      <a:pt x="42" y="14"/>
                    </a:lnTo>
                    <a:lnTo>
                      <a:pt x="43" y="15"/>
                    </a:lnTo>
                    <a:lnTo>
                      <a:pt x="43" y="12"/>
                    </a:lnTo>
                    <a:lnTo>
                      <a:pt x="44" y="8"/>
                    </a:lnTo>
                    <a:lnTo>
                      <a:pt x="46" y="7"/>
                    </a:lnTo>
                    <a:lnTo>
                      <a:pt x="47" y="6"/>
                    </a:lnTo>
                    <a:lnTo>
                      <a:pt x="49" y="5"/>
                    </a:lnTo>
                    <a:lnTo>
                      <a:pt x="52" y="3"/>
                    </a:lnTo>
                    <a:lnTo>
                      <a:pt x="53" y="2"/>
                    </a:lnTo>
                    <a:lnTo>
                      <a:pt x="55" y="1"/>
                    </a:lnTo>
                    <a:lnTo>
                      <a:pt x="59" y="0"/>
                    </a:lnTo>
                    <a:lnTo>
                      <a:pt x="61" y="1"/>
                    </a:lnTo>
                    <a:lnTo>
                      <a:pt x="77" y="11"/>
                    </a:lnTo>
                    <a:lnTo>
                      <a:pt x="92" y="20"/>
                    </a:lnTo>
                    <a:lnTo>
                      <a:pt x="102" y="24"/>
                    </a:lnTo>
                    <a:lnTo>
                      <a:pt x="109" y="29"/>
                    </a:lnTo>
                    <a:lnTo>
                      <a:pt x="115" y="36"/>
                    </a:lnTo>
                    <a:lnTo>
                      <a:pt x="118" y="38"/>
                    </a:lnTo>
                    <a:lnTo>
                      <a:pt x="119" y="42"/>
                    </a:lnTo>
                    <a:lnTo>
                      <a:pt x="121" y="45"/>
                    </a:lnTo>
                    <a:lnTo>
                      <a:pt x="124" y="48"/>
                    </a:lnTo>
                    <a:lnTo>
                      <a:pt x="126" y="50"/>
                    </a:lnTo>
                    <a:lnTo>
                      <a:pt x="129" y="52"/>
                    </a:lnTo>
                    <a:lnTo>
                      <a:pt x="131" y="52"/>
                    </a:lnTo>
                    <a:lnTo>
                      <a:pt x="132" y="50"/>
                    </a:lnTo>
                    <a:lnTo>
                      <a:pt x="133" y="48"/>
                    </a:lnTo>
                    <a:lnTo>
                      <a:pt x="135" y="45"/>
                    </a:lnTo>
                    <a:lnTo>
                      <a:pt x="136" y="44"/>
                    </a:lnTo>
                    <a:lnTo>
                      <a:pt x="136" y="42"/>
                    </a:lnTo>
                    <a:lnTo>
                      <a:pt x="137" y="41"/>
                    </a:lnTo>
                    <a:lnTo>
                      <a:pt x="139" y="42"/>
                    </a:lnTo>
                    <a:lnTo>
                      <a:pt x="141" y="43"/>
                    </a:lnTo>
                    <a:lnTo>
                      <a:pt x="143" y="45"/>
                    </a:lnTo>
                    <a:lnTo>
                      <a:pt x="144" y="49"/>
                    </a:lnTo>
                    <a:lnTo>
                      <a:pt x="145" y="53"/>
                    </a:lnTo>
                    <a:lnTo>
                      <a:pt x="147" y="56"/>
                    </a:lnTo>
                    <a:lnTo>
                      <a:pt x="148" y="60"/>
                    </a:lnTo>
                    <a:lnTo>
                      <a:pt x="150" y="62"/>
                    </a:lnTo>
                    <a:lnTo>
                      <a:pt x="151" y="64"/>
                    </a:lnTo>
                    <a:lnTo>
                      <a:pt x="155" y="64"/>
                    </a:lnTo>
                    <a:lnTo>
                      <a:pt x="157" y="65"/>
                    </a:lnTo>
                    <a:lnTo>
                      <a:pt x="160" y="66"/>
                    </a:lnTo>
                    <a:lnTo>
                      <a:pt x="162" y="67"/>
                    </a:lnTo>
                    <a:lnTo>
                      <a:pt x="165" y="68"/>
                    </a:lnTo>
                    <a:lnTo>
                      <a:pt x="167" y="68"/>
                    </a:lnTo>
                    <a:lnTo>
                      <a:pt x="169" y="68"/>
                    </a:lnTo>
                    <a:lnTo>
                      <a:pt x="173" y="67"/>
                    </a:lnTo>
                    <a:lnTo>
                      <a:pt x="176" y="67"/>
                    </a:lnTo>
                    <a:lnTo>
                      <a:pt x="178" y="67"/>
                    </a:lnTo>
                    <a:lnTo>
                      <a:pt x="180" y="70"/>
                    </a:lnTo>
                    <a:lnTo>
                      <a:pt x="182" y="72"/>
                    </a:lnTo>
                    <a:lnTo>
                      <a:pt x="183" y="74"/>
                    </a:lnTo>
                    <a:lnTo>
                      <a:pt x="184" y="78"/>
                    </a:lnTo>
                    <a:lnTo>
                      <a:pt x="186" y="79"/>
                    </a:lnTo>
                    <a:lnTo>
                      <a:pt x="188" y="80"/>
                    </a:lnTo>
                    <a:lnTo>
                      <a:pt x="189" y="79"/>
                    </a:lnTo>
                    <a:lnTo>
                      <a:pt x="191" y="79"/>
                    </a:lnTo>
                    <a:lnTo>
                      <a:pt x="194" y="78"/>
                    </a:lnTo>
                    <a:lnTo>
                      <a:pt x="196" y="79"/>
                    </a:lnTo>
                    <a:lnTo>
                      <a:pt x="198" y="82"/>
                    </a:lnTo>
                    <a:lnTo>
                      <a:pt x="201" y="83"/>
                    </a:lnTo>
                    <a:lnTo>
                      <a:pt x="203" y="84"/>
                    </a:lnTo>
                    <a:lnTo>
                      <a:pt x="206" y="83"/>
                    </a:lnTo>
                    <a:lnTo>
                      <a:pt x="207" y="85"/>
                    </a:lnTo>
                    <a:lnTo>
                      <a:pt x="207" y="86"/>
                    </a:lnTo>
                    <a:lnTo>
                      <a:pt x="208" y="89"/>
                    </a:lnTo>
                    <a:lnTo>
                      <a:pt x="210" y="90"/>
                    </a:lnTo>
                    <a:lnTo>
                      <a:pt x="212" y="89"/>
                    </a:lnTo>
                    <a:lnTo>
                      <a:pt x="214" y="89"/>
                    </a:lnTo>
                    <a:lnTo>
                      <a:pt x="218" y="89"/>
                    </a:lnTo>
                    <a:lnTo>
                      <a:pt x="220" y="90"/>
                    </a:lnTo>
                    <a:lnTo>
                      <a:pt x="222" y="91"/>
                    </a:lnTo>
                    <a:lnTo>
                      <a:pt x="225" y="91"/>
                    </a:lnTo>
                    <a:lnTo>
                      <a:pt x="227" y="90"/>
                    </a:lnTo>
                    <a:lnTo>
                      <a:pt x="228" y="90"/>
                    </a:lnTo>
                    <a:lnTo>
                      <a:pt x="228" y="89"/>
                    </a:lnTo>
                    <a:lnTo>
                      <a:pt x="230" y="88"/>
                    </a:lnTo>
                    <a:lnTo>
                      <a:pt x="238" y="88"/>
                    </a:lnTo>
                    <a:lnTo>
                      <a:pt x="245" y="90"/>
                    </a:lnTo>
                    <a:lnTo>
                      <a:pt x="253" y="95"/>
                    </a:lnTo>
                    <a:lnTo>
                      <a:pt x="265" y="97"/>
                    </a:lnTo>
                    <a:lnTo>
                      <a:pt x="278" y="97"/>
                    </a:lnTo>
                    <a:lnTo>
                      <a:pt x="292" y="96"/>
                    </a:lnTo>
                    <a:lnTo>
                      <a:pt x="291" y="100"/>
                    </a:lnTo>
                    <a:lnTo>
                      <a:pt x="291" y="102"/>
                    </a:lnTo>
                    <a:lnTo>
                      <a:pt x="292" y="106"/>
                    </a:lnTo>
                    <a:lnTo>
                      <a:pt x="290" y="107"/>
                    </a:lnTo>
                    <a:lnTo>
                      <a:pt x="287" y="108"/>
                    </a:lnTo>
                    <a:lnTo>
                      <a:pt x="285" y="109"/>
                    </a:lnTo>
                    <a:lnTo>
                      <a:pt x="284" y="110"/>
                    </a:lnTo>
                    <a:lnTo>
                      <a:pt x="284" y="118"/>
                    </a:lnTo>
                    <a:lnTo>
                      <a:pt x="284" y="124"/>
                    </a:lnTo>
                    <a:lnTo>
                      <a:pt x="284" y="130"/>
                    </a:lnTo>
                    <a:lnTo>
                      <a:pt x="285" y="132"/>
                    </a:lnTo>
                    <a:lnTo>
                      <a:pt x="286" y="135"/>
                    </a:lnTo>
                    <a:lnTo>
                      <a:pt x="287" y="138"/>
                    </a:lnTo>
                    <a:lnTo>
                      <a:pt x="289" y="142"/>
                    </a:lnTo>
                    <a:lnTo>
                      <a:pt x="289" y="144"/>
                    </a:lnTo>
                    <a:lnTo>
                      <a:pt x="289" y="145"/>
                    </a:lnTo>
                    <a:lnTo>
                      <a:pt x="287" y="148"/>
                    </a:lnTo>
                    <a:lnTo>
                      <a:pt x="287" y="150"/>
                    </a:lnTo>
                    <a:lnTo>
                      <a:pt x="286" y="151"/>
                    </a:lnTo>
                    <a:lnTo>
                      <a:pt x="285" y="151"/>
                    </a:lnTo>
                    <a:lnTo>
                      <a:pt x="280" y="153"/>
                    </a:lnTo>
                    <a:lnTo>
                      <a:pt x="277" y="153"/>
                    </a:lnTo>
                    <a:lnTo>
                      <a:pt x="272" y="153"/>
                    </a:lnTo>
                    <a:lnTo>
                      <a:pt x="257" y="151"/>
                    </a:lnTo>
                    <a:lnTo>
                      <a:pt x="242" y="150"/>
                    </a:lnTo>
                    <a:lnTo>
                      <a:pt x="242" y="151"/>
                    </a:lnTo>
                    <a:lnTo>
                      <a:pt x="240" y="151"/>
                    </a:lnTo>
                    <a:lnTo>
                      <a:pt x="238" y="153"/>
                    </a:lnTo>
                    <a:lnTo>
                      <a:pt x="236" y="153"/>
                    </a:lnTo>
                    <a:lnTo>
                      <a:pt x="232" y="153"/>
                    </a:lnTo>
                    <a:lnTo>
                      <a:pt x="228" y="153"/>
                    </a:lnTo>
                    <a:lnTo>
                      <a:pt x="225" y="151"/>
                    </a:lnTo>
                    <a:lnTo>
                      <a:pt x="222" y="149"/>
                    </a:lnTo>
                    <a:lnTo>
                      <a:pt x="222" y="148"/>
                    </a:lnTo>
                    <a:lnTo>
                      <a:pt x="222" y="147"/>
                    </a:lnTo>
                    <a:lnTo>
                      <a:pt x="218" y="145"/>
                    </a:lnTo>
                    <a:lnTo>
                      <a:pt x="213" y="145"/>
                    </a:lnTo>
                    <a:lnTo>
                      <a:pt x="208" y="147"/>
                    </a:lnTo>
                    <a:lnTo>
                      <a:pt x="203" y="147"/>
                    </a:lnTo>
                    <a:lnTo>
                      <a:pt x="201" y="147"/>
                    </a:lnTo>
                    <a:lnTo>
                      <a:pt x="200" y="144"/>
                    </a:lnTo>
                    <a:lnTo>
                      <a:pt x="197" y="142"/>
                    </a:lnTo>
                    <a:lnTo>
                      <a:pt x="195" y="139"/>
                    </a:lnTo>
                    <a:lnTo>
                      <a:pt x="194" y="138"/>
                    </a:lnTo>
                    <a:lnTo>
                      <a:pt x="191" y="138"/>
                    </a:lnTo>
                    <a:lnTo>
                      <a:pt x="189" y="139"/>
                    </a:lnTo>
                    <a:lnTo>
                      <a:pt x="186" y="141"/>
                    </a:lnTo>
                    <a:lnTo>
                      <a:pt x="184" y="141"/>
                    </a:lnTo>
                    <a:lnTo>
                      <a:pt x="182" y="141"/>
                    </a:lnTo>
                    <a:lnTo>
                      <a:pt x="179" y="139"/>
                    </a:lnTo>
                    <a:lnTo>
                      <a:pt x="177" y="138"/>
                    </a:lnTo>
                    <a:lnTo>
                      <a:pt x="176" y="136"/>
                    </a:lnTo>
                    <a:lnTo>
                      <a:pt x="174" y="135"/>
                    </a:lnTo>
                    <a:lnTo>
                      <a:pt x="172" y="132"/>
                    </a:lnTo>
                    <a:lnTo>
                      <a:pt x="171" y="131"/>
                    </a:lnTo>
                    <a:lnTo>
                      <a:pt x="168" y="130"/>
                    </a:lnTo>
                    <a:lnTo>
                      <a:pt x="167" y="130"/>
                    </a:lnTo>
                    <a:lnTo>
                      <a:pt x="166" y="130"/>
                    </a:lnTo>
                    <a:lnTo>
                      <a:pt x="165" y="130"/>
                    </a:lnTo>
                    <a:lnTo>
                      <a:pt x="163" y="129"/>
                    </a:lnTo>
                    <a:lnTo>
                      <a:pt x="162" y="127"/>
                    </a:lnTo>
                    <a:lnTo>
                      <a:pt x="161" y="126"/>
                    </a:lnTo>
                    <a:lnTo>
                      <a:pt x="161" y="124"/>
                    </a:lnTo>
                    <a:lnTo>
                      <a:pt x="161" y="122"/>
                    </a:lnTo>
                    <a:lnTo>
                      <a:pt x="161" y="120"/>
                    </a:lnTo>
                    <a:lnTo>
                      <a:pt x="160" y="119"/>
                    </a:lnTo>
                    <a:lnTo>
                      <a:pt x="156" y="118"/>
                    </a:lnTo>
                    <a:lnTo>
                      <a:pt x="153" y="116"/>
                    </a:lnTo>
                    <a:lnTo>
                      <a:pt x="149" y="115"/>
                    </a:lnTo>
                    <a:lnTo>
                      <a:pt x="135" y="113"/>
                    </a:lnTo>
                    <a:lnTo>
                      <a:pt x="119" y="113"/>
                    </a:lnTo>
                    <a:lnTo>
                      <a:pt x="119" y="115"/>
                    </a:lnTo>
                    <a:lnTo>
                      <a:pt x="118" y="116"/>
                    </a:lnTo>
                    <a:lnTo>
                      <a:pt x="117" y="118"/>
                    </a:lnTo>
                    <a:lnTo>
                      <a:pt x="115" y="118"/>
                    </a:lnTo>
                    <a:lnTo>
                      <a:pt x="113" y="118"/>
                    </a:lnTo>
                    <a:lnTo>
                      <a:pt x="111" y="118"/>
                    </a:lnTo>
                    <a:lnTo>
                      <a:pt x="111" y="116"/>
                    </a:lnTo>
                    <a:lnTo>
                      <a:pt x="109" y="115"/>
                    </a:lnTo>
                    <a:lnTo>
                      <a:pt x="109" y="114"/>
                    </a:lnTo>
                    <a:lnTo>
                      <a:pt x="108" y="113"/>
                    </a:lnTo>
                    <a:lnTo>
                      <a:pt x="102" y="112"/>
                    </a:lnTo>
                    <a:lnTo>
                      <a:pt x="96" y="108"/>
                    </a:lnTo>
                    <a:lnTo>
                      <a:pt x="91" y="104"/>
                    </a:lnTo>
                    <a:lnTo>
                      <a:pt x="85" y="102"/>
                    </a:lnTo>
                    <a:lnTo>
                      <a:pt x="83" y="102"/>
                    </a:lnTo>
                    <a:lnTo>
                      <a:pt x="80" y="102"/>
                    </a:lnTo>
                    <a:lnTo>
                      <a:pt x="78" y="101"/>
                    </a:lnTo>
                    <a:lnTo>
                      <a:pt x="77" y="101"/>
                    </a:lnTo>
                    <a:lnTo>
                      <a:pt x="72" y="98"/>
                    </a:lnTo>
                    <a:lnTo>
                      <a:pt x="68" y="96"/>
                    </a:lnTo>
                    <a:lnTo>
                      <a:pt x="66" y="95"/>
                    </a:lnTo>
                    <a:lnTo>
                      <a:pt x="62" y="95"/>
                    </a:lnTo>
                    <a:lnTo>
                      <a:pt x="59" y="95"/>
                    </a:lnTo>
                    <a:lnTo>
                      <a:pt x="55" y="94"/>
                    </a:lnTo>
                    <a:lnTo>
                      <a:pt x="46" y="86"/>
                    </a:lnTo>
                    <a:lnTo>
                      <a:pt x="36" y="78"/>
                    </a:lnTo>
                    <a:lnTo>
                      <a:pt x="34" y="77"/>
                    </a:lnTo>
                    <a:lnTo>
                      <a:pt x="31" y="77"/>
                    </a:lnTo>
                    <a:lnTo>
                      <a:pt x="29" y="77"/>
                    </a:lnTo>
                    <a:lnTo>
                      <a:pt x="27" y="77"/>
                    </a:lnTo>
                    <a:lnTo>
                      <a:pt x="26" y="73"/>
                    </a:lnTo>
                    <a:lnTo>
                      <a:pt x="24" y="71"/>
                    </a:lnTo>
                    <a:lnTo>
                      <a:pt x="23" y="70"/>
                    </a:lnTo>
                    <a:lnTo>
                      <a:pt x="21" y="70"/>
                    </a:lnTo>
                    <a:lnTo>
                      <a:pt x="20" y="70"/>
                    </a:lnTo>
                    <a:lnTo>
                      <a:pt x="14" y="72"/>
                    </a:lnTo>
                    <a:lnTo>
                      <a:pt x="9" y="68"/>
                    </a:lnTo>
                    <a:lnTo>
                      <a:pt x="5" y="64"/>
                    </a:lnTo>
                    <a:lnTo>
                      <a:pt x="0" y="60"/>
                    </a:lnTo>
                    <a:lnTo>
                      <a:pt x="0" y="59"/>
                    </a:lnTo>
                    <a:lnTo>
                      <a:pt x="0" y="56"/>
                    </a:lnTo>
                    <a:lnTo>
                      <a:pt x="0" y="55"/>
                    </a:lnTo>
                    <a:lnTo>
                      <a:pt x="1" y="53"/>
                    </a:lnTo>
                    <a:lnTo>
                      <a:pt x="2" y="50"/>
                    </a:lnTo>
                    <a:lnTo>
                      <a:pt x="3" y="48"/>
                    </a:lnTo>
                    <a:lnTo>
                      <a:pt x="5" y="44"/>
                    </a:lnTo>
                    <a:lnTo>
                      <a:pt x="5" y="41"/>
                    </a:lnTo>
                    <a:lnTo>
                      <a:pt x="5" y="37"/>
                    </a:lnTo>
                    <a:lnTo>
                      <a:pt x="5" y="33"/>
                    </a:lnTo>
                    <a:lnTo>
                      <a:pt x="5" y="30"/>
                    </a:lnTo>
                    <a:lnTo>
                      <a:pt x="6" y="26"/>
                    </a:lnTo>
                    <a:lnTo>
                      <a:pt x="8" y="24"/>
                    </a:lnTo>
                    <a:lnTo>
                      <a:pt x="11" y="23"/>
                    </a:lnTo>
                    <a:lnTo>
                      <a:pt x="14" y="21"/>
                    </a:lnTo>
                    <a:lnTo>
                      <a:pt x="17" y="19"/>
                    </a:lnTo>
                    <a:lnTo>
                      <a:pt x="20" y="18"/>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7" name="Freeform 88"/>
              <p:cNvSpPr/>
              <p:nvPr/>
            </p:nvSpPr>
            <p:spPr bwMode="gray">
              <a:xfrm>
                <a:off x="2209" y="2373"/>
                <a:ext cx="135" cy="77"/>
              </a:xfrm>
              <a:custGeom>
                <a:avLst/>
                <a:gdLst>
                  <a:gd name="T0" fmla="*/ 0 w 116"/>
                  <a:gd name="T1" fmla="*/ 50 h 66"/>
                  <a:gd name="T2" fmla="*/ 5 w 116"/>
                  <a:gd name="T3" fmla="*/ 47 h 66"/>
                  <a:gd name="T4" fmla="*/ 7 w 116"/>
                  <a:gd name="T5" fmla="*/ 43 h 66"/>
                  <a:gd name="T6" fmla="*/ 10 w 116"/>
                  <a:gd name="T7" fmla="*/ 37 h 66"/>
                  <a:gd name="T8" fmla="*/ 14 w 116"/>
                  <a:gd name="T9" fmla="*/ 35 h 66"/>
                  <a:gd name="T10" fmla="*/ 19 w 116"/>
                  <a:gd name="T11" fmla="*/ 30 h 66"/>
                  <a:gd name="T12" fmla="*/ 22 w 116"/>
                  <a:gd name="T13" fmla="*/ 27 h 66"/>
                  <a:gd name="T14" fmla="*/ 22 w 116"/>
                  <a:gd name="T15" fmla="*/ 23 h 66"/>
                  <a:gd name="T16" fmla="*/ 26 w 116"/>
                  <a:gd name="T17" fmla="*/ 21 h 66"/>
                  <a:gd name="T18" fmla="*/ 30 w 116"/>
                  <a:gd name="T19" fmla="*/ 16 h 66"/>
                  <a:gd name="T20" fmla="*/ 34 w 116"/>
                  <a:gd name="T21" fmla="*/ 12 h 66"/>
                  <a:gd name="T22" fmla="*/ 41 w 116"/>
                  <a:gd name="T23" fmla="*/ 6 h 66"/>
                  <a:gd name="T24" fmla="*/ 48 w 116"/>
                  <a:gd name="T25" fmla="*/ 1 h 66"/>
                  <a:gd name="T26" fmla="*/ 52 w 116"/>
                  <a:gd name="T27" fmla="*/ 1 h 66"/>
                  <a:gd name="T28" fmla="*/ 55 w 116"/>
                  <a:gd name="T29" fmla="*/ 1 h 66"/>
                  <a:gd name="T30" fmla="*/ 57 w 116"/>
                  <a:gd name="T31" fmla="*/ 2 h 66"/>
                  <a:gd name="T32" fmla="*/ 58 w 116"/>
                  <a:gd name="T33" fmla="*/ 5 h 66"/>
                  <a:gd name="T34" fmla="*/ 62 w 116"/>
                  <a:gd name="T35" fmla="*/ 2 h 66"/>
                  <a:gd name="T36" fmla="*/ 65 w 116"/>
                  <a:gd name="T37" fmla="*/ 5 h 66"/>
                  <a:gd name="T38" fmla="*/ 69 w 116"/>
                  <a:gd name="T39" fmla="*/ 8 h 66"/>
                  <a:gd name="T40" fmla="*/ 73 w 116"/>
                  <a:gd name="T41" fmla="*/ 9 h 66"/>
                  <a:gd name="T42" fmla="*/ 93 w 116"/>
                  <a:gd name="T43" fmla="*/ 14 h 66"/>
                  <a:gd name="T44" fmla="*/ 100 w 116"/>
                  <a:gd name="T45" fmla="*/ 14 h 66"/>
                  <a:gd name="T46" fmla="*/ 107 w 116"/>
                  <a:gd name="T47" fmla="*/ 13 h 66"/>
                  <a:gd name="T48" fmla="*/ 114 w 116"/>
                  <a:gd name="T49" fmla="*/ 15 h 66"/>
                  <a:gd name="T50" fmla="*/ 120 w 116"/>
                  <a:gd name="T51" fmla="*/ 23 h 66"/>
                  <a:gd name="T52" fmla="*/ 126 w 116"/>
                  <a:gd name="T53" fmla="*/ 33 h 66"/>
                  <a:gd name="T54" fmla="*/ 123 w 116"/>
                  <a:gd name="T55" fmla="*/ 34 h 66"/>
                  <a:gd name="T56" fmla="*/ 123 w 116"/>
                  <a:gd name="T57" fmla="*/ 35 h 66"/>
                  <a:gd name="T58" fmla="*/ 122 w 116"/>
                  <a:gd name="T59" fmla="*/ 36 h 66"/>
                  <a:gd name="T60" fmla="*/ 130 w 116"/>
                  <a:gd name="T61" fmla="*/ 47 h 66"/>
                  <a:gd name="T62" fmla="*/ 135 w 116"/>
                  <a:gd name="T63" fmla="*/ 68 h 66"/>
                  <a:gd name="T64" fmla="*/ 129 w 116"/>
                  <a:gd name="T65" fmla="*/ 75 h 66"/>
                  <a:gd name="T66" fmla="*/ 119 w 116"/>
                  <a:gd name="T67" fmla="*/ 76 h 66"/>
                  <a:gd name="T68" fmla="*/ 114 w 116"/>
                  <a:gd name="T69" fmla="*/ 75 h 66"/>
                  <a:gd name="T70" fmla="*/ 112 w 116"/>
                  <a:gd name="T71" fmla="*/ 75 h 66"/>
                  <a:gd name="T72" fmla="*/ 107 w 116"/>
                  <a:gd name="T73" fmla="*/ 76 h 66"/>
                  <a:gd name="T74" fmla="*/ 86 w 116"/>
                  <a:gd name="T75" fmla="*/ 76 h 66"/>
                  <a:gd name="T76" fmla="*/ 59 w 116"/>
                  <a:gd name="T77" fmla="*/ 77 h 66"/>
                  <a:gd name="T78" fmla="*/ 41 w 116"/>
                  <a:gd name="T79" fmla="*/ 76 h 66"/>
                  <a:gd name="T80" fmla="*/ 29 w 116"/>
                  <a:gd name="T81" fmla="*/ 76 h 66"/>
                  <a:gd name="T82" fmla="*/ 23 w 116"/>
                  <a:gd name="T83" fmla="*/ 76 h 66"/>
                  <a:gd name="T84" fmla="*/ 16 w 116"/>
                  <a:gd name="T85" fmla="*/ 71 h 66"/>
                  <a:gd name="T86" fmla="*/ 10 w 116"/>
                  <a:gd name="T87" fmla="*/ 68 h 66"/>
                  <a:gd name="T88" fmla="*/ 3 w 116"/>
                  <a:gd name="T89" fmla="*/ 64 h 66"/>
                  <a:gd name="T90" fmla="*/ 3 w 116"/>
                  <a:gd name="T91" fmla="*/ 61 h 66"/>
                  <a:gd name="T92" fmla="*/ 0 w 116"/>
                  <a:gd name="T93" fmla="*/ 56 h 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 h="66">
                    <a:moveTo>
                      <a:pt x="0" y="46"/>
                    </a:moveTo>
                    <a:lnTo>
                      <a:pt x="0" y="43"/>
                    </a:lnTo>
                    <a:lnTo>
                      <a:pt x="2" y="41"/>
                    </a:lnTo>
                    <a:lnTo>
                      <a:pt x="4" y="40"/>
                    </a:lnTo>
                    <a:lnTo>
                      <a:pt x="5" y="38"/>
                    </a:lnTo>
                    <a:lnTo>
                      <a:pt x="6" y="37"/>
                    </a:lnTo>
                    <a:lnTo>
                      <a:pt x="8" y="35"/>
                    </a:lnTo>
                    <a:lnTo>
                      <a:pt x="9" y="32"/>
                    </a:lnTo>
                    <a:lnTo>
                      <a:pt x="10" y="31"/>
                    </a:lnTo>
                    <a:lnTo>
                      <a:pt x="12" y="30"/>
                    </a:lnTo>
                    <a:lnTo>
                      <a:pt x="15" y="29"/>
                    </a:lnTo>
                    <a:lnTo>
                      <a:pt x="16" y="26"/>
                    </a:lnTo>
                    <a:lnTo>
                      <a:pt x="17" y="25"/>
                    </a:lnTo>
                    <a:lnTo>
                      <a:pt x="19" y="23"/>
                    </a:lnTo>
                    <a:lnTo>
                      <a:pt x="17" y="20"/>
                    </a:lnTo>
                    <a:lnTo>
                      <a:pt x="19" y="20"/>
                    </a:lnTo>
                    <a:lnTo>
                      <a:pt x="21" y="19"/>
                    </a:lnTo>
                    <a:lnTo>
                      <a:pt x="22" y="18"/>
                    </a:lnTo>
                    <a:lnTo>
                      <a:pt x="23" y="17"/>
                    </a:lnTo>
                    <a:lnTo>
                      <a:pt x="26" y="14"/>
                    </a:lnTo>
                    <a:lnTo>
                      <a:pt x="27" y="12"/>
                    </a:lnTo>
                    <a:lnTo>
                      <a:pt x="29" y="10"/>
                    </a:lnTo>
                    <a:lnTo>
                      <a:pt x="32" y="7"/>
                    </a:lnTo>
                    <a:lnTo>
                      <a:pt x="35" y="5"/>
                    </a:lnTo>
                    <a:lnTo>
                      <a:pt x="38" y="4"/>
                    </a:lnTo>
                    <a:lnTo>
                      <a:pt x="41" y="1"/>
                    </a:lnTo>
                    <a:lnTo>
                      <a:pt x="45" y="0"/>
                    </a:lnTo>
                    <a:lnTo>
                      <a:pt x="45" y="1"/>
                    </a:lnTo>
                    <a:lnTo>
                      <a:pt x="46" y="1"/>
                    </a:lnTo>
                    <a:lnTo>
                      <a:pt x="47" y="1"/>
                    </a:lnTo>
                    <a:lnTo>
                      <a:pt x="49" y="2"/>
                    </a:lnTo>
                    <a:lnTo>
                      <a:pt x="49" y="4"/>
                    </a:lnTo>
                    <a:lnTo>
                      <a:pt x="50" y="4"/>
                    </a:lnTo>
                    <a:lnTo>
                      <a:pt x="52" y="4"/>
                    </a:lnTo>
                    <a:lnTo>
                      <a:pt x="53" y="2"/>
                    </a:lnTo>
                    <a:lnTo>
                      <a:pt x="55" y="2"/>
                    </a:lnTo>
                    <a:lnTo>
                      <a:pt x="56" y="4"/>
                    </a:lnTo>
                    <a:lnTo>
                      <a:pt x="58" y="5"/>
                    </a:lnTo>
                    <a:lnTo>
                      <a:pt x="59" y="7"/>
                    </a:lnTo>
                    <a:lnTo>
                      <a:pt x="62" y="8"/>
                    </a:lnTo>
                    <a:lnTo>
                      <a:pt x="63" y="8"/>
                    </a:lnTo>
                    <a:lnTo>
                      <a:pt x="71" y="11"/>
                    </a:lnTo>
                    <a:lnTo>
                      <a:pt x="80" y="12"/>
                    </a:lnTo>
                    <a:lnTo>
                      <a:pt x="83" y="12"/>
                    </a:lnTo>
                    <a:lnTo>
                      <a:pt x="86" y="12"/>
                    </a:lnTo>
                    <a:lnTo>
                      <a:pt x="89" y="11"/>
                    </a:lnTo>
                    <a:lnTo>
                      <a:pt x="92" y="11"/>
                    </a:lnTo>
                    <a:lnTo>
                      <a:pt x="94" y="11"/>
                    </a:lnTo>
                    <a:lnTo>
                      <a:pt x="98" y="13"/>
                    </a:lnTo>
                    <a:lnTo>
                      <a:pt x="100" y="17"/>
                    </a:lnTo>
                    <a:lnTo>
                      <a:pt x="103" y="20"/>
                    </a:lnTo>
                    <a:lnTo>
                      <a:pt x="105" y="24"/>
                    </a:lnTo>
                    <a:lnTo>
                      <a:pt x="108" y="28"/>
                    </a:lnTo>
                    <a:lnTo>
                      <a:pt x="106" y="29"/>
                    </a:lnTo>
                    <a:lnTo>
                      <a:pt x="106" y="30"/>
                    </a:lnTo>
                    <a:lnTo>
                      <a:pt x="105" y="29"/>
                    </a:lnTo>
                    <a:lnTo>
                      <a:pt x="105" y="31"/>
                    </a:lnTo>
                    <a:lnTo>
                      <a:pt x="105" y="32"/>
                    </a:lnTo>
                    <a:lnTo>
                      <a:pt x="112" y="40"/>
                    </a:lnTo>
                    <a:lnTo>
                      <a:pt x="116" y="49"/>
                    </a:lnTo>
                    <a:lnTo>
                      <a:pt x="116" y="58"/>
                    </a:lnTo>
                    <a:lnTo>
                      <a:pt x="114" y="61"/>
                    </a:lnTo>
                    <a:lnTo>
                      <a:pt x="111" y="64"/>
                    </a:lnTo>
                    <a:lnTo>
                      <a:pt x="106" y="65"/>
                    </a:lnTo>
                    <a:lnTo>
                      <a:pt x="102" y="65"/>
                    </a:lnTo>
                    <a:lnTo>
                      <a:pt x="100" y="64"/>
                    </a:lnTo>
                    <a:lnTo>
                      <a:pt x="98" y="64"/>
                    </a:lnTo>
                    <a:lnTo>
                      <a:pt x="97" y="63"/>
                    </a:lnTo>
                    <a:lnTo>
                      <a:pt x="96" y="64"/>
                    </a:lnTo>
                    <a:lnTo>
                      <a:pt x="93" y="64"/>
                    </a:lnTo>
                    <a:lnTo>
                      <a:pt x="92" y="65"/>
                    </a:lnTo>
                    <a:lnTo>
                      <a:pt x="91" y="66"/>
                    </a:lnTo>
                    <a:lnTo>
                      <a:pt x="74" y="65"/>
                    </a:lnTo>
                    <a:lnTo>
                      <a:pt x="58" y="60"/>
                    </a:lnTo>
                    <a:lnTo>
                      <a:pt x="51" y="66"/>
                    </a:lnTo>
                    <a:lnTo>
                      <a:pt x="44" y="66"/>
                    </a:lnTo>
                    <a:lnTo>
                      <a:pt x="35" y="65"/>
                    </a:lnTo>
                    <a:lnTo>
                      <a:pt x="27" y="65"/>
                    </a:lnTo>
                    <a:lnTo>
                      <a:pt x="25" y="65"/>
                    </a:lnTo>
                    <a:lnTo>
                      <a:pt x="22" y="65"/>
                    </a:lnTo>
                    <a:lnTo>
                      <a:pt x="20" y="65"/>
                    </a:lnTo>
                    <a:lnTo>
                      <a:pt x="16" y="64"/>
                    </a:lnTo>
                    <a:lnTo>
                      <a:pt x="14" y="61"/>
                    </a:lnTo>
                    <a:lnTo>
                      <a:pt x="11" y="59"/>
                    </a:lnTo>
                    <a:lnTo>
                      <a:pt x="9" y="58"/>
                    </a:lnTo>
                    <a:lnTo>
                      <a:pt x="6" y="57"/>
                    </a:lnTo>
                    <a:lnTo>
                      <a:pt x="3" y="55"/>
                    </a:lnTo>
                    <a:lnTo>
                      <a:pt x="3" y="53"/>
                    </a:lnTo>
                    <a:lnTo>
                      <a:pt x="3" y="52"/>
                    </a:lnTo>
                    <a:lnTo>
                      <a:pt x="2" y="49"/>
                    </a:lnTo>
                    <a:lnTo>
                      <a:pt x="0" y="48"/>
                    </a:lnTo>
                    <a:lnTo>
                      <a:pt x="0" y="46"/>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8" name="Freeform 89"/>
              <p:cNvSpPr/>
              <p:nvPr/>
            </p:nvSpPr>
            <p:spPr bwMode="gray">
              <a:xfrm>
                <a:off x="2351" y="2365"/>
                <a:ext cx="374" cy="799"/>
              </a:xfrm>
              <a:custGeom>
                <a:avLst/>
                <a:gdLst>
                  <a:gd name="T0" fmla="*/ 250 w 319"/>
                  <a:gd name="T1" fmla="*/ 743 h 683"/>
                  <a:gd name="T2" fmla="*/ 270 w 319"/>
                  <a:gd name="T3" fmla="*/ 707 h 683"/>
                  <a:gd name="T4" fmla="*/ 257 w 319"/>
                  <a:gd name="T5" fmla="*/ 700 h 683"/>
                  <a:gd name="T6" fmla="*/ 265 w 319"/>
                  <a:gd name="T7" fmla="*/ 669 h 683"/>
                  <a:gd name="T8" fmla="*/ 245 w 319"/>
                  <a:gd name="T9" fmla="*/ 612 h 683"/>
                  <a:gd name="T10" fmla="*/ 231 w 319"/>
                  <a:gd name="T11" fmla="*/ 530 h 683"/>
                  <a:gd name="T12" fmla="*/ 209 w 319"/>
                  <a:gd name="T13" fmla="*/ 504 h 683"/>
                  <a:gd name="T14" fmla="*/ 200 w 319"/>
                  <a:gd name="T15" fmla="*/ 493 h 683"/>
                  <a:gd name="T16" fmla="*/ 197 w 319"/>
                  <a:gd name="T17" fmla="*/ 511 h 683"/>
                  <a:gd name="T18" fmla="*/ 165 w 319"/>
                  <a:gd name="T19" fmla="*/ 530 h 683"/>
                  <a:gd name="T20" fmla="*/ 157 w 319"/>
                  <a:gd name="T21" fmla="*/ 533 h 683"/>
                  <a:gd name="T22" fmla="*/ 145 w 319"/>
                  <a:gd name="T23" fmla="*/ 557 h 683"/>
                  <a:gd name="T24" fmla="*/ 137 w 319"/>
                  <a:gd name="T25" fmla="*/ 551 h 683"/>
                  <a:gd name="T26" fmla="*/ 125 w 319"/>
                  <a:gd name="T27" fmla="*/ 549 h 683"/>
                  <a:gd name="T28" fmla="*/ 109 w 319"/>
                  <a:gd name="T29" fmla="*/ 539 h 683"/>
                  <a:gd name="T30" fmla="*/ 86 w 319"/>
                  <a:gd name="T31" fmla="*/ 546 h 683"/>
                  <a:gd name="T32" fmla="*/ 91 w 319"/>
                  <a:gd name="T33" fmla="*/ 507 h 683"/>
                  <a:gd name="T34" fmla="*/ 77 w 319"/>
                  <a:gd name="T35" fmla="*/ 425 h 683"/>
                  <a:gd name="T36" fmla="*/ 67 w 319"/>
                  <a:gd name="T37" fmla="*/ 419 h 683"/>
                  <a:gd name="T38" fmla="*/ 47 w 319"/>
                  <a:gd name="T39" fmla="*/ 385 h 683"/>
                  <a:gd name="T40" fmla="*/ 13 w 319"/>
                  <a:gd name="T41" fmla="*/ 349 h 683"/>
                  <a:gd name="T42" fmla="*/ 14 w 319"/>
                  <a:gd name="T43" fmla="*/ 314 h 683"/>
                  <a:gd name="T44" fmla="*/ 15 w 319"/>
                  <a:gd name="T45" fmla="*/ 292 h 683"/>
                  <a:gd name="T46" fmla="*/ 38 w 319"/>
                  <a:gd name="T47" fmla="*/ 283 h 683"/>
                  <a:gd name="T48" fmla="*/ 48 w 319"/>
                  <a:gd name="T49" fmla="*/ 235 h 683"/>
                  <a:gd name="T50" fmla="*/ 74 w 319"/>
                  <a:gd name="T51" fmla="*/ 208 h 683"/>
                  <a:gd name="T52" fmla="*/ 100 w 319"/>
                  <a:gd name="T53" fmla="*/ 168 h 683"/>
                  <a:gd name="T54" fmla="*/ 123 w 319"/>
                  <a:gd name="T55" fmla="*/ 111 h 683"/>
                  <a:gd name="T56" fmla="*/ 130 w 319"/>
                  <a:gd name="T57" fmla="*/ 80 h 683"/>
                  <a:gd name="T58" fmla="*/ 158 w 319"/>
                  <a:gd name="T59" fmla="*/ 62 h 683"/>
                  <a:gd name="T60" fmla="*/ 206 w 319"/>
                  <a:gd name="T61" fmla="*/ 58 h 683"/>
                  <a:gd name="T62" fmla="*/ 217 w 319"/>
                  <a:gd name="T63" fmla="*/ 15 h 683"/>
                  <a:gd name="T64" fmla="*/ 223 w 319"/>
                  <a:gd name="T65" fmla="*/ 1 h 683"/>
                  <a:gd name="T66" fmla="*/ 251 w 319"/>
                  <a:gd name="T67" fmla="*/ 39 h 683"/>
                  <a:gd name="T68" fmla="*/ 272 w 319"/>
                  <a:gd name="T69" fmla="*/ 49 h 683"/>
                  <a:gd name="T70" fmla="*/ 270 w 319"/>
                  <a:gd name="T71" fmla="*/ 104 h 683"/>
                  <a:gd name="T72" fmla="*/ 256 w 319"/>
                  <a:gd name="T73" fmla="*/ 140 h 683"/>
                  <a:gd name="T74" fmla="*/ 229 w 319"/>
                  <a:gd name="T75" fmla="*/ 163 h 683"/>
                  <a:gd name="T76" fmla="*/ 252 w 319"/>
                  <a:gd name="T77" fmla="*/ 195 h 683"/>
                  <a:gd name="T78" fmla="*/ 283 w 319"/>
                  <a:gd name="T79" fmla="*/ 229 h 683"/>
                  <a:gd name="T80" fmla="*/ 297 w 319"/>
                  <a:gd name="T81" fmla="*/ 239 h 683"/>
                  <a:gd name="T82" fmla="*/ 311 w 319"/>
                  <a:gd name="T83" fmla="*/ 285 h 683"/>
                  <a:gd name="T84" fmla="*/ 327 w 319"/>
                  <a:gd name="T85" fmla="*/ 308 h 683"/>
                  <a:gd name="T86" fmla="*/ 359 w 319"/>
                  <a:gd name="T87" fmla="*/ 308 h 683"/>
                  <a:gd name="T88" fmla="*/ 367 w 319"/>
                  <a:gd name="T89" fmla="*/ 318 h 683"/>
                  <a:gd name="T90" fmla="*/ 352 w 319"/>
                  <a:gd name="T91" fmla="*/ 331 h 683"/>
                  <a:gd name="T92" fmla="*/ 331 w 319"/>
                  <a:gd name="T93" fmla="*/ 354 h 683"/>
                  <a:gd name="T94" fmla="*/ 307 w 319"/>
                  <a:gd name="T95" fmla="*/ 368 h 683"/>
                  <a:gd name="T96" fmla="*/ 280 w 319"/>
                  <a:gd name="T97" fmla="*/ 380 h 683"/>
                  <a:gd name="T98" fmla="*/ 242 w 319"/>
                  <a:gd name="T99" fmla="*/ 392 h 683"/>
                  <a:gd name="T100" fmla="*/ 220 w 319"/>
                  <a:gd name="T101" fmla="*/ 442 h 683"/>
                  <a:gd name="T102" fmla="*/ 277 w 319"/>
                  <a:gd name="T103" fmla="*/ 536 h 683"/>
                  <a:gd name="T104" fmla="*/ 256 w 319"/>
                  <a:gd name="T105" fmla="*/ 574 h 683"/>
                  <a:gd name="T106" fmla="*/ 270 w 319"/>
                  <a:gd name="T107" fmla="*/ 622 h 683"/>
                  <a:gd name="T108" fmla="*/ 287 w 319"/>
                  <a:gd name="T109" fmla="*/ 680 h 683"/>
                  <a:gd name="T110" fmla="*/ 305 w 319"/>
                  <a:gd name="T111" fmla="*/ 702 h 6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9" h="683">
                    <a:moveTo>
                      <a:pt x="224" y="682"/>
                    </a:moveTo>
                    <a:lnTo>
                      <a:pt x="223" y="670"/>
                    </a:lnTo>
                    <a:lnTo>
                      <a:pt x="226" y="658"/>
                    </a:lnTo>
                    <a:lnTo>
                      <a:pt x="230" y="647"/>
                    </a:lnTo>
                    <a:lnTo>
                      <a:pt x="233" y="636"/>
                    </a:lnTo>
                    <a:lnTo>
                      <a:pt x="233" y="625"/>
                    </a:lnTo>
                    <a:lnTo>
                      <a:pt x="226" y="628"/>
                    </a:lnTo>
                    <a:lnTo>
                      <a:pt x="219" y="629"/>
                    </a:lnTo>
                    <a:lnTo>
                      <a:pt x="213" y="635"/>
                    </a:lnTo>
                    <a:lnTo>
                      <a:pt x="217" y="628"/>
                    </a:lnTo>
                    <a:lnTo>
                      <a:pt x="221" y="622"/>
                    </a:lnTo>
                    <a:lnTo>
                      <a:pt x="227" y="617"/>
                    </a:lnTo>
                    <a:lnTo>
                      <a:pt x="233" y="611"/>
                    </a:lnTo>
                    <a:lnTo>
                      <a:pt x="232" y="610"/>
                    </a:lnTo>
                    <a:lnTo>
                      <a:pt x="232" y="609"/>
                    </a:lnTo>
                    <a:lnTo>
                      <a:pt x="231" y="606"/>
                    </a:lnTo>
                    <a:lnTo>
                      <a:pt x="231" y="605"/>
                    </a:lnTo>
                    <a:lnTo>
                      <a:pt x="230" y="604"/>
                    </a:lnTo>
                    <a:lnTo>
                      <a:pt x="229" y="604"/>
                    </a:lnTo>
                    <a:lnTo>
                      <a:pt x="227" y="603"/>
                    </a:lnTo>
                    <a:lnTo>
                      <a:pt x="225" y="601"/>
                    </a:lnTo>
                    <a:lnTo>
                      <a:pt x="224" y="601"/>
                    </a:lnTo>
                    <a:lnTo>
                      <a:pt x="221" y="601"/>
                    </a:lnTo>
                    <a:lnTo>
                      <a:pt x="223" y="600"/>
                    </a:lnTo>
                    <a:lnTo>
                      <a:pt x="221" y="600"/>
                    </a:lnTo>
                    <a:lnTo>
                      <a:pt x="220" y="599"/>
                    </a:lnTo>
                    <a:lnTo>
                      <a:pt x="219" y="598"/>
                    </a:lnTo>
                    <a:lnTo>
                      <a:pt x="219" y="597"/>
                    </a:lnTo>
                    <a:lnTo>
                      <a:pt x="220" y="595"/>
                    </a:lnTo>
                    <a:lnTo>
                      <a:pt x="221" y="595"/>
                    </a:lnTo>
                    <a:lnTo>
                      <a:pt x="223" y="595"/>
                    </a:lnTo>
                    <a:lnTo>
                      <a:pt x="224" y="594"/>
                    </a:lnTo>
                    <a:lnTo>
                      <a:pt x="226" y="583"/>
                    </a:lnTo>
                    <a:lnTo>
                      <a:pt x="226" y="572"/>
                    </a:lnTo>
                    <a:lnTo>
                      <a:pt x="221" y="562"/>
                    </a:lnTo>
                    <a:lnTo>
                      <a:pt x="215" y="553"/>
                    </a:lnTo>
                    <a:lnTo>
                      <a:pt x="214" y="556"/>
                    </a:lnTo>
                    <a:lnTo>
                      <a:pt x="213" y="559"/>
                    </a:lnTo>
                    <a:lnTo>
                      <a:pt x="211" y="560"/>
                    </a:lnTo>
                    <a:lnTo>
                      <a:pt x="208" y="563"/>
                    </a:lnTo>
                    <a:lnTo>
                      <a:pt x="211" y="550"/>
                    </a:lnTo>
                    <a:lnTo>
                      <a:pt x="211" y="536"/>
                    </a:lnTo>
                    <a:lnTo>
                      <a:pt x="209" y="523"/>
                    </a:lnTo>
                    <a:lnTo>
                      <a:pt x="208" y="521"/>
                    </a:lnTo>
                    <a:lnTo>
                      <a:pt x="206" y="517"/>
                    </a:lnTo>
                    <a:lnTo>
                      <a:pt x="203" y="515"/>
                    </a:lnTo>
                    <a:lnTo>
                      <a:pt x="201" y="511"/>
                    </a:lnTo>
                    <a:lnTo>
                      <a:pt x="197" y="489"/>
                    </a:lnTo>
                    <a:lnTo>
                      <a:pt x="195" y="467"/>
                    </a:lnTo>
                    <a:lnTo>
                      <a:pt x="195" y="463"/>
                    </a:lnTo>
                    <a:lnTo>
                      <a:pt x="195" y="458"/>
                    </a:lnTo>
                    <a:lnTo>
                      <a:pt x="197" y="453"/>
                    </a:lnTo>
                    <a:lnTo>
                      <a:pt x="199" y="449"/>
                    </a:lnTo>
                    <a:lnTo>
                      <a:pt x="195" y="450"/>
                    </a:lnTo>
                    <a:lnTo>
                      <a:pt x="193" y="451"/>
                    </a:lnTo>
                    <a:lnTo>
                      <a:pt x="189" y="452"/>
                    </a:lnTo>
                    <a:lnTo>
                      <a:pt x="185" y="452"/>
                    </a:lnTo>
                    <a:lnTo>
                      <a:pt x="183" y="451"/>
                    </a:lnTo>
                    <a:lnTo>
                      <a:pt x="177" y="445"/>
                    </a:lnTo>
                    <a:lnTo>
                      <a:pt x="176" y="438"/>
                    </a:lnTo>
                    <a:lnTo>
                      <a:pt x="178" y="431"/>
                    </a:lnTo>
                    <a:lnTo>
                      <a:pt x="183" y="423"/>
                    </a:lnTo>
                    <a:lnTo>
                      <a:pt x="182" y="426"/>
                    </a:lnTo>
                    <a:lnTo>
                      <a:pt x="179" y="427"/>
                    </a:lnTo>
                    <a:lnTo>
                      <a:pt x="178" y="428"/>
                    </a:lnTo>
                    <a:lnTo>
                      <a:pt x="176" y="428"/>
                    </a:lnTo>
                    <a:lnTo>
                      <a:pt x="173" y="427"/>
                    </a:lnTo>
                    <a:lnTo>
                      <a:pt x="172" y="426"/>
                    </a:lnTo>
                    <a:lnTo>
                      <a:pt x="171" y="423"/>
                    </a:lnTo>
                    <a:lnTo>
                      <a:pt x="171" y="421"/>
                    </a:lnTo>
                    <a:lnTo>
                      <a:pt x="170" y="418"/>
                    </a:lnTo>
                    <a:lnTo>
                      <a:pt x="168" y="416"/>
                    </a:lnTo>
                    <a:lnTo>
                      <a:pt x="170" y="420"/>
                    </a:lnTo>
                    <a:lnTo>
                      <a:pt x="171" y="422"/>
                    </a:lnTo>
                    <a:lnTo>
                      <a:pt x="173" y="424"/>
                    </a:lnTo>
                    <a:lnTo>
                      <a:pt x="173" y="427"/>
                    </a:lnTo>
                    <a:lnTo>
                      <a:pt x="172" y="429"/>
                    </a:lnTo>
                    <a:lnTo>
                      <a:pt x="170" y="433"/>
                    </a:lnTo>
                    <a:lnTo>
                      <a:pt x="168" y="437"/>
                    </a:lnTo>
                    <a:lnTo>
                      <a:pt x="167" y="439"/>
                    </a:lnTo>
                    <a:lnTo>
                      <a:pt x="166" y="443"/>
                    </a:lnTo>
                    <a:lnTo>
                      <a:pt x="166" y="446"/>
                    </a:lnTo>
                    <a:lnTo>
                      <a:pt x="159" y="449"/>
                    </a:lnTo>
                    <a:lnTo>
                      <a:pt x="154" y="453"/>
                    </a:lnTo>
                    <a:lnTo>
                      <a:pt x="148" y="456"/>
                    </a:lnTo>
                    <a:lnTo>
                      <a:pt x="141" y="456"/>
                    </a:lnTo>
                    <a:lnTo>
                      <a:pt x="141" y="455"/>
                    </a:lnTo>
                    <a:lnTo>
                      <a:pt x="141" y="453"/>
                    </a:lnTo>
                    <a:lnTo>
                      <a:pt x="141" y="452"/>
                    </a:lnTo>
                    <a:lnTo>
                      <a:pt x="141" y="451"/>
                    </a:lnTo>
                    <a:lnTo>
                      <a:pt x="140" y="451"/>
                    </a:lnTo>
                    <a:lnTo>
                      <a:pt x="138" y="452"/>
                    </a:lnTo>
                    <a:lnTo>
                      <a:pt x="138" y="453"/>
                    </a:lnTo>
                    <a:lnTo>
                      <a:pt x="137" y="455"/>
                    </a:lnTo>
                    <a:lnTo>
                      <a:pt x="136" y="456"/>
                    </a:lnTo>
                    <a:lnTo>
                      <a:pt x="135" y="456"/>
                    </a:lnTo>
                    <a:lnTo>
                      <a:pt x="134" y="456"/>
                    </a:lnTo>
                    <a:lnTo>
                      <a:pt x="132" y="461"/>
                    </a:lnTo>
                    <a:lnTo>
                      <a:pt x="131" y="467"/>
                    </a:lnTo>
                    <a:lnTo>
                      <a:pt x="131" y="471"/>
                    </a:lnTo>
                    <a:lnTo>
                      <a:pt x="131" y="474"/>
                    </a:lnTo>
                    <a:lnTo>
                      <a:pt x="130" y="474"/>
                    </a:lnTo>
                    <a:lnTo>
                      <a:pt x="128" y="474"/>
                    </a:lnTo>
                    <a:lnTo>
                      <a:pt x="126" y="475"/>
                    </a:lnTo>
                    <a:lnTo>
                      <a:pt x="125" y="475"/>
                    </a:lnTo>
                    <a:lnTo>
                      <a:pt x="124" y="476"/>
                    </a:lnTo>
                    <a:lnTo>
                      <a:pt x="125" y="475"/>
                    </a:lnTo>
                    <a:lnTo>
                      <a:pt x="124" y="474"/>
                    </a:lnTo>
                    <a:lnTo>
                      <a:pt x="123" y="473"/>
                    </a:lnTo>
                    <a:lnTo>
                      <a:pt x="122" y="473"/>
                    </a:lnTo>
                    <a:lnTo>
                      <a:pt x="120" y="471"/>
                    </a:lnTo>
                    <a:lnTo>
                      <a:pt x="119" y="469"/>
                    </a:lnTo>
                    <a:lnTo>
                      <a:pt x="118" y="470"/>
                    </a:lnTo>
                    <a:lnTo>
                      <a:pt x="117" y="471"/>
                    </a:lnTo>
                    <a:lnTo>
                      <a:pt x="115" y="474"/>
                    </a:lnTo>
                    <a:lnTo>
                      <a:pt x="114" y="475"/>
                    </a:lnTo>
                    <a:lnTo>
                      <a:pt x="113" y="476"/>
                    </a:lnTo>
                    <a:lnTo>
                      <a:pt x="111" y="477"/>
                    </a:lnTo>
                    <a:lnTo>
                      <a:pt x="108" y="476"/>
                    </a:lnTo>
                    <a:lnTo>
                      <a:pt x="107" y="475"/>
                    </a:lnTo>
                    <a:lnTo>
                      <a:pt x="106" y="474"/>
                    </a:lnTo>
                    <a:lnTo>
                      <a:pt x="106" y="471"/>
                    </a:lnTo>
                    <a:lnTo>
                      <a:pt x="107" y="469"/>
                    </a:lnTo>
                    <a:lnTo>
                      <a:pt x="108" y="467"/>
                    </a:lnTo>
                    <a:lnTo>
                      <a:pt x="111" y="464"/>
                    </a:lnTo>
                    <a:lnTo>
                      <a:pt x="113" y="463"/>
                    </a:lnTo>
                    <a:lnTo>
                      <a:pt x="102" y="468"/>
                    </a:lnTo>
                    <a:lnTo>
                      <a:pt x="91" y="469"/>
                    </a:lnTo>
                    <a:lnTo>
                      <a:pt x="91" y="468"/>
                    </a:lnTo>
                    <a:lnTo>
                      <a:pt x="91" y="465"/>
                    </a:lnTo>
                    <a:lnTo>
                      <a:pt x="91" y="463"/>
                    </a:lnTo>
                    <a:lnTo>
                      <a:pt x="93" y="461"/>
                    </a:lnTo>
                    <a:lnTo>
                      <a:pt x="94" y="458"/>
                    </a:lnTo>
                    <a:lnTo>
                      <a:pt x="90" y="461"/>
                    </a:lnTo>
                    <a:lnTo>
                      <a:pt x="88" y="463"/>
                    </a:lnTo>
                    <a:lnTo>
                      <a:pt x="85" y="467"/>
                    </a:lnTo>
                    <a:lnTo>
                      <a:pt x="82" y="469"/>
                    </a:lnTo>
                    <a:lnTo>
                      <a:pt x="79" y="470"/>
                    </a:lnTo>
                    <a:lnTo>
                      <a:pt x="77" y="470"/>
                    </a:lnTo>
                    <a:lnTo>
                      <a:pt x="75" y="469"/>
                    </a:lnTo>
                    <a:lnTo>
                      <a:pt x="73" y="467"/>
                    </a:lnTo>
                    <a:lnTo>
                      <a:pt x="73" y="464"/>
                    </a:lnTo>
                    <a:lnTo>
                      <a:pt x="73" y="461"/>
                    </a:lnTo>
                    <a:lnTo>
                      <a:pt x="73" y="458"/>
                    </a:lnTo>
                    <a:lnTo>
                      <a:pt x="77" y="451"/>
                    </a:lnTo>
                    <a:lnTo>
                      <a:pt x="79" y="444"/>
                    </a:lnTo>
                    <a:lnTo>
                      <a:pt x="79" y="441"/>
                    </a:lnTo>
                    <a:lnTo>
                      <a:pt x="79" y="439"/>
                    </a:lnTo>
                    <a:lnTo>
                      <a:pt x="78" y="437"/>
                    </a:lnTo>
                    <a:lnTo>
                      <a:pt x="78" y="433"/>
                    </a:lnTo>
                    <a:lnTo>
                      <a:pt x="78" y="431"/>
                    </a:lnTo>
                    <a:lnTo>
                      <a:pt x="84" y="416"/>
                    </a:lnTo>
                    <a:lnTo>
                      <a:pt x="84" y="403"/>
                    </a:lnTo>
                    <a:lnTo>
                      <a:pt x="81" y="391"/>
                    </a:lnTo>
                    <a:lnTo>
                      <a:pt x="77" y="378"/>
                    </a:lnTo>
                    <a:lnTo>
                      <a:pt x="75" y="372"/>
                    </a:lnTo>
                    <a:lnTo>
                      <a:pt x="71" y="367"/>
                    </a:lnTo>
                    <a:lnTo>
                      <a:pt x="69" y="361"/>
                    </a:lnTo>
                    <a:lnTo>
                      <a:pt x="66" y="363"/>
                    </a:lnTo>
                    <a:lnTo>
                      <a:pt x="63" y="366"/>
                    </a:lnTo>
                    <a:lnTo>
                      <a:pt x="60" y="369"/>
                    </a:lnTo>
                    <a:lnTo>
                      <a:pt x="59" y="372"/>
                    </a:lnTo>
                    <a:lnTo>
                      <a:pt x="55" y="375"/>
                    </a:lnTo>
                    <a:lnTo>
                      <a:pt x="53" y="376"/>
                    </a:lnTo>
                    <a:lnTo>
                      <a:pt x="53" y="372"/>
                    </a:lnTo>
                    <a:lnTo>
                      <a:pt x="54" y="368"/>
                    </a:lnTo>
                    <a:lnTo>
                      <a:pt x="55" y="363"/>
                    </a:lnTo>
                    <a:lnTo>
                      <a:pt x="57" y="358"/>
                    </a:lnTo>
                    <a:lnTo>
                      <a:pt x="57" y="351"/>
                    </a:lnTo>
                    <a:lnTo>
                      <a:pt x="54" y="346"/>
                    </a:lnTo>
                    <a:lnTo>
                      <a:pt x="51" y="341"/>
                    </a:lnTo>
                    <a:lnTo>
                      <a:pt x="48" y="335"/>
                    </a:lnTo>
                    <a:lnTo>
                      <a:pt x="48" y="333"/>
                    </a:lnTo>
                    <a:lnTo>
                      <a:pt x="47" y="331"/>
                    </a:lnTo>
                    <a:lnTo>
                      <a:pt x="45" y="331"/>
                    </a:lnTo>
                    <a:lnTo>
                      <a:pt x="42" y="329"/>
                    </a:lnTo>
                    <a:lnTo>
                      <a:pt x="40" y="329"/>
                    </a:lnTo>
                    <a:lnTo>
                      <a:pt x="36" y="329"/>
                    </a:lnTo>
                    <a:lnTo>
                      <a:pt x="32" y="327"/>
                    </a:lnTo>
                    <a:lnTo>
                      <a:pt x="26" y="321"/>
                    </a:lnTo>
                    <a:lnTo>
                      <a:pt x="22" y="314"/>
                    </a:lnTo>
                    <a:lnTo>
                      <a:pt x="19" y="305"/>
                    </a:lnTo>
                    <a:lnTo>
                      <a:pt x="18" y="303"/>
                    </a:lnTo>
                    <a:lnTo>
                      <a:pt x="16" y="301"/>
                    </a:lnTo>
                    <a:lnTo>
                      <a:pt x="13" y="299"/>
                    </a:lnTo>
                    <a:lnTo>
                      <a:pt x="11" y="298"/>
                    </a:lnTo>
                    <a:lnTo>
                      <a:pt x="8" y="298"/>
                    </a:lnTo>
                    <a:lnTo>
                      <a:pt x="5" y="297"/>
                    </a:lnTo>
                    <a:lnTo>
                      <a:pt x="2" y="296"/>
                    </a:lnTo>
                    <a:lnTo>
                      <a:pt x="1" y="293"/>
                    </a:lnTo>
                    <a:lnTo>
                      <a:pt x="0" y="291"/>
                    </a:lnTo>
                    <a:lnTo>
                      <a:pt x="0" y="284"/>
                    </a:lnTo>
                    <a:lnTo>
                      <a:pt x="1" y="278"/>
                    </a:lnTo>
                    <a:lnTo>
                      <a:pt x="5" y="272"/>
                    </a:lnTo>
                    <a:lnTo>
                      <a:pt x="12" y="268"/>
                    </a:lnTo>
                    <a:lnTo>
                      <a:pt x="14" y="268"/>
                    </a:lnTo>
                    <a:lnTo>
                      <a:pt x="16" y="266"/>
                    </a:lnTo>
                    <a:lnTo>
                      <a:pt x="16" y="264"/>
                    </a:lnTo>
                    <a:lnTo>
                      <a:pt x="16" y="262"/>
                    </a:lnTo>
                    <a:lnTo>
                      <a:pt x="14" y="260"/>
                    </a:lnTo>
                    <a:lnTo>
                      <a:pt x="13" y="256"/>
                    </a:lnTo>
                    <a:lnTo>
                      <a:pt x="13" y="254"/>
                    </a:lnTo>
                    <a:lnTo>
                      <a:pt x="13" y="251"/>
                    </a:lnTo>
                    <a:lnTo>
                      <a:pt x="13" y="250"/>
                    </a:lnTo>
                    <a:lnTo>
                      <a:pt x="16" y="248"/>
                    </a:lnTo>
                    <a:lnTo>
                      <a:pt x="18" y="248"/>
                    </a:lnTo>
                    <a:lnTo>
                      <a:pt x="20" y="246"/>
                    </a:lnTo>
                    <a:lnTo>
                      <a:pt x="23" y="246"/>
                    </a:lnTo>
                    <a:lnTo>
                      <a:pt x="25" y="246"/>
                    </a:lnTo>
                    <a:lnTo>
                      <a:pt x="28" y="246"/>
                    </a:lnTo>
                    <a:lnTo>
                      <a:pt x="30" y="245"/>
                    </a:lnTo>
                    <a:lnTo>
                      <a:pt x="31" y="244"/>
                    </a:lnTo>
                    <a:lnTo>
                      <a:pt x="32" y="242"/>
                    </a:lnTo>
                    <a:lnTo>
                      <a:pt x="35" y="226"/>
                    </a:lnTo>
                    <a:lnTo>
                      <a:pt x="34" y="209"/>
                    </a:lnTo>
                    <a:lnTo>
                      <a:pt x="35" y="210"/>
                    </a:lnTo>
                    <a:lnTo>
                      <a:pt x="37" y="210"/>
                    </a:lnTo>
                    <a:lnTo>
                      <a:pt x="38" y="209"/>
                    </a:lnTo>
                    <a:lnTo>
                      <a:pt x="40" y="209"/>
                    </a:lnTo>
                    <a:lnTo>
                      <a:pt x="41" y="207"/>
                    </a:lnTo>
                    <a:lnTo>
                      <a:pt x="41" y="203"/>
                    </a:lnTo>
                    <a:lnTo>
                      <a:pt x="41" y="201"/>
                    </a:lnTo>
                    <a:lnTo>
                      <a:pt x="41" y="198"/>
                    </a:lnTo>
                    <a:lnTo>
                      <a:pt x="42" y="196"/>
                    </a:lnTo>
                    <a:lnTo>
                      <a:pt x="45" y="192"/>
                    </a:lnTo>
                    <a:lnTo>
                      <a:pt x="47" y="186"/>
                    </a:lnTo>
                    <a:lnTo>
                      <a:pt x="46" y="179"/>
                    </a:lnTo>
                    <a:lnTo>
                      <a:pt x="43" y="173"/>
                    </a:lnTo>
                    <a:lnTo>
                      <a:pt x="49" y="173"/>
                    </a:lnTo>
                    <a:lnTo>
                      <a:pt x="57" y="175"/>
                    </a:lnTo>
                    <a:lnTo>
                      <a:pt x="63" y="178"/>
                    </a:lnTo>
                    <a:lnTo>
                      <a:pt x="69" y="177"/>
                    </a:lnTo>
                    <a:lnTo>
                      <a:pt x="73" y="172"/>
                    </a:lnTo>
                    <a:lnTo>
                      <a:pt x="73" y="171"/>
                    </a:lnTo>
                    <a:lnTo>
                      <a:pt x="73" y="168"/>
                    </a:lnTo>
                    <a:lnTo>
                      <a:pt x="73" y="166"/>
                    </a:lnTo>
                    <a:lnTo>
                      <a:pt x="73" y="163"/>
                    </a:lnTo>
                    <a:lnTo>
                      <a:pt x="73" y="162"/>
                    </a:lnTo>
                    <a:lnTo>
                      <a:pt x="81" y="154"/>
                    </a:lnTo>
                    <a:lnTo>
                      <a:pt x="85" y="144"/>
                    </a:lnTo>
                    <a:lnTo>
                      <a:pt x="91" y="135"/>
                    </a:lnTo>
                    <a:lnTo>
                      <a:pt x="91" y="129"/>
                    </a:lnTo>
                    <a:lnTo>
                      <a:pt x="90" y="121"/>
                    </a:lnTo>
                    <a:lnTo>
                      <a:pt x="90" y="115"/>
                    </a:lnTo>
                    <a:lnTo>
                      <a:pt x="93" y="110"/>
                    </a:lnTo>
                    <a:lnTo>
                      <a:pt x="96" y="107"/>
                    </a:lnTo>
                    <a:lnTo>
                      <a:pt x="100" y="102"/>
                    </a:lnTo>
                    <a:lnTo>
                      <a:pt x="103" y="98"/>
                    </a:lnTo>
                    <a:lnTo>
                      <a:pt x="105" y="95"/>
                    </a:lnTo>
                    <a:lnTo>
                      <a:pt x="105" y="91"/>
                    </a:lnTo>
                    <a:lnTo>
                      <a:pt x="105" y="88"/>
                    </a:lnTo>
                    <a:lnTo>
                      <a:pt x="103" y="85"/>
                    </a:lnTo>
                    <a:lnTo>
                      <a:pt x="102" y="82"/>
                    </a:lnTo>
                    <a:lnTo>
                      <a:pt x="102" y="79"/>
                    </a:lnTo>
                    <a:lnTo>
                      <a:pt x="103" y="77"/>
                    </a:lnTo>
                    <a:lnTo>
                      <a:pt x="106" y="74"/>
                    </a:lnTo>
                    <a:lnTo>
                      <a:pt x="108" y="71"/>
                    </a:lnTo>
                    <a:lnTo>
                      <a:pt x="111" y="68"/>
                    </a:lnTo>
                    <a:lnTo>
                      <a:pt x="113" y="66"/>
                    </a:lnTo>
                    <a:lnTo>
                      <a:pt x="114" y="66"/>
                    </a:lnTo>
                    <a:lnTo>
                      <a:pt x="117" y="66"/>
                    </a:lnTo>
                    <a:lnTo>
                      <a:pt x="118" y="66"/>
                    </a:lnTo>
                    <a:lnTo>
                      <a:pt x="120" y="66"/>
                    </a:lnTo>
                    <a:lnTo>
                      <a:pt x="122" y="65"/>
                    </a:lnTo>
                    <a:lnTo>
                      <a:pt x="126" y="61"/>
                    </a:lnTo>
                    <a:lnTo>
                      <a:pt x="130" y="58"/>
                    </a:lnTo>
                    <a:lnTo>
                      <a:pt x="135" y="53"/>
                    </a:lnTo>
                    <a:lnTo>
                      <a:pt x="141" y="49"/>
                    </a:lnTo>
                    <a:lnTo>
                      <a:pt x="148" y="47"/>
                    </a:lnTo>
                    <a:lnTo>
                      <a:pt x="155" y="44"/>
                    </a:lnTo>
                    <a:lnTo>
                      <a:pt x="160" y="44"/>
                    </a:lnTo>
                    <a:lnTo>
                      <a:pt x="165" y="48"/>
                    </a:lnTo>
                    <a:lnTo>
                      <a:pt x="170" y="53"/>
                    </a:lnTo>
                    <a:lnTo>
                      <a:pt x="174" y="53"/>
                    </a:lnTo>
                    <a:lnTo>
                      <a:pt x="176" y="51"/>
                    </a:lnTo>
                    <a:lnTo>
                      <a:pt x="176" y="50"/>
                    </a:lnTo>
                    <a:lnTo>
                      <a:pt x="174" y="48"/>
                    </a:lnTo>
                    <a:lnTo>
                      <a:pt x="173" y="45"/>
                    </a:lnTo>
                    <a:lnTo>
                      <a:pt x="172" y="43"/>
                    </a:lnTo>
                    <a:lnTo>
                      <a:pt x="172" y="41"/>
                    </a:lnTo>
                    <a:lnTo>
                      <a:pt x="173" y="33"/>
                    </a:lnTo>
                    <a:lnTo>
                      <a:pt x="177" y="29"/>
                    </a:lnTo>
                    <a:lnTo>
                      <a:pt x="182" y="25"/>
                    </a:lnTo>
                    <a:lnTo>
                      <a:pt x="185" y="19"/>
                    </a:lnTo>
                    <a:lnTo>
                      <a:pt x="185" y="13"/>
                    </a:lnTo>
                    <a:lnTo>
                      <a:pt x="188" y="12"/>
                    </a:lnTo>
                    <a:lnTo>
                      <a:pt x="189" y="12"/>
                    </a:lnTo>
                    <a:lnTo>
                      <a:pt x="190" y="9"/>
                    </a:lnTo>
                    <a:lnTo>
                      <a:pt x="189" y="8"/>
                    </a:lnTo>
                    <a:lnTo>
                      <a:pt x="188" y="6"/>
                    </a:lnTo>
                    <a:lnTo>
                      <a:pt x="186" y="3"/>
                    </a:lnTo>
                    <a:lnTo>
                      <a:pt x="186" y="1"/>
                    </a:lnTo>
                    <a:lnTo>
                      <a:pt x="189" y="1"/>
                    </a:lnTo>
                    <a:lnTo>
                      <a:pt x="190" y="1"/>
                    </a:lnTo>
                    <a:lnTo>
                      <a:pt x="193" y="0"/>
                    </a:lnTo>
                    <a:lnTo>
                      <a:pt x="194" y="1"/>
                    </a:lnTo>
                    <a:lnTo>
                      <a:pt x="202" y="7"/>
                    </a:lnTo>
                    <a:lnTo>
                      <a:pt x="209" y="14"/>
                    </a:lnTo>
                    <a:lnTo>
                      <a:pt x="214" y="21"/>
                    </a:lnTo>
                    <a:lnTo>
                      <a:pt x="214" y="25"/>
                    </a:lnTo>
                    <a:lnTo>
                      <a:pt x="214" y="27"/>
                    </a:lnTo>
                    <a:lnTo>
                      <a:pt x="214" y="31"/>
                    </a:lnTo>
                    <a:lnTo>
                      <a:pt x="214" y="33"/>
                    </a:lnTo>
                    <a:lnTo>
                      <a:pt x="215" y="35"/>
                    </a:lnTo>
                    <a:lnTo>
                      <a:pt x="218" y="37"/>
                    </a:lnTo>
                    <a:lnTo>
                      <a:pt x="219" y="37"/>
                    </a:lnTo>
                    <a:lnTo>
                      <a:pt x="221" y="36"/>
                    </a:lnTo>
                    <a:lnTo>
                      <a:pt x="224" y="36"/>
                    </a:lnTo>
                    <a:lnTo>
                      <a:pt x="226" y="36"/>
                    </a:lnTo>
                    <a:lnTo>
                      <a:pt x="229" y="36"/>
                    </a:lnTo>
                    <a:lnTo>
                      <a:pt x="231" y="38"/>
                    </a:lnTo>
                    <a:lnTo>
                      <a:pt x="232" y="42"/>
                    </a:lnTo>
                    <a:lnTo>
                      <a:pt x="233" y="44"/>
                    </a:lnTo>
                    <a:lnTo>
                      <a:pt x="233" y="48"/>
                    </a:lnTo>
                    <a:lnTo>
                      <a:pt x="232" y="53"/>
                    </a:lnTo>
                    <a:lnTo>
                      <a:pt x="231" y="59"/>
                    </a:lnTo>
                    <a:lnTo>
                      <a:pt x="235" y="65"/>
                    </a:lnTo>
                    <a:lnTo>
                      <a:pt x="237" y="71"/>
                    </a:lnTo>
                    <a:lnTo>
                      <a:pt x="237" y="78"/>
                    </a:lnTo>
                    <a:lnTo>
                      <a:pt x="233" y="84"/>
                    </a:lnTo>
                    <a:lnTo>
                      <a:pt x="230" y="89"/>
                    </a:lnTo>
                    <a:lnTo>
                      <a:pt x="229" y="95"/>
                    </a:lnTo>
                    <a:lnTo>
                      <a:pt x="231" y="101"/>
                    </a:lnTo>
                    <a:lnTo>
                      <a:pt x="229" y="102"/>
                    </a:lnTo>
                    <a:lnTo>
                      <a:pt x="225" y="104"/>
                    </a:lnTo>
                    <a:lnTo>
                      <a:pt x="223" y="107"/>
                    </a:lnTo>
                    <a:lnTo>
                      <a:pt x="221" y="109"/>
                    </a:lnTo>
                    <a:lnTo>
                      <a:pt x="220" y="113"/>
                    </a:lnTo>
                    <a:lnTo>
                      <a:pt x="220" y="116"/>
                    </a:lnTo>
                    <a:lnTo>
                      <a:pt x="218" y="120"/>
                    </a:lnTo>
                    <a:lnTo>
                      <a:pt x="215" y="122"/>
                    </a:lnTo>
                    <a:lnTo>
                      <a:pt x="212" y="125"/>
                    </a:lnTo>
                    <a:lnTo>
                      <a:pt x="208" y="126"/>
                    </a:lnTo>
                    <a:lnTo>
                      <a:pt x="205" y="129"/>
                    </a:lnTo>
                    <a:lnTo>
                      <a:pt x="202" y="130"/>
                    </a:lnTo>
                    <a:lnTo>
                      <a:pt x="200" y="131"/>
                    </a:lnTo>
                    <a:lnTo>
                      <a:pt x="197" y="135"/>
                    </a:lnTo>
                    <a:lnTo>
                      <a:pt x="196" y="137"/>
                    </a:lnTo>
                    <a:lnTo>
                      <a:pt x="195" y="139"/>
                    </a:lnTo>
                    <a:lnTo>
                      <a:pt x="194" y="143"/>
                    </a:lnTo>
                    <a:lnTo>
                      <a:pt x="193" y="145"/>
                    </a:lnTo>
                    <a:lnTo>
                      <a:pt x="189" y="147"/>
                    </a:lnTo>
                    <a:lnTo>
                      <a:pt x="194" y="155"/>
                    </a:lnTo>
                    <a:lnTo>
                      <a:pt x="197" y="163"/>
                    </a:lnTo>
                    <a:lnTo>
                      <a:pt x="197" y="172"/>
                    </a:lnTo>
                    <a:lnTo>
                      <a:pt x="191" y="179"/>
                    </a:lnTo>
                    <a:lnTo>
                      <a:pt x="203" y="173"/>
                    </a:lnTo>
                    <a:lnTo>
                      <a:pt x="215" y="167"/>
                    </a:lnTo>
                    <a:lnTo>
                      <a:pt x="224" y="165"/>
                    </a:lnTo>
                    <a:lnTo>
                      <a:pt x="232" y="165"/>
                    </a:lnTo>
                    <a:lnTo>
                      <a:pt x="241" y="168"/>
                    </a:lnTo>
                    <a:lnTo>
                      <a:pt x="236" y="172"/>
                    </a:lnTo>
                    <a:lnTo>
                      <a:pt x="236" y="179"/>
                    </a:lnTo>
                    <a:lnTo>
                      <a:pt x="237" y="186"/>
                    </a:lnTo>
                    <a:lnTo>
                      <a:pt x="239" y="191"/>
                    </a:lnTo>
                    <a:lnTo>
                      <a:pt x="241" y="193"/>
                    </a:lnTo>
                    <a:lnTo>
                      <a:pt x="241" y="196"/>
                    </a:lnTo>
                    <a:lnTo>
                      <a:pt x="239" y="198"/>
                    </a:lnTo>
                    <a:lnTo>
                      <a:pt x="239" y="201"/>
                    </a:lnTo>
                    <a:lnTo>
                      <a:pt x="239" y="202"/>
                    </a:lnTo>
                    <a:lnTo>
                      <a:pt x="241" y="204"/>
                    </a:lnTo>
                    <a:lnTo>
                      <a:pt x="242" y="206"/>
                    </a:lnTo>
                    <a:lnTo>
                      <a:pt x="244" y="206"/>
                    </a:lnTo>
                    <a:lnTo>
                      <a:pt x="247" y="206"/>
                    </a:lnTo>
                    <a:lnTo>
                      <a:pt x="249" y="206"/>
                    </a:lnTo>
                    <a:lnTo>
                      <a:pt x="253" y="204"/>
                    </a:lnTo>
                    <a:lnTo>
                      <a:pt x="254" y="204"/>
                    </a:lnTo>
                    <a:lnTo>
                      <a:pt x="256" y="206"/>
                    </a:lnTo>
                    <a:lnTo>
                      <a:pt x="257" y="206"/>
                    </a:lnTo>
                    <a:lnTo>
                      <a:pt x="256" y="214"/>
                    </a:lnTo>
                    <a:lnTo>
                      <a:pt x="254" y="224"/>
                    </a:lnTo>
                    <a:lnTo>
                      <a:pt x="251" y="233"/>
                    </a:lnTo>
                    <a:lnTo>
                      <a:pt x="254" y="242"/>
                    </a:lnTo>
                    <a:lnTo>
                      <a:pt x="257" y="244"/>
                    </a:lnTo>
                    <a:lnTo>
                      <a:pt x="265" y="244"/>
                    </a:lnTo>
                    <a:lnTo>
                      <a:pt x="271" y="244"/>
                    </a:lnTo>
                    <a:lnTo>
                      <a:pt x="277" y="248"/>
                    </a:lnTo>
                    <a:lnTo>
                      <a:pt x="278" y="250"/>
                    </a:lnTo>
                    <a:lnTo>
                      <a:pt x="277" y="252"/>
                    </a:lnTo>
                    <a:lnTo>
                      <a:pt x="277" y="255"/>
                    </a:lnTo>
                    <a:lnTo>
                      <a:pt x="274" y="258"/>
                    </a:lnTo>
                    <a:lnTo>
                      <a:pt x="273" y="261"/>
                    </a:lnTo>
                    <a:lnTo>
                      <a:pt x="276" y="261"/>
                    </a:lnTo>
                    <a:lnTo>
                      <a:pt x="279" y="263"/>
                    </a:lnTo>
                    <a:lnTo>
                      <a:pt x="282" y="264"/>
                    </a:lnTo>
                    <a:lnTo>
                      <a:pt x="283" y="264"/>
                    </a:lnTo>
                    <a:lnTo>
                      <a:pt x="282" y="266"/>
                    </a:lnTo>
                    <a:lnTo>
                      <a:pt x="282" y="267"/>
                    </a:lnTo>
                    <a:lnTo>
                      <a:pt x="280" y="268"/>
                    </a:lnTo>
                    <a:lnTo>
                      <a:pt x="280" y="269"/>
                    </a:lnTo>
                    <a:lnTo>
                      <a:pt x="294" y="268"/>
                    </a:lnTo>
                    <a:lnTo>
                      <a:pt x="306" y="263"/>
                    </a:lnTo>
                    <a:lnTo>
                      <a:pt x="319" y="261"/>
                    </a:lnTo>
                    <a:lnTo>
                      <a:pt x="319" y="263"/>
                    </a:lnTo>
                    <a:lnTo>
                      <a:pt x="318" y="264"/>
                    </a:lnTo>
                    <a:lnTo>
                      <a:pt x="316" y="266"/>
                    </a:lnTo>
                    <a:lnTo>
                      <a:pt x="316" y="268"/>
                    </a:lnTo>
                    <a:lnTo>
                      <a:pt x="315" y="268"/>
                    </a:lnTo>
                    <a:lnTo>
                      <a:pt x="314" y="269"/>
                    </a:lnTo>
                    <a:lnTo>
                      <a:pt x="313" y="272"/>
                    </a:lnTo>
                    <a:lnTo>
                      <a:pt x="313" y="273"/>
                    </a:lnTo>
                    <a:lnTo>
                      <a:pt x="312" y="273"/>
                    </a:lnTo>
                    <a:lnTo>
                      <a:pt x="310" y="272"/>
                    </a:lnTo>
                    <a:lnTo>
                      <a:pt x="310" y="274"/>
                    </a:lnTo>
                    <a:lnTo>
                      <a:pt x="310" y="276"/>
                    </a:lnTo>
                    <a:lnTo>
                      <a:pt x="307" y="276"/>
                    </a:lnTo>
                    <a:lnTo>
                      <a:pt x="303" y="278"/>
                    </a:lnTo>
                    <a:lnTo>
                      <a:pt x="301" y="280"/>
                    </a:lnTo>
                    <a:lnTo>
                      <a:pt x="300" y="283"/>
                    </a:lnTo>
                    <a:lnTo>
                      <a:pt x="298" y="284"/>
                    </a:lnTo>
                    <a:lnTo>
                      <a:pt x="298" y="286"/>
                    </a:lnTo>
                    <a:lnTo>
                      <a:pt x="298" y="289"/>
                    </a:lnTo>
                    <a:lnTo>
                      <a:pt x="298" y="291"/>
                    </a:lnTo>
                    <a:lnTo>
                      <a:pt x="297" y="292"/>
                    </a:lnTo>
                    <a:lnTo>
                      <a:pt x="294" y="296"/>
                    </a:lnTo>
                    <a:lnTo>
                      <a:pt x="289" y="298"/>
                    </a:lnTo>
                    <a:lnTo>
                      <a:pt x="285" y="301"/>
                    </a:lnTo>
                    <a:lnTo>
                      <a:pt x="282" y="303"/>
                    </a:lnTo>
                    <a:lnTo>
                      <a:pt x="279" y="303"/>
                    </a:lnTo>
                    <a:lnTo>
                      <a:pt x="270" y="304"/>
                    </a:lnTo>
                    <a:lnTo>
                      <a:pt x="260" y="307"/>
                    </a:lnTo>
                    <a:lnTo>
                      <a:pt x="259" y="307"/>
                    </a:lnTo>
                    <a:lnTo>
                      <a:pt x="260" y="308"/>
                    </a:lnTo>
                    <a:lnTo>
                      <a:pt x="260" y="310"/>
                    </a:lnTo>
                    <a:lnTo>
                      <a:pt x="261" y="311"/>
                    </a:lnTo>
                    <a:lnTo>
                      <a:pt x="262" y="313"/>
                    </a:lnTo>
                    <a:lnTo>
                      <a:pt x="262" y="315"/>
                    </a:lnTo>
                    <a:lnTo>
                      <a:pt x="262" y="316"/>
                    </a:lnTo>
                    <a:lnTo>
                      <a:pt x="259" y="319"/>
                    </a:lnTo>
                    <a:lnTo>
                      <a:pt x="254" y="319"/>
                    </a:lnTo>
                    <a:lnTo>
                      <a:pt x="249" y="317"/>
                    </a:lnTo>
                    <a:lnTo>
                      <a:pt x="245" y="316"/>
                    </a:lnTo>
                    <a:lnTo>
                      <a:pt x="242" y="317"/>
                    </a:lnTo>
                    <a:lnTo>
                      <a:pt x="241" y="320"/>
                    </a:lnTo>
                    <a:lnTo>
                      <a:pt x="241" y="322"/>
                    </a:lnTo>
                    <a:lnTo>
                      <a:pt x="239" y="325"/>
                    </a:lnTo>
                    <a:lnTo>
                      <a:pt x="239" y="327"/>
                    </a:lnTo>
                    <a:lnTo>
                      <a:pt x="238" y="328"/>
                    </a:lnTo>
                    <a:lnTo>
                      <a:pt x="237" y="331"/>
                    </a:lnTo>
                    <a:lnTo>
                      <a:pt x="236" y="332"/>
                    </a:lnTo>
                    <a:lnTo>
                      <a:pt x="229" y="332"/>
                    </a:lnTo>
                    <a:lnTo>
                      <a:pt x="221" y="332"/>
                    </a:lnTo>
                    <a:lnTo>
                      <a:pt x="214" y="331"/>
                    </a:lnTo>
                    <a:lnTo>
                      <a:pt x="209" y="332"/>
                    </a:lnTo>
                    <a:lnTo>
                      <a:pt x="206" y="335"/>
                    </a:lnTo>
                    <a:lnTo>
                      <a:pt x="202" y="346"/>
                    </a:lnTo>
                    <a:lnTo>
                      <a:pt x="200" y="358"/>
                    </a:lnTo>
                    <a:lnTo>
                      <a:pt x="200" y="360"/>
                    </a:lnTo>
                    <a:lnTo>
                      <a:pt x="201" y="361"/>
                    </a:lnTo>
                    <a:lnTo>
                      <a:pt x="201" y="362"/>
                    </a:lnTo>
                    <a:lnTo>
                      <a:pt x="201" y="364"/>
                    </a:lnTo>
                    <a:lnTo>
                      <a:pt x="193" y="370"/>
                    </a:lnTo>
                    <a:lnTo>
                      <a:pt x="188" y="378"/>
                    </a:lnTo>
                    <a:lnTo>
                      <a:pt x="188" y="386"/>
                    </a:lnTo>
                    <a:lnTo>
                      <a:pt x="195" y="403"/>
                    </a:lnTo>
                    <a:lnTo>
                      <a:pt x="206" y="418"/>
                    </a:lnTo>
                    <a:lnTo>
                      <a:pt x="215" y="433"/>
                    </a:lnTo>
                    <a:lnTo>
                      <a:pt x="224" y="451"/>
                    </a:lnTo>
                    <a:lnTo>
                      <a:pt x="225" y="453"/>
                    </a:lnTo>
                    <a:lnTo>
                      <a:pt x="227" y="456"/>
                    </a:lnTo>
                    <a:lnTo>
                      <a:pt x="231" y="458"/>
                    </a:lnTo>
                    <a:lnTo>
                      <a:pt x="236" y="458"/>
                    </a:lnTo>
                    <a:lnTo>
                      <a:pt x="241" y="458"/>
                    </a:lnTo>
                    <a:lnTo>
                      <a:pt x="233" y="465"/>
                    </a:lnTo>
                    <a:lnTo>
                      <a:pt x="231" y="474"/>
                    </a:lnTo>
                    <a:lnTo>
                      <a:pt x="230" y="483"/>
                    </a:lnTo>
                    <a:lnTo>
                      <a:pt x="229" y="486"/>
                    </a:lnTo>
                    <a:lnTo>
                      <a:pt x="226" y="487"/>
                    </a:lnTo>
                    <a:lnTo>
                      <a:pt x="224" y="488"/>
                    </a:lnTo>
                    <a:lnTo>
                      <a:pt x="221" y="489"/>
                    </a:lnTo>
                    <a:lnTo>
                      <a:pt x="218" y="491"/>
                    </a:lnTo>
                    <a:lnTo>
                      <a:pt x="215" y="493"/>
                    </a:lnTo>
                    <a:lnTo>
                      <a:pt x="213" y="495"/>
                    </a:lnTo>
                    <a:lnTo>
                      <a:pt x="212" y="504"/>
                    </a:lnTo>
                    <a:lnTo>
                      <a:pt x="214" y="514"/>
                    </a:lnTo>
                    <a:lnTo>
                      <a:pt x="218" y="523"/>
                    </a:lnTo>
                    <a:lnTo>
                      <a:pt x="220" y="526"/>
                    </a:lnTo>
                    <a:lnTo>
                      <a:pt x="223" y="528"/>
                    </a:lnTo>
                    <a:lnTo>
                      <a:pt x="226" y="530"/>
                    </a:lnTo>
                    <a:lnTo>
                      <a:pt x="230" y="532"/>
                    </a:lnTo>
                    <a:lnTo>
                      <a:pt x="233" y="534"/>
                    </a:lnTo>
                    <a:lnTo>
                      <a:pt x="236" y="536"/>
                    </a:lnTo>
                    <a:lnTo>
                      <a:pt x="239" y="541"/>
                    </a:lnTo>
                    <a:lnTo>
                      <a:pt x="242" y="546"/>
                    </a:lnTo>
                    <a:lnTo>
                      <a:pt x="243" y="551"/>
                    </a:lnTo>
                    <a:lnTo>
                      <a:pt x="244" y="556"/>
                    </a:lnTo>
                    <a:lnTo>
                      <a:pt x="245" y="564"/>
                    </a:lnTo>
                    <a:lnTo>
                      <a:pt x="247" y="572"/>
                    </a:lnTo>
                    <a:lnTo>
                      <a:pt x="245" y="581"/>
                    </a:lnTo>
                    <a:lnTo>
                      <a:pt x="241" y="588"/>
                    </a:lnTo>
                    <a:lnTo>
                      <a:pt x="243" y="589"/>
                    </a:lnTo>
                    <a:lnTo>
                      <a:pt x="245" y="591"/>
                    </a:lnTo>
                    <a:lnTo>
                      <a:pt x="248" y="591"/>
                    </a:lnTo>
                    <a:lnTo>
                      <a:pt x="250" y="589"/>
                    </a:lnTo>
                    <a:lnTo>
                      <a:pt x="253" y="589"/>
                    </a:lnTo>
                    <a:lnTo>
                      <a:pt x="254" y="588"/>
                    </a:lnTo>
                    <a:lnTo>
                      <a:pt x="255" y="589"/>
                    </a:lnTo>
                    <a:lnTo>
                      <a:pt x="260" y="600"/>
                    </a:lnTo>
                    <a:lnTo>
                      <a:pt x="260" y="612"/>
                    </a:lnTo>
                    <a:lnTo>
                      <a:pt x="256" y="625"/>
                    </a:lnTo>
                    <a:lnTo>
                      <a:pt x="249" y="636"/>
                    </a:lnTo>
                    <a:lnTo>
                      <a:pt x="242" y="647"/>
                    </a:lnTo>
                    <a:lnTo>
                      <a:pt x="235" y="658"/>
                    </a:lnTo>
                    <a:lnTo>
                      <a:pt x="229" y="670"/>
                    </a:lnTo>
                    <a:lnTo>
                      <a:pt x="225" y="683"/>
                    </a:lnTo>
                    <a:lnTo>
                      <a:pt x="224" y="682"/>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39" name="Freeform 90"/>
              <p:cNvSpPr/>
              <p:nvPr/>
            </p:nvSpPr>
            <p:spPr bwMode="gray">
              <a:xfrm>
                <a:off x="2571" y="2719"/>
                <a:ext cx="334" cy="627"/>
              </a:xfrm>
              <a:custGeom>
                <a:avLst/>
                <a:gdLst>
                  <a:gd name="T0" fmla="*/ 93 w 285"/>
                  <a:gd name="T1" fmla="*/ 604 h 535"/>
                  <a:gd name="T2" fmla="*/ 87 w 285"/>
                  <a:gd name="T3" fmla="*/ 570 h 535"/>
                  <a:gd name="T4" fmla="*/ 80 w 285"/>
                  <a:gd name="T5" fmla="*/ 558 h 535"/>
                  <a:gd name="T6" fmla="*/ 62 w 285"/>
                  <a:gd name="T7" fmla="*/ 537 h 535"/>
                  <a:gd name="T8" fmla="*/ 49 w 285"/>
                  <a:gd name="T9" fmla="*/ 527 h 535"/>
                  <a:gd name="T10" fmla="*/ 38 w 285"/>
                  <a:gd name="T11" fmla="*/ 541 h 535"/>
                  <a:gd name="T12" fmla="*/ 29 w 285"/>
                  <a:gd name="T13" fmla="*/ 504 h 535"/>
                  <a:gd name="T14" fmla="*/ 71 w 285"/>
                  <a:gd name="T15" fmla="*/ 390 h 535"/>
                  <a:gd name="T16" fmla="*/ 73 w 285"/>
                  <a:gd name="T17" fmla="*/ 335 h 535"/>
                  <a:gd name="T18" fmla="*/ 67 w 285"/>
                  <a:gd name="T19" fmla="*/ 306 h 535"/>
                  <a:gd name="T20" fmla="*/ 49 w 285"/>
                  <a:gd name="T21" fmla="*/ 268 h 535"/>
                  <a:gd name="T22" fmla="*/ 29 w 285"/>
                  <a:gd name="T23" fmla="*/ 225 h 535"/>
                  <a:gd name="T24" fmla="*/ 49 w 285"/>
                  <a:gd name="T25" fmla="*/ 211 h 535"/>
                  <a:gd name="T26" fmla="*/ 43 w 285"/>
                  <a:gd name="T27" fmla="*/ 176 h 535"/>
                  <a:gd name="T28" fmla="*/ 6 w 285"/>
                  <a:gd name="T29" fmla="*/ 79 h 535"/>
                  <a:gd name="T30" fmla="*/ 16 w 285"/>
                  <a:gd name="T31" fmla="*/ 50 h 535"/>
                  <a:gd name="T32" fmla="*/ 57 w 285"/>
                  <a:gd name="T33" fmla="*/ 33 h 535"/>
                  <a:gd name="T34" fmla="*/ 67 w 285"/>
                  <a:gd name="T35" fmla="*/ 15 h 535"/>
                  <a:gd name="T36" fmla="*/ 86 w 285"/>
                  <a:gd name="T37" fmla="*/ 9 h 535"/>
                  <a:gd name="T38" fmla="*/ 117 w 285"/>
                  <a:gd name="T39" fmla="*/ 2 h 535"/>
                  <a:gd name="T40" fmla="*/ 159 w 285"/>
                  <a:gd name="T41" fmla="*/ 35 h 535"/>
                  <a:gd name="T42" fmla="*/ 157 w 285"/>
                  <a:gd name="T43" fmla="*/ 48 h 535"/>
                  <a:gd name="T44" fmla="*/ 164 w 285"/>
                  <a:gd name="T45" fmla="*/ 64 h 535"/>
                  <a:gd name="T46" fmla="*/ 154 w 285"/>
                  <a:gd name="T47" fmla="*/ 84 h 535"/>
                  <a:gd name="T48" fmla="*/ 152 w 285"/>
                  <a:gd name="T49" fmla="*/ 100 h 535"/>
                  <a:gd name="T50" fmla="*/ 152 w 285"/>
                  <a:gd name="T51" fmla="*/ 128 h 535"/>
                  <a:gd name="T52" fmla="*/ 204 w 285"/>
                  <a:gd name="T53" fmla="*/ 107 h 535"/>
                  <a:gd name="T54" fmla="*/ 257 w 285"/>
                  <a:gd name="T55" fmla="*/ 95 h 535"/>
                  <a:gd name="T56" fmla="*/ 305 w 285"/>
                  <a:gd name="T57" fmla="*/ 135 h 535"/>
                  <a:gd name="T58" fmla="*/ 300 w 285"/>
                  <a:gd name="T59" fmla="*/ 159 h 535"/>
                  <a:gd name="T60" fmla="*/ 315 w 285"/>
                  <a:gd name="T61" fmla="*/ 266 h 535"/>
                  <a:gd name="T62" fmla="*/ 292 w 285"/>
                  <a:gd name="T63" fmla="*/ 263 h 535"/>
                  <a:gd name="T64" fmla="*/ 254 w 285"/>
                  <a:gd name="T65" fmla="*/ 261 h 535"/>
                  <a:gd name="T66" fmla="*/ 231 w 285"/>
                  <a:gd name="T67" fmla="*/ 268 h 535"/>
                  <a:gd name="T68" fmla="*/ 207 w 285"/>
                  <a:gd name="T69" fmla="*/ 298 h 535"/>
                  <a:gd name="T70" fmla="*/ 205 w 285"/>
                  <a:gd name="T71" fmla="*/ 312 h 535"/>
                  <a:gd name="T72" fmla="*/ 214 w 285"/>
                  <a:gd name="T73" fmla="*/ 349 h 535"/>
                  <a:gd name="T74" fmla="*/ 203 w 285"/>
                  <a:gd name="T75" fmla="*/ 381 h 535"/>
                  <a:gd name="T76" fmla="*/ 180 w 285"/>
                  <a:gd name="T77" fmla="*/ 338 h 535"/>
                  <a:gd name="T78" fmla="*/ 164 w 285"/>
                  <a:gd name="T79" fmla="*/ 328 h 535"/>
                  <a:gd name="T80" fmla="*/ 145 w 285"/>
                  <a:gd name="T81" fmla="*/ 340 h 535"/>
                  <a:gd name="T82" fmla="*/ 138 w 285"/>
                  <a:gd name="T83" fmla="*/ 326 h 535"/>
                  <a:gd name="T84" fmla="*/ 117 w 285"/>
                  <a:gd name="T85" fmla="*/ 294 h 535"/>
                  <a:gd name="T86" fmla="*/ 107 w 285"/>
                  <a:gd name="T87" fmla="*/ 311 h 535"/>
                  <a:gd name="T88" fmla="*/ 108 w 285"/>
                  <a:gd name="T89" fmla="*/ 321 h 535"/>
                  <a:gd name="T90" fmla="*/ 100 w 285"/>
                  <a:gd name="T91" fmla="*/ 370 h 535"/>
                  <a:gd name="T92" fmla="*/ 74 w 285"/>
                  <a:gd name="T93" fmla="*/ 459 h 535"/>
                  <a:gd name="T94" fmla="*/ 104 w 285"/>
                  <a:gd name="T95" fmla="*/ 496 h 535"/>
                  <a:gd name="T96" fmla="*/ 118 w 285"/>
                  <a:gd name="T97" fmla="*/ 529 h 535"/>
                  <a:gd name="T98" fmla="*/ 149 w 285"/>
                  <a:gd name="T99" fmla="*/ 581 h 535"/>
                  <a:gd name="T100" fmla="*/ 168 w 285"/>
                  <a:gd name="T101" fmla="*/ 579 h 535"/>
                  <a:gd name="T102" fmla="*/ 180 w 285"/>
                  <a:gd name="T103" fmla="*/ 595 h 535"/>
                  <a:gd name="T104" fmla="*/ 184 w 285"/>
                  <a:gd name="T105" fmla="*/ 606 h 535"/>
                  <a:gd name="T106" fmla="*/ 170 w 285"/>
                  <a:gd name="T107" fmla="*/ 618 h 535"/>
                  <a:gd name="T108" fmla="*/ 161 w 285"/>
                  <a:gd name="T109" fmla="*/ 622 h 535"/>
                  <a:gd name="T110" fmla="*/ 146 w 285"/>
                  <a:gd name="T111" fmla="*/ 622 h 535"/>
                  <a:gd name="T112" fmla="*/ 118 w 285"/>
                  <a:gd name="T113" fmla="*/ 585 h 5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5" h="535">
                    <a:moveTo>
                      <a:pt x="91" y="511"/>
                    </a:moveTo>
                    <a:lnTo>
                      <a:pt x="90" y="511"/>
                    </a:lnTo>
                    <a:lnTo>
                      <a:pt x="89" y="513"/>
                    </a:lnTo>
                    <a:lnTo>
                      <a:pt x="86" y="514"/>
                    </a:lnTo>
                    <a:lnTo>
                      <a:pt x="84" y="515"/>
                    </a:lnTo>
                    <a:lnTo>
                      <a:pt x="82" y="515"/>
                    </a:lnTo>
                    <a:lnTo>
                      <a:pt x="79" y="515"/>
                    </a:lnTo>
                    <a:lnTo>
                      <a:pt x="77" y="514"/>
                    </a:lnTo>
                    <a:lnTo>
                      <a:pt x="73" y="508"/>
                    </a:lnTo>
                    <a:lnTo>
                      <a:pt x="73" y="502"/>
                    </a:lnTo>
                    <a:lnTo>
                      <a:pt x="76" y="494"/>
                    </a:lnTo>
                    <a:lnTo>
                      <a:pt x="78" y="487"/>
                    </a:lnTo>
                    <a:lnTo>
                      <a:pt x="76" y="487"/>
                    </a:lnTo>
                    <a:lnTo>
                      <a:pt x="74" y="486"/>
                    </a:lnTo>
                    <a:lnTo>
                      <a:pt x="73" y="485"/>
                    </a:lnTo>
                    <a:lnTo>
                      <a:pt x="73" y="484"/>
                    </a:lnTo>
                    <a:lnTo>
                      <a:pt x="73" y="481"/>
                    </a:lnTo>
                    <a:lnTo>
                      <a:pt x="73" y="480"/>
                    </a:lnTo>
                    <a:lnTo>
                      <a:pt x="72" y="479"/>
                    </a:lnTo>
                    <a:lnTo>
                      <a:pt x="71" y="478"/>
                    </a:lnTo>
                    <a:lnTo>
                      <a:pt x="68" y="476"/>
                    </a:lnTo>
                    <a:lnTo>
                      <a:pt x="65" y="476"/>
                    </a:lnTo>
                    <a:lnTo>
                      <a:pt x="62" y="475"/>
                    </a:lnTo>
                    <a:lnTo>
                      <a:pt x="59" y="474"/>
                    </a:lnTo>
                    <a:lnTo>
                      <a:pt x="57" y="473"/>
                    </a:lnTo>
                    <a:lnTo>
                      <a:pt x="56" y="470"/>
                    </a:lnTo>
                    <a:lnTo>
                      <a:pt x="54" y="464"/>
                    </a:lnTo>
                    <a:lnTo>
                      <a:pt x="53" y="458"/>
                    </a:lnTo>
                    <a:lnTo>
                      <a:pt x="51" y="452"/>
                    </a:lnTo>
                    <a:lnTo>
                      <a:pt x="51" y="450"/>
                    </a:lnTo>
                    <a:lnTo>
                      <a:pt x="50" y="449"/>
                    </a:lnTo>
                    <a:lnTo>
                      <a:pt x="48" y="448"/>
                    </a:lnTo>
                    <a:lnTo>
                      <a:pt x="45" y="448"/>
                    </a:lnTo>
                    <a:lnTo>
                      <a:pt x="43" y="448"/>
                    </a:lnTo>
                    <a:lnTo>
                      <a:pt x="42" y="450"/>
                    </a:lnTo>
                    <a:lnTo>
                      <a:pt x="39" y="452"/>
                    </a:lnTo>
                    <a:lnTo>
                      <a:pt x="38" y="454"/>
                    </a:lnTo>
                    <a:lnTo>
                      <a:pt x="37" y="456"/>
                    </a:lnTo>
                    <a:lnTo>
                      <a:pt x="36" y="458"/>
                    </a:lnTo>
                    <a:lnTo>
                      <a:pt x="35" y="461"/>
                    </a:lnTo>
                    <a:lnTo>
                      <a:pt x="33" y="461"/>
                    </a:lnTo>
                    <a:lnTo>
                      <a:pt x="32" y="462"/>
                    </a:lnTo>
                    <a:lnTo>
                      <a:pt x="30" y="461"/>
                    </a:lnTo>
                    <a:lnTo>
                      <a:pt x="27" y="458"/>
                    </a:lnTo>
                    <a:lnTo>
                      <a:pt x="26" y="454"/>
                    </a:lnTo>
                    <a:lnTo>
                      <a:pt x="27" y="449"/>
                    </a:lnTo>
                    <a:lnTo>
                      <a:pt x="30" y="444"/>
                    </a:lnTo>
                    <a:lnTo>
                      <a:pt x="29" y="439"/>
                    </a:lnTo>
                    <a:lnTo>
                      <a:pt x="25" y="430"/>
                    </a:lnTo>
                    <a:lnTo>
                      <a:pt x="26" y="420"/>
                    </a:lnTo>
                    <a:lnTo>
                      <a:pt x="29" y="411"/>
                    </a:lnTo>
                    <a:lnTo>
                      <a:pt x="33" y="393"/>
                    </a:lnTo>
                    <a:lnTo>
                      <a:pt x="38" y="375"/>
                    </a:lnTo>
                    <a:lnTo>
                      <a:pt x="44" y="360"/>
                    </a:lnTo>
                    <a:lnTo>
                      <a:pt x="54" y="344"/>
                    </a:lnTo>
                    <a:lnTo>
                      <a:pt x="61" y="333"/>
                    </a:lnTo>
                    <a:lnTo>
                      <a:pt x="68" y="322"/>
                    </a:lnTo>
                    <a:lnTo>
                      <a:pt x="72" y="309"/>
                    </a:lnTo>
                    <a:lnTo>
                      <a:pt x="72" y="297"/>
                    </a:lnTo>
                    <a:lnTo>
                      <a:pt x="67" y="286"/>
                    </a:lnTo>
                    <a:lnTo>
                      <a:pt x="66" y="285"/>
                    </a:lnTo>
                    <a:lnTo>
                      <a:pt x="65" y="286"/>
                    </a:lnTo>
                    <a:lnTo>
                      <a:pt x="62" y="286"/>
                    </a:lnTo>
                    <a:lnTo>
                      <a:pt x="60" y="288"/>
                    </a:lnTo>
                    <a:lnTo>
                      <a:pt x="57" y="288"/>
                    </a:lnTo>
                    <a:lnTo>
                      <a:pt x="55" y="286"/>
                    </a:lnTo>
                    <a:lnTo>
                      <a:pt x="53" y="285"/>
                    </a:lnTo>
                    <a:lnTo>
                      <a:pt x="57" y="278"/>
                    </a:lnTo>
                    <a:lnTo>
                      <a:pt x="59" y="269"/>
                    </a:lnTo>
                    <a:lnTo>
                      <a:pt x="57" y="261"/>
                    </a:lnTo>
                    <a:lnTo>
                      <a:pt x="56" y="253"/>
                    </a:lnTo>
                    <a:lnTo>
                      <a:pt x="55" y="248"/>
                    </a:lnTo>
                    <a:lnTo>
                      <a:pt x="54" y="243"/>
                    </a:lnTo>
                    <a:lnTo>
                      <a:pt x="51" y="238"/>
                    </a:lnTo>
                    <a:lnTo>
                      <a:pt x="48" y="233"/>
                    </a:lnTo>
                    <a:lnTo>
                      <a:pt x="45" y="231"/>
                    </a:lnTo>
                    <a:lnTo>
                      <a:pt x="42" y="229"/>
                    </a:lnTo>
                    <a:lnTo>
                      <a:pt x="38" y="227"/>
                    </a:lnTo>
                    <a:lnTo>
                      <a:pt x="35" y="225"/>
                    </a:lnTo>
                    <a:lnTo>
                      <a:pt x="32" y="223"/>
                    </a:lnTo>
                    <a:lnTo>
                      <a:pt x="30" y="220"/>
                    </a:lnTo>
                    <a:lnTo>
                      <a:pt x="26" y="211"/>
                    </a:lnTo>
                    <a:lnTo>
                      <a:pt x="24" y="201"/>
                    </a:lnTo>
                    <a:lnTo>
                      <a:pt x="25" y="192"/>
                    </a:lnTo>
                    <a:lnTo>
                      <a:pt x="27" y="190"/>
                    </a:lnTo>
                    <a:lnTo>
                      <a:pt x="30" y="188"/>
                    </a:lnTo>
                    <a:lnTo>
                      <a:pt x="33" y="186"/>
                    </a:lnTo>
                    <a:lnTo>
                      <a:pt x="36" y="185"/>
                    </a:lnTo>
                    <a:lnTo>
                      <a:pt x="38" y="184"/>
                    </a:lnTo>
                    <a:lnTo>
                      <a:pt x="41" y="183"/>
                    </a:lnTo>
                    <a:lnTo>
                      <a:pt x="42" y="180"/>
                    </a:lnTo>
                    <a:lnTo>
                      <a:pt x="43" y="171"/>
                    </a:lnTo>
                    <a:lnTo>
                      <a:pt x="45" y="162"/>
                    </a:lnTo>
                    <a:lnTo>
                      <a:pt x="53" y="155"/>
                    </a:lnTo>
                    <a:lnTo>
                      <a:pt x="48" y="155"/>
                    </a:lnTo>
                    <a:lnTo>
                      <a:pt x="43" y="155"/>
                    </a:lnTo>
                    <a:lnTo>
                      <a:pt x="39" y="153"/>
                    </a:lnTo>
                    <a:lnTo>
                      <a:pt x="37" y="150"/>
                    </a:lnTo>
                    <a:lnTo>
                      <a:pt x="36" y="148"/>
                    </a:lnTo>
                    <a:lnTo>
                      <a:pt x="27" y="130"/>
                    </a:lnTo>
                    <a:lnTo>
                      <a:pt x="18" y="115"/>
                    </a:lnTo>
                    <a:lnTo>
                      <a:pt x="7" y="100"/>
                    </a:lnTo>
                    <a:lnTo>
                      <a:pt x="0" y="83"/>
                    </a:lnTo>
                    <a:lnTo>
                      <a:pt x="0" y="75"/>
                    </a:lnTo>
                    <a:lnTo>
                      <a:pt x="5" y="67"/>
                    </a:lnTo>
                    <a:lnTo>
                      <a:pt x="13" y="61"/>
                    </a:lnTo>
                    <a:lnTo>
                      <a:pt x="13" y="59"/>
                    </a:lnTo>
                    <a:lnTo>
                      <a:pt x="13" y="58"/>
                    </a:lnTo>
                    <a:lnTo>
                      <a:pt x="12" y="57"/>
                    </a:lnTo>
                    <a:lnTo>
                      <a:pt x="12" y="55"/>
                    </a:lnTo>
                    <a:lnTo>
                      <a:pt x="14" y="43"/>
                    </a:lnTo>
                    <a:lnTo>
                      <a:pt x="18" y="32"/>
                    </a:lnTo>
                    <a:lnTo>
                      <a:pt x="21" y="29"/>
                    </a:lnTo>
                    <a:lnTo>
                      <a:pt x="26" y="28"/>
                    </a:lnTo>
                    <a:lnTo>
                      <a:pt x="33" y="29"/>
                    </a:lnTo>
                    <a:lnTo>
                      <a:pt x="41" y="29"/>
                    </a:lnTo>
                    <a:lnTo>
                      <a:pt x="48" y="29"/>
                    </a:lnTo>
                    <a:lnTo>
                      <a:pt x="49" y="28"/>
                    </a:lnTo>
                    <a:lnTo>
                      <a:pt x="50" y="25"/>
                    </a:lnTo>
                    <a:lnTo>
                      <a:pt x="51" y="24"/>
                    </a:lnTo>
                    <a:lnTo>
                      <a:pt x="51" y="22"/>
                    </a:lnTo>
                    <a:lnTo>
                      <a:pt x="53" y="19"/>
                    </a:lnTo>
                    <a:lnTo>
                      <a:pt x="53" y="17"/>
                    </a:lnTo>
                    <a:lnTo>
                      <a:pt x="54" y="14"/>
                    </a:lnTo>
                    <a:lnTo>
                      <a:pt x="57" y="13"/>
                    </a:lnTo>
                    <a:lnTo>
                      <a:pt x="61" y="14"/>
                    </a:lnTo>
                    <a:lnTo>
                      <a:pt x="66" y="16"/>
                    </a:lnTo>
                    <a:lnTo>
                      <a:pt x="71" y="16"/>
                    </a:lnTo>
                    <a:lnTo>
                      <a:pt x="74" y="13"/>
                    </a:lnTo>
                    <a:lnTo>
                      <a:pt x="74" y="12"/>
                    </a:lnTo>
                    <a:lnTo>
                      <a:pt x="74" y="10"/>
                    </a:lnTo>
                    <a:lnTo>
                      <a:pt x="73" y="8"/>
                    </a:lnTo>
                    <a:lnTo>
                      <a:pt x="72" y="7"/>
                    </a:lnTo>
                    <a:lnTo>
                      <a:pt x="72" y="5"/>
                    </a:lnTo>
                    <a:lnTo>
                      <a:pt x="71" y="4"/>
                    </a:lnTo>
                    <a:lnTo>
                      <a:pt x="72" y="4"/>
                    </a:lnTo>
                    <a:lnTo>
                      <a:pt x="80" y="1"/>
                    </a:lnTo>
                    <a:lnTo>
                      <a:pt x="91" y="0"/>
                    </a:lnTo>
                    <a:lnTo>
                      <a:pt x="100" y="2"/>
                    </a:lnTo>
                    <a:lnTo>
                      <a:pt x="107" y="7"/>
                    </a:lnTo>
                    <a:lnTo>
                      <a:pt x="108" y="13"/>
                    </a:lnTo>
                    <a:lnTo>
                      <a:pt x="109" y="19"/>
                    </a:lnTo>
                    <a:lnTo>
                      <a:pt x="109" y="25"/>
                    </a:lnTo>
                    <a:lnTo>
                      <a:pt x="113" y="29"/>
                    </a:lnTo>
                    <a:lnTo>
                      <a:pt x="124" y="29"/>
                    </a:lnTo>
                    <a:lnTo>
                      <a:pt x="136" y="30"/>
                    </a:lnTo>
                    <a:lnTo>
                      <a:pt x="136" y="31"/>
                    </a:lnTo>
                    <a:lnTo>
                      <a:pt x="137" y="32"/>
                    </a:lnTo>
                    <a:lnTo>
                      <a:pt x="138" y="34"/>
                    </a:lnTo>
                    <a:lnTo>
                      <a:pt x="138" y="35"/>
                    </a:lnTo>
                    <a:lnTo>
                      <a:pt x="138" y="36"/>
                    </a:lnTo>
                    <a:lnTo>
                      <a:pt x="136" y="38"/>
                    </a:lnTo>
                    <a:lnTo>
                      <a:pt x="134" y="41"/>
                    </a:lnTo>
                    <a:lnTo>
                      <a:pt x="134" y="44"/>
                    </a:lnTo>
                    <a:lnTo>
                      <a:pt x="136" y="47"/>
                    </a:lnTo>
                    <a:lnTo>
                      <a:pt x="138" y="49"/>
                    </a:lnTo>
                    <a:lnTo>
                      <a:pt x="140" y="52"/>
                    </a:lnTo>
                    <a:lnTo>
                      <a:pt x="140" y="54"/>
                    </a:lnTo>
                    <a:lnTo>
                      <a:pt x="140" y="55"/>
                    </a:lnTo>
                    <a:lnTo>
                      <a:pt x="140" y="57"/>
                    </a:lnTo>
                    <a:lnTo>
                      <a:pt x="138" y="59"/>
                    </a:lnTo>
                    <a:lnTo>
                      <a:pt x="134" y="61"/>
                    </a:lnTo>
                    <a:lnTo>
                      <a:pt x="131" y="63"/>
                    </a:lnTo>
                    <a:lnTo>
                      <a:pt x="132" y="66"/>
                    </a:lnTo>
                    <a:lnTo>
                      <a:pt x="132" y="70"/>
                    </a:lnTo>
                    <a:lnTo>
                      <a:pt x="131" y="72"/>
                    </a:lnTo>
                    <a:lnTo>
                      <a:pt x="128" y="75"/>
                    </a:lnTo>
                    <a:lnTo>
                      <a:pt x="125" y="77"/>
                    </a:lnTo>
                    <a:lnTo>
                      <a:pt x="124" y="79"/>
                    </a:lnTo>
                    <a:lnTo>
                      <a:pt x="125" y="81"/>
                    </a:lnTo>
                    <a:lnTo>
                      <a:pt x="126" y="82"/>
                    </a:lnTo>
                    <a:lnTo>
                      <a:pt x="127" y="83"/>
                    </a:lnTo>
                    <a:lnTo>
                      <a:pt x="130" y="85"/>
                    </a:lnTo>
                    <a:lnTo>
                      <a:pt x="131" y="87"/>
                    </a:lnTo>
                    <a:lnTo>
                      <a:pt x="132" y="88"/>
                    </a:lnTo>
                    <a:lnTo>
                      <a:pt x="131" y="94"/>
                    </a:lnTo>
                    <a:lnTo>
                      <a:pt x="127" y="99"/>
                    </a:lnTo>
                    <a:lnTo>
                      <a:pt x="124" y="102"/>
                    </a:lnTo>
                    <a:lnTo>
                      <a:pt x="124" y="106"/>
                    </a:lnTo>
                    <a:lnTo>
                      <a:pt x="130" y="109"/>
                    </a:lnTo>
                    <a:lnTo>
                      <a:pt x="138" y="109"/>
                    </a:lnTo>
                    <a:lnTo>
                      <a:pt x="144" y="106"/>
                    </a:lnTo>
                    <a:lnTo>
                      <a:pt x="150" y="99"/>
                    </a:lnTo>
                    <a:lnTo>
                      <a:pt x="156" y="93"/>
                    </a:lnTo>
                    <a:lnTo>
                      <a:pt x="162" y="88"/>
                    </a:lnTo>
                    <a:lnTo>
                      <a:pt x="168" y="88"/>
                    </a:lnTo>
                    <a:lnTo>
                      <a:pt x="174" y="91"/>
                    </a:lnTo>
                    <a:lnTo>
                      <a:pt x="180" y="96"/>
                    </a:lnTo>
                    <a:lnTo>
                      <a:pt x="187" y="97"/>
                    </a:lnTo>
                    <a:lnTo>
                      <a:pt x="192" y="95"/>
                    </a:lnTo>
                    <a:lnTo>
                      <a:pt x="197" y="89"/>
                    </a:lnTo>
                    <a:lnTo>
                      <a:pt x="203" y="84"/>
                    </a:lnTo>
                    <a:lnTo>
                      <a:pt x="210" y="81"/>
                    </a:lnTo>
                    <a:lnTo>
                      <a:pt x="219" y="81"/>
                    </a:lnTo>
                    <a:lnTo>
                      <a:pt x="227" y="82"/>
                    </a:lnTo>
                    <a:lnTo>
                      <a:pt x="233" y="81"/>
                    </a:lnTo>
                    <a:lnTo>
                      <a:pt x="239" y="91"/>
                    </a:lnTo>
                    <a:lnTo>
                      <a:pt x="248" y="102"/>
                    </a:lnTo>
                    <a:lnTo>
                      <a:pt x="256" y="112"/>
                    </a:lnTo>
                    <a:lnTo>
                      <a:pt x="257" y="113"/>
                    </a:lnTo>
                    <a:lnTo>
                      <a:pt x="260" y="115"/>
                    </a:lnTo>
                    <a:lnTo>
                      <a:pt x="261" y="118"/>
                    </a:lnTo>
                    <a:lnTo>
                      <a:pt x="261" y="120"/>
                    </a:lnTo>
                    <a:lnTo>
                      <a:pt x="261" y="123"/>
                    </a:lnTo>
                    <a:lnTo>
                      <a:pt x="260" y="125"/>
                    </a:lnTo>
                    <a:lnTo>
                      <a:pt x="257" y="129"/>
                    </a:lnTo>
                    <a:lnTo>
                      <a:pt x="257" y="132"/>
                    </a:lnTo>
                    <a:lnTo>
                      <a:pt x="256" y="136"/>
                    </a:lnTo>
                    <a:lnTo>
                      <a:pt x="257" y="138"/>
                    </a:lnTo>
                    <a:lnTo>
                      <a:pt x="267" y="153"/>
                    </a:lnTo>
                    <a:lnTo>
                      <a:pt x="275" y="167"/>
                    </a:lnTo>
                    <a:lnTo>
                      <a:pt x="282" y="183"/>
                    </a:lnTo>
                    <a:lnTo>
                      <a:pt x="285" y="198"/>
                    </a:lnTo>
                    <a:lnTo>
                      <a:pt x="282" y="215"/>
                    </a:lnTo>
                    <a:lnTo>
                      <a:pt x="269" y="227"/>
                    </a:lnTo>
                    <a:lnTo>
                      <a:pt x="268" y="225"/>
                    </a:lnTo>
                    <a:lnTo>
                      <a:pt x="266" y="223"/>
                    </a:lnTo>
                    <a:lnTo>
                      <a:pt x="263" y="220"/>
                    </a:lnTo>
                    <a:lnTo>
                      <a:pt x="260" y="220"/>
                    </a:lnTo>
                    <a:lnTo>
                      <a:pt x="256" y="220"/>
                    </a:lnTo>
                    <a:lnTo>
                      <a:pt x="252" y="221"/>
                    </a:lnTo>
                    <a:lnTo>
                      <a:pt x="249" y="224"/>
                    </a:lnTo>
                    <a:lnTo>
                      <a:pt x="245" y="225"/>
                    </a:lnTo>
                    <a:lnTo>
                      <a:pt x="239" y="226"/>
                    </a:lnTo>
                    <a:lnTo>
                      <a:pt x="232" y="225"/>
                    </a:lnTo>
                    <a:lnTo>
                      <a:pt x="225" y="225"/>
                    </a:lnTo>
                    <a:lnTo>
                      <a:pt x="222" y="224"/>
                    </a:lnTo>
                    <a:lnTo>
                      <a:pt x="220" y="224"/>
                    </a:lnTo>
                    <a:lnTo>
                      <a:pt x="217" y="223"/>
                    </a:lnTo>
                    <a:lnTo>
                      <a:pt x="215" y="223"/>
                    </a:lnTo>
                    <a:lnTo>
                      <a:pt x="213" y="223"/>
                    </a:lnTo>
                    <a:lnTo>
                      <a:pt x="209" y="225"/>
                    </a:lnTo>
                    <a:lnTo>
                      <a:pt x="205" y="226"/>
                    </a:lnTo>
                    <a:lnTo>
                      <a:pt x="203" y="227"/>
                    </a:lnTo>
                    <a:lnTo>
                      <a:pt x="199" y="227"/>
                    </a:lnTo>
                    <a:lnTo>
                      <a:pt x="197" y="229"/>
                    </a:lnTo>
                    <a:lnTo>
                      <a:pt x="196" y="230"/>
                    </a:lnTo>
                    <a:lnTo>
                      <a:pt x="195" y="232"/>
                    </a:lnTo>
                    <a:lnTo>
                      <a:pt x="195" y="235"/>
                    </a:lnTo>
                    <a:lnTo>
                      <a:pt x="193" y="236"/>
                    </a:lnTo>
                    <a:lnTo>
                      <a:pt x="193" y="238"/>
                    </a:lnTo>
                    <a:lnTo>
                      <a:pt x="185" y="247"/>
                    </a:lnTo>
                    <a:lnTo>
                      <a:pt x="177" y="254"/>
                    </a:lnTo>
                    <a:lnTo>
                      <a:pt x="169" y="262"/>
                    </a:lnTo>
                    <a:lnTo>
                      <a:pt x="169" y="263"/>
                    </a:lnTo>
                    <a:lnTo>
                      <a:pt x="171" y="263"/>
                    </a:lnTo>
                    <a:lnTo>
                      <a:pt x="172" y="263"/>
                    </a:lnTo>
                    <a:lnTo>
                      <a:pt x="173" y="265"/>
                    </a:lnTo>
                    <a:lnTo>
                      <a:pt x="174" y="265"/>
                    </a:lnTo>
                    <a:lnTo>
                      <a:pt x="175" y="266"/>
                    </a:lnTo>
                    <a:lnTo>
                      <a:pt x="175" y="268"/>
                    </a:lnTo>
                    <a:lnTo>
                      <a:pt x="175" y="271"/>
                    </a:lnTo>
                    <a:lnTo>
                      <a:pt x="175" y="272"/>
                    </a:lnTo>
                    <a:lnTo>
                      <a:pt x="175" y="274"/>
                    </a:lnTo>
                    <a:lnTo>
                      <a:pt x="173" y="275"/>
                    </a:lnTo>
                    <a:lnTo>
                      <a:pt x="179" y="289"/>
                    </a:lnTo>
                    <a:lnTo>
                      <a:pt x="183" y="298"/>
                    </a:lnTo>
                    <a:lnTo>
                      <a:pt x="185" y="307"/>
                    </a:lnTo>
                    <a:lnTo>
                      <a:pt x="185" y="314"/>
                    </a:lnTo>
                    <a:lnTo>
                      <a:pt x="185" y="322"/>
                    </a:lnTo>
                    <a:lnTo>
                      <a:pt x="184" y="322"/>
                    </a:lnTo>
                    <a:lnTo>
                      <a:pt x="179" y="322"/>
                    </a:lnTo>
                    <a:lnTo>
                      <a:pt x="175" y="324"/>
                    </a:lnTo>
                    <a:lnTo>
                      <a:pt x="173" y="325"/>
                    </a:lnTo>
                    <a:lnTo>
                      <a:pt x="174" y="320"/>
                    </a:lnTo>
                    <a:lnTo>
                      <a:pt x="173" y="316"/>
                    </a:lnTo>
                    <a:lnTo>
                      <a:pt x="172" y="313"/>
                    </a:lnTo>
                    <a:lnTo>
                      <a:pt x="169" y="309"/>
                    </a:lnTo>
                    <a:lnTo>
                      <a:pt x="163" y="297"/>
                    </a:lnTo>
                    <a:lnTo>
                      <a:pt x="157" y="285"/>
                    </a:lnTo>
                    <a:lnTo>
                      <a:pt x="154" y="288"/>
                    </a:lnTo>
                    <a:lnTo>
                      <a:pt x="153" y="288"/>
                    </a:lnTo>
                    <a:lnTo>
                      <a:pt x="150" y="288"/>
                    </a:lnTo>
                    <a:lnTo>
                      <a:pt x="148" y="286"/>
                    </a:lnTo>
                    <a:lnTo>
                      <a:pt x="146" y="285"/>
                    </a:lnTo>
                    <a:lnTo>
                      <a:pt x="145" y="283"/>
                    </a:lnTo>
                    <a:lnTo>
                      <a:pt x="143" y="282"/>
                    </a:lnTo>
                    <a:lnTo>
                      <a:pt x="140" y="280"/>
                    </a:lnTo>
                    <a:lnTo>
                      <a:pt x="140" y="283"/>
                    </a:lnTo>
                    <a:lnTo>
                      <a:pt x="139" y="284"/>
                    </a:lnTo>
                    <a:lnTo>
                      <a:pt x="138" y="285"/>
                    </a:lnTo>
                    <a:lnTo>
                      <a:pt x="133" y="285"/>
                    </a:lnTo>
                    <a:lnTo>
                      <a:pt x="130" y="286"/>
                    </a:lnTo>
                    <a:lnTo>
                      <a:pt x="126" y="289"/>
                    </a:lnTo>
                    <a:lnTo>
                      <a:pt x="124" y="290"/>
                    </a:lnTo>
                    <a:lnTo>
                      <a:pt x="121" y="290"/>
                    </a:lnTo>
                    <a:lnTo>
                      <a:pt x="119" y="290"/>
                    </a:lnTo>
                    <a:lnTo>
                      <a:pt x="116" y="289"/>
                    </a:lnTo>
                    <a:lnTo>
                      <a:pt x="115" y="286"/>
                    </a:lnTo>
                    <a:lnTo>
                      <a:pt x="115" y="284"/>
                    </a:lnTo>
                    <a:lnTo>
                      <a:pt x="115" y="282"/>
                    </a:lnTo>
                    <a:lnTo>
                      <a:pt x="118" y="278"/>
                    </a:lnTo>
                    <a:lnTo>
                      <a:pt x="119" y="274"/>
                    </a:lnTo>
                    <a:lnTo>
                      <a:pt x="120" y="269"/>
                    </a:lnTo>
                    <a:lnTo>
                      <a:pt x="121" y="266"/>
                    </a:lnTo>
                    <a:lnTo>
                      <a:pt x="120" y="262"/>
                    </a:lnTo>
                    <a:lnTo>
                      <a:pt x="114" y="256"/>
                    </a:lnTo>
                    <a:lnTo>
                      <a:pt x="107" y="253"/>
                    </a:lnTo>
                    <a:lnTo>
                      <a:pt x="100" y="251"/>
                    </a:lnTo>
                    <a:lnTo>
                      <a:pt x="92" y="253"/>
                    </a:lnTo>
                    <a:lnTo>
                      <a:pt x="90" y="255"/>
                    </a:lnTo>
                    <a:lnTo>
                      <a:pt x="90" y="256"/>
                    </a:lnTo>
                    <a:lnTo>
                      <a:pt x="90" y="259"/>
                    </a:lnTo>
                    <a:lnTo>
                      <a:pt x="90" y="262"/>
                    </a:lnTo>
                    <a:lnTo>
                      <a:pt x="90" y="265"/>
                    </a:lnTo>
                    <a:lnTo>
                      <a:pt x="91" y="265"/>
                    </a:lnTo>
                    <a:lnTo>
                      <a:pt x="94" y="265"/>
                    </a:lnTo>
                    <a:lnTo>
                      <a:pt x="95" y="266"/>
                    </a:lnTo>
                    <a:lnTo>
                      <a:pt x="95" y="269"/>
                    </a:lnTo>
                    <a:lnTo>
                      <a:pt x="95" y="273"/>
                    </a:lnTo>
                    <a:lnTo>
                      <a:pt x="94" y="273"/>
                    </a:lnTo>
                    <a:lnTo>
                      <a:pt x="92" y="273"/>
                    </a:lnTo>
                    <a:lnTo>
                      <a:pt x="92" y="274"/>
                    </a:lnTo>
                    <a:lnTo>
                      <a:pt x="91" y="275"/>
                    </a:lnTo>
                    <a:lnTo>
                      <a:pt x="91" y="277"/>
                    </a:lnTo>
                    <a:lnTo>
                      <a:pt x="90" y="275"/>
                    </a:lnTo>
                    <a:lnTo>
                      <a:pt x="92" y="286"/>
                    </a:lnTo>
                    <a:lnTo>
                      <a:pt x="91" y="296"/>
                    </a:lnTo>
                    <a:lnTo>
                      <a:pt x="85" y="316"/>
                    </a:lnTo>
                    <a:lnTo>
                      <a:pt x="79" y="336"/>
                    </a:lnTo>
                    <a:lnTo>
                      <a:pt x="69" y="355"/>
                    </a:lnTo>
                    <a:lnTo>
                      <a:pt x="65" y="366"/>
                    </a:lnTo>
                    <a:lnTo>
                      <a:pt x="61" y="377"/>
                    </a:lnTo>
                    <a:lnTo>
                      <a:pt x="63" y="386"/>
                    </a:lnTo>
                    <a:lnTo>
                      <a:pt x="63" y="390"/>
                    </a:lnTo>
                    <a:lnTo>
                      <a:pt x="63" y="392"/>
                    </a:lnTo>
                    <a:lnTo>
                      <a:pt x="63" y="395"/>
                    </a:lnTo>
                    <a:lnTo>
                      <a:pt x="63" y="397"/>
                    </a:lnTo>
                    <a:lnTo>
                      <a:pt x="65" y="398"/>
                    </a:lnTo>
                    <a:lnTo>
                      <a:pt x="77" y="409"/>
                    </a:lnTo>
                    <a:lnTo>
                      <a:pt x="89" y="420"/>
                    </a:lnTo>
                    <a:lnTo>
                      <a:pt x="90" y="421"/>
                    </a:lnTo>
                    <a:lnTo>
                      <a:pt x="89" y="423"/>
                    </a:lnTo>
                    <a:lnTo>
                      <a:pt x="89" y="425"/>
                    </a:lnTo>
                    <a:lnTo>
                      <a:pt x="89" y="427"/>
                    </a:lnTo>
                    <a:lnTo>
                      <a:pt x="89" y="433"/>
                    </a:lnTo>
                    <a:lnTo>
                      <a:pt x="92" y="438"/>
                    </a:lnTo>
                    <a:lnTo>
                      <a:pt x="97" y="443"/>
                    </a:lnTo>
                    <a:lnTo>
                      <a:pt x="101" y="448"/>
                    </a:lnTo>
                    <a:lnTo>
                      <a:pt x="101" y="451"/>
                    </a:lnTo>
                    <a:lnTo>
                      <a:pt x="101" y="455"/>
                    </a:lnTo>
                    <a:lnTo>
                      <a:pt x="101" y="460"/>
                    </a:lnTo>
                    <a:lnTo>
                      <a:pt x="100" y="462"/>
                    </a:lnTo>
                    <a:lnTo>
                      <a:pt x="101" y="466"/>
                    </a:lnTo>
                    <a:lnTo>
                      <a:pt x="107" y="478"/>
                    </a:lnTo>
                    <a:lnTo>
                      <a:pt x="115" y="488"/>
                    </a:lnTo>
                    <a:lnTo>
                      <a:pt x="127" y="496"/>
                    </a:lnTo>
                    <a:lnTo>
                      <a:pt x="130" y="497"/>
                    </a:lnTo>
                    <a:lnTo>
                      <a:pt x="132" y="496"/>
                    </a:lnTo>
                    <a:lnTo>
                      <a:pt x="134" y="494"/>
                    </a:lnTo>
                    <a:lnTo>
                      <a:pt x="138" y="493"/>
                    </a:lnTo>
                    <a:lnTo>
                      <a:pt x="140" y="492"/>
                    </a:lnTo>
                    <a:lnTo>
                      <a:pt x="143" y="492"/>
                    </a:lnTo>
                    <a:lnTo>
                      <a:pt x="143" y="494"/>
                    </a:lnTo>
                    <a:lnTo>
                      <a:pt x="144" y="497"/>
                    </a:lnTo>
                    <a:lnTo>
                      <a:pt x="145" y="498"/>
                    </a:lnTo>
                    <a:lnTo>
                      <a:pt x="148" y="500"/>
                    </a:lnTo>
                    <a:lnTo>
                      <a:pt x="149" y="503"/>
                    </a:lnTo>
                    <a:lnTo>
                      <a:pt x="150" y="505"/>
                    </a:lnTo>
                    <a:lnTo>
                      <a:pt x="150" y="508"/>
                    </a:lnTo>
                    <a:lnTo>
                      <a:pt x="154" y="508"/>
                    </a:lnTo>
                    <a:lnTo>
                      <a:pt x="156" y="508"/>
                    </a:lnTo>
                    <a:lnTo>
                      <a:pt x="159" y="510"/>
                    </a:lnTo>
                    <a:lnTo>
                      <a:pt x="160" y="511"/>
                    </a:lnTo>
                    <a:lnTo>
                      <a:pt x="161" y="515"/>
                    </a:lnTo>
                    <a:lnTo>
                      <a:pt x="161" y="517"/>
                    </a:lnTo>
                    <a:lnTo>
                      <a:pt x="159" y="517"/>
                    </a:lnTo>
                    <a:lnTo>
                      <a:pt x="157" y="517"/>
                    </a:lnTo>
                    <a:lnTo>
                      <a:pt x="157" y="521"/>
                    </a:lnTo>
                    <a:lnTo>
                      <a:pt x="156" y="523"/>
                    </a:lnTo>
                    <a:lnTo>
                      <a:pt x="154" y="526"/>
                    </a:lnTo>
                    <a:lnTo>
                      <a:pt x="151" y="527"/>
                    </a:lnTo>
                    <a:lnTo>
                      <a:pt x="149" y="528"/>
                    </a:lnTo>
                    <a:lnTo>
                      <a:pt x="145" y="528"/>
                    </a:lnTo>
                    <a:lnTo>
                      <a:pt x="145" y="527"/>
                    </a:lnTo>
                    <a:lnTo>
                      <a:pt x="144" y="526"/>
                    </a:lnTo>
                    <a:lnTo>
                      <a:pt x="143" y="525"/>
                    </a:lnTo>
                    <a:lnTo>
                      <a:pt x="140" y="525"/>
                    </a:lnTo>
                    <a:lnTo>
                      <a:pt x="138" y="526"/>
                    </a:lnTo>
                    <a:lnTo>
                      <a:pt x="138" y="527"/>
                    </a:lnTo>
                    <a:lnTo>
                      <a:pt x="137" y="529"/>
                    </a:lnTo>
                    <a:lnTo>
                      <a:pt x="137" y="531"/>
                    </a:lnTo>
                    <a:lnTo>
                      <a:pt x="136" y="533"/>
                    </a:lnTo>
                    <a:lnTo>
                      <a:pt x="134" y="534"/>
                    </a:lnTo>
                    <a:lnTo>
                      <a:pt x="133" y="535"/>
                    </a:lnTo>
                    <a:lnTo>
                      <a:pt x="132" y="535"/>
                    </a:lnTo>
                    <a:lnTo>
                      <a:pt x="130" y="534"/>
                    </a:lnTo>
                    <a:lnTo>
                      <a:pt x="127" y="532"/>
                    </a:lnTo>
                    <a:lnTo>
                      <a:pt x="125" y="531"/>
                    </a:lnTo>
                    <a:lnTo>
                      <a:pt x="122" y="528"/>
                    </a:lnTo>
                    <a:lnTo>
                      <a:pt x="126" y="521"/>
                    </a:lnTo>
                    <a:lnTo>
                      <a:pt x="125" y="514"/>
                    </a:lnTo>
                    <a:lnTo>
                      <a:pt x="121" y="509"/>
                    </a:lnTo>
                    <a:lnTo>
                      <a:pt x="115" y="505"/>
                    </a:lnTo>
                    <a:lnTo>
                      <a:pt x="108" y="502"/>
                    </a:lnTo>
                    <a:lnTo>
                      <a:pt x="101" y="499"/>
                    </a:lnTo>
                    <a:lnTo>
                      <a:pt x="100" y="499"/>
                    </a:lnTo>
                    <a:lnTo>
                      <a:pt x="97" y="499"/>
                    </a:lnTo>
                    <a:lnTo>
                      <a:pt x="96" y="500"/>
                    </a:lnTo>
                    <a:lnTo>
                      <a:pt x="95" y="502"/>
                    </a:lnTo>
                    <a:lnTo>
                      <a:pt x="91" y="511"/>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0" name="Freeform 91"/>
              <p:cNvSpPr/>
              <p:nvPr/>
            </p:nvSpPr>
            <p:spPr bwMode="gray">
              <a:xfrm>
                <a:off x="2769" y="2967"/>
                <a:ext cx="223" cy="189"/>
              </a:xfrm>
              <a:custGeom>
                <a:avLst/>
                <a:gdLst>
                  <a:gd name="T0" fmla="*/ 60 w 190"/>
                  <a:gd name="T1" fmla="*/ 14 h 161"/>
                  <a:gd name="T2" fmla="*/ 52 w 190"/>
                  <a:gd name="T3" fmla="*/ 13 h 161"/>
                  <a:gd name="T4" fmla="*/ 40 w 190"/>
                  <a:gd name="T5" fmla="*/ 18 h 161"/>
                  <a:gd name="T6" fmla="*/ 32 w 190"/>
                  <a:gd name="T7" fmla="*/ 21 h 161"/>
                  <a:gd name="T8" fmla="*/ 28 w 190"/>
                  <a:gd name="T9" fmla="*/ 28 h 161"/>
                  <a:gd name="T10" fmla="*/ 9 w 190"/>
                  <a:gd name="T11" fmla="*/ 49 h 161"/>
                  <a:gd name="T12" fmla="*/ 2 w 190"/>
                  <a:gd name="T13" fmla="*/ 60 h 161"/>
                  <a:gd name="T14" fmla="*/ 6 w 190"/>
                  <a:gd name="T15" fmla="*/ 62 h 161"/>
                  <a:gd name="T16" fmla="*/ 7 w 190"/>
                  <a:gd name="T17" fmla="*/ 69 h 161"/>
                  <a:gd name="T18" fmla="*/ 5 w 190"/>
                  <a:gd name="T19" fmla="*/ 74 h 161"/>
                  <a:gd name="T20" fmla="*/ 19 w 190"/>
                  <a:gd name="T21" fmla="*/ 113 h 161"/>
                  <a:gd name="T22" fmla="*/ 20 w 190"/>
                  <a:gd name="T23" fmla="*/ 141 h 161"/>
                  <a:gd name="T24" fmla="*/ 28 w 190"/>
                  <a:gd name="T25" fmla="*/ 163 h 161"/>
                  <a:gd name="T26" fmla="*/ 38 w 190"/>
                  <a:gd name="T27" fmla="*/ 162 h 161"/>
                  <a:gd name="T28" fmla="*/ 46 w 190"/>
                  <a:gd name="T29" fmla="*/ 155 h 161"/>
                  <a:gd name="T30" fmla="*/ 54 w 190"/>
                  <a:gd name="T31" fmla="*/ 161 h 161"/>
                  <a:gd name="T32" fmla="*/ 55 w 190"/>
                  <a:gd name="T33" fmla="*/ 180 h 161"/>
                  <a:gd name="T34" fmla="*/ 74 w 190"/>
                  <a:gd name="T35" fmla="*/ 188 h 161"/>
                  <a:gd name="T36" fmla="*/ 79 w 190"/>
                  <a:gd name="T37" fmla="*/ 184 h 161"/>
                  <a:gd name="T38" fmla="*/ 87 w 190"/>
                  <a:gd name="T39" fmla="*/ 183 h 161"/>
                  <a:gd name="T40" fmla="*/ 96 w 190"/>
                  <a:gd name="T41" fmla="*/ 183 h 161"/>
                  <a:gd name="T42" fmla="*/ 107 w 190"/>
                  <a:gd name="T43" fmla="*/ 173 h 161"/>
                  <a:gd name="T44" fmla="*/ 115 w 190"/>
                  <a:gd name="T45" fmla="*/ 167 h 161"/>
                  <a:gd name="T46" fmla="*/ 119 w 190"/>
                  <a:gd name="T47" fmla="*/ 160 h 161"/>
                  <a:gd name="T48" fmla="*/ 140 w 190"/>
                  <a:gd name="T49" fmla="*/ 160 h 161"/>
                  <a:gd name="T50" fmla="*/ 149 w 190"/>
                  <a:gd name="T51" fmla="*/ 157 h 161"/>
                  <a:gd name="T52" fmla="*/ 151 w 190"/>
                  <a:gd name="T53" fmla="*/ 160 h 161"/>
                  <a:gd name="T54" fmla="*/ 151 w 190"/>
                  <a:gd name="T55" fmla="*/ 162 h 161"/>
                  <a:gd name="T56" fmla="*/ 170 w 190"/>
                  <a:gd name="T57" fmla="*/ 157 h 161"/>
                  <a:gd name="T58" fmla="*/ 160 w 190"/>
                  <a:gd name="T59" fmla="*/ 149 h 161"/>
                  <a:gd name="T60" fmla="*/ 151 w 190"/>
                  <a:gd name="T61" fmla="*/ 142 h 161"/>
                  <a:gd name="T62" fmla="*/ 156 w 190"/>
                  <a:gd name="T63" fmla="*/ 129 h 161"/>
                  <a:gd name="T64" fmla="*/ 176 w 190"/>
                  <a:gd name="T65" fmla="*/ 126 h 161"/>
                  <a:gd name="T66" fmla="*/ 177 w 190"/>
                  <a:gd name="T67" fmla="*/ 121 h 161"/>
                  <a:gd name="T68" fmla="*/ 188 w 190"/>
                  <a:gd name="T69" fmla="*/ 113 h 161"/>
                  <a:gd name="T70" fmla="*/ 200 w 190"/>
                  <a:gd name="T71" fmla="*/ 108 h 161"/>
                  <a:gd name="T72" fmla="*/ 204 w 190"/>
                  <a:gd name="T73" fmla="*/ 101 h 161"/>
                  <a:gd name="T74" fmla="*/ 211 w 190"/>
                  <a:gd name="T75" fmla="*/ 100 h 161"/>
                  <a:gd name="T76" fmla="*/ 222 w 190"/>
                  <a:gd name="T77" fmla="*/ 89 h 161"/>
                  <a:gd name="T78" fmla="*/ 221 w 190"/>
                  <a:gd name="T79" fmla="*/ 52 h 161"/>
                  <a:gd name="T80" fmla="*/ 216 w 190"/>
                  <a:gd name="T81" fmla="*/ 35 h 161"/>
                  <a:gd name="T82" fmla="*/ 212 w 190"/>
                  <a:gd name="T83" fmla="*/ 29 h 161"/>
                  <a:gd name="T84" fmla="*/ 212 w 190"/>
                  <a:gd name="T85" fmla="*/ 23 h 161"/>
                  <a:gd name="T86" fmla="*/ 219 w 190"/>
                  <a:gd name="T87" fmla="*/ 18 h 161"/>
                  <a:gd name="T88" fmla="*/ 221 w 190"/>
                  <a:gd name="T89" fmla="*/ 7 h 161"/>
                  <a:gd name="T90" fmla="*/ 215 w 190"/>
                  <a:gd name="T91" fmla="*/ 1 h 161"/>
                  <a:gd name="T92" fmla="*/ 201 w 190"/>
                  <a:gd name="T93" fmla="*/ 6 h 161"/>
                  <a:gd name="T94" fmla="*/ 183 w 190"/>
                  <a:gd name="T95" fmla="*/ 9 h 161"/>
                  <a:gd name="T96" fmla="*/ 153 w 190"/>
                  <a:gd name="T97" fmla="*/ 14 h 161"/>
                  <a:gd name="T98" fmla="*/ 153 w 190"/>
                  <a:gd name="T99" fmla="*/ 20 h 161"/>
                  <a:gd name="T100" fmla="*/ 158 w 190"/>
                  <a:gd name="T101" fmla="*/ 27 h 161"/>
                  <a:gd name="T102" fmla="*/ 160 w 190"/>
                  <a:gd name="T103" fmla="*/ 34 h 161"/>
                  <a:gd name="T104" fmla="*/ 153 w 190"/>
                  <a:gd name="T105" fmla="*/ 38 h 161"/>
                  <a:gd name="T106" fmla="*/ 144 w 190"/>
                  <a:gd name="T107" fmla="*/ 35 h 161"/>
                  <a:gd name="T108" fmla="*/ 140 w 190"/>
                  <a:gd name="T109" fmla="*/ 28 h 161"/>
                  <a:gd name="T110" fmla="*/ 136 w 190"/>
                  <a:gd name="T111" fmla="*/ 22 h 161"/>
                  <a:gd name="T112" fmla="*/ 130 w 190"/>
                  <a:gd name="T113" fmla="*/ 25 h 161"/>
                  <a:gd name="T114" fmla="*/ 128 w 190"/>
                  <a:gd name="T115" fmla="*/ 28 h 161"/>
                  <a:gd name="T116" fmla="*/ 119 w 190"/>
                  <a:gd name="T117" fmla="*/ 20 h 161"/>
                  <a:gd name="T118" fmla="*/ 110 w 190"/>
                  <a:gd name="T119" fmla="*/ 9 h 161"/>
                  <a:gd name="T120" fmla="*/ 97 w 190"/>
                  <a:gd name="T121" fmla="*/ 11 h 161"/>
                  <a:gd name="T122" fmla="*/ 82 w 190"/>
                  <a:gd name="T123" fmla="*/ 16 h 16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0" h="161">
                    <a:moveTo>
                      <a:pt x="56" y="13"/>
                    </a:moveTo>
                    <a:lnTo>
                      <a:pt x="53" y="12"/>
                    </a:lnTo>
                    <a:lnTo>
                      <a:pt x="51" y="12"/>
                    </a:lnTo>
                    <a:lnTo>
                      <a:pt x="48" y="11"/>
                    </a:lnTo>
                    <a:lnTo>
                      <a:pt x="46" y="11"/>
                    </a:lnTo>
                    <a:lnTo>
                      <a:pt x="44" y="11"/>
                    </a:lnTo>
                    <a:lnTo>
                      <a:pt x="40" y="13"/>
                    </a:lnTo>
                    <a:lnTo>
                      <a:pt x="36" y="14"/>
                    </a:lnTo>
                    <a:lnTo>
                      <a:pt x="34" y="15"/>
                    </a:lnTo>
                    <a:lnTo>
                      <a:pt x="30" y="15"/>
                    </a:lnTo>
                    <a:lnTo>
                      <a:pt x="28" y="17"/>
                    </a:lnTo>
                    <a:lnTo>
                      <a:pt x="27" y="18"/>
                    </a:lnTo>
                    <a:lnTo>
                      <a:pt x="26" y="20"/>
                    </a:lnTo>
                    <a:lnTo>
                      <a:pt x="26" y="23"/>
                    </a:lnTo>
                    <a:lnTo>
                      <a:pt x="24" y="24"/>
                    </a:lnTo>
                    <a:lnTo>
                      <a:pt x="24" y="26"/>
                    </a:lnTo>
                    <a:lnTo>
                      <a:pt x="16" y="35"/>
                    </a:lnTo>
                    <a:lnTo>
                      <a:pt x="8" y="42"/>
                    </a:lnTo>
                    <a:lnTo>
                      <a:pt x="0" y="50"/>
                    </a:lnTo>
                    <a:lnTo>
                      <a:pt x="0" y="51"/>
                    </a:lnTo>
                    <a:lnTo>
                      <a:pt x="2" y="51"/>
                    </a:lnTo>
                    <a:lnTo>
                      <a:pt x="3" y="51"/>
                    </a:lnTo>
                    <a:lnTo>
                      <a:pt x="4" y="53"/>
                    </a:lnTo>
                    <a:lnTo>
                      <a:pt x="5" y="53"/>
                    </a:lnTo>
                    <a:lnTo>
                      <a:pt x="6" y="54"/>
                    </a:lnTo>
                    <a:lnTo>
                      <a:pt x="6" y="56"/>
                    </a:lnTo>
                    <a:lnTo>
                      <a:pt x="6" y="59"/>
                    </a:lnTo>
                    <a:lnTo>
                      <a:pt x="6" y="60"/>
                    </a:lnTo>
                    <a:lnTo>
                      <a:pt x="6" y="62"/>
                    </a:lnTo>
                    <a:lnTo>
                      <a:pt x="4" y="63"/>
                    </a:lnTo>
                    <a:lnTo>
                      <a:pt x="10" y="77"/>
                    </a:lnTo>
                    <a:lnTo>
                      <a:pt x="15" y="88"/>
                    </a:lnTo>
                    <a:lnTo>
                      <a:pt x="16" y="96"/>
                    </a:lnTo>
                    <a:lnTo>
                      <a:pt x="16" y="104"/>
                    </a:lnTo>
                    <a:lnTo>
                      <a:pt x="16" y="115"/>
                    </a:lnTo>
                    <a:lnTo>
                      <a:pt x="17" y="120"/>
                    </a:lnTo>
                    <a:lnTo>
                      <a:pt x="18" y="127"/>
                    </a:lnTo>
                    <a:lnTo>
                      <a:pt x="21" y="136"/>
                    </a:lnTo>
                    <a:lnTo>
                      <a:pt x="24" y="139"/>
                    </a:lnTo>
                    <a:lnTo>
                      <a:pt x="27" y="141"/>
                    </a:lnTo>
                    <a:lnTo>
                      <a:pt x="29" y="139"/>
                    </a:lnTo>
                    <a:lnTo>
                      <a:pt x="32" y="138"/>
                    </a:lnTo>
                    <a:lnTo>
                      <a:pt x="34" y="136"/>
                    </a:lnTo>
                    <a:lnTo>
                      <a:pt x="36" y="133"/>
                    </a:lnTo>
                    <a:lnTo>
                      <a:pt x="39" y="132"/>
                    </a:lnTo>
                    <a:lnTo>
                      <a:pt x="41" y="132"/>
                    </a:lnTo>
                    <a:lnTo>
                      <a:pt x="42" y="132"/>
                    </a:lnTo>
                    <a:lnTo>
                      <a:pt x="46" y="137"/>
                    </a:lnTo>
                    <a:lnTo>
                      <a:pt x="46" y="142"/>
                    </a:lnTo>
                    <a:lnTo>
                      <a:pt x="45" y="147"/>
                    </a:lnTo>
                    <a:lnTo>
                      <a:pt x="47" y="153"/>
                    </a:lnTo>
                    <a:lnTo>
                      <a:pt x="50" y="156"/>
                    </a:lnTo>
                    <a:lnTo>
                      <a:pt x="56" y="159"/>
                    </a:lnTo>
                    <a:lnTo>
                      <a:pt x="63" y="160"/>
                    </a:lnTo>
                    <a:lnTo>
                      <a:pt x="67" y="161"/>
                    </a:lnTo>
                    <a:lnTo>
                      <a:pt x="67" y="160"/>
                    </a:lnTo>
                    <a:lnTo>
                      <a:pt x="67" y="157"/>
                    </a:lnTo>
                    <a:lnTo>
                      <a:pt x="70" y="156"/>
                    </a:lnTo>
                    <a:lnTo>
                      <a:pt x="74" y="156"/>
                    </a:lnTo>
                    <a:lnTo>
                      <a:pt x="77" y="157"/>
                    </a:lnTo>
                    <a:lnTo>
                      <a:pt x="80" y="156"/>
                    </a:lnTo>
                    <a:lnTo>
                      <a:pt x="82" y="156"/>
                    </a:lnTo>
                    <a:lnTo>
                      <a:pt x="85" y="153"/>
                    </a:lnTo>
                    <a:lnTo>
                      <a:pt x="88" y="150"/>
                    </a:lnTo>
                    <a:lnTo>
                      <a:pt x="91" y="147"/>
                    </a:lnTo>
                    <a:lnTo>
                      <a:pt x="94" y="145"/>
                    </a:lnTo>
                    <a:lnTo>
                      <a:pt x="97" y="143"/>
                    </a:lnTo>
                    <a:lnTo>
                      <a:pt x="98" y="142"/>
                    </a:lnTo>
                    <a:lnTo>
                      <a:pt x="97" y="139"/>
                    </a:lnTo>
                    <a:lnTo>
                      <a:pt x="94" y="138"/>
                    </a:lnTo>
                    <a:lnTo>
                      <a:pt x="101" y="136"/>
                    </a:lnTo>
                    <a:lnTo>
                      <a:pt x="109" y="137"/>
                    </a:lnTo>
                    <a:lnTo>
                      <a:pt x="116" y="138"/>
                    </a:lnTo>
                    <a:lnTo>
                      <a:pt x="119" y="136"/>
                    </a:lnTo>
                    <a:lnTo>
                      <a:pt x="123" y="134"/>
                    </a:lnTo>
                    <a:lnTo>
                      <a:pt x="127" y="133"/>
                    </a:lnTo>
                    <a:lnTo>
                      <a:pt x="127" y="134"/>
                    </a:lnTo>
                    <a:lnTo>
                      <a:pt x="127" y="136"/>
                    </a:lnTo>
                    <a:lnTo>
                      <a:pt x="128" y="136"/>
                    </a:lnTo>
                    <a:lnTo>
                      <a:pt x="129" y="136"/>
                    </a:lnTo>
                    <a:lnTo>
                      <a:pt x="130" y="136"/>
                    </a:lnTo>
                    <a:lnTo>
                      <a:pt x="130" y="137"/>
                    </a:lnTo>
                    <a:lnTo>
                      <a:pt x="129" y="138"/>
                    </a:lnTo>
                    <a:lnTo>
                      <a:pt x="138" y="138"/>
                    </a:lnTo>
                    <a:lnTo>
                      <a:pt x="146" y="138"/>
                    </a:lnTo>
                    <a:lnTo>
                      <a:pt x="145" y="134"/>
                    </a:lnTo>
                    <a:lnTo>
                      <a:pt x="142" y="132"/>
                    </a:lnTo>
                    <a:lnTo>
                      <a:pt x="139" y="130"/>
                    </a:lnTo>
                    <a:lnTo>
                      <a:pt x="136" y="127"/>
                    </a:lnTo>
                    <a:lnTo>
                      <a:pt x="133" y="125"/>
                    </a:lnTo>
                    <a:lnTo>
                      <a:pt x="130" y="124"/>
                    </a:lnTo>
                    <a:lnTo>
                      <a:pt x="129" y="121"/>
                    </a:lnTo>
                    <a:lnTo>
                      <a:pt x="127" y="114"/>
                    </a:lnTo>
                    <a:lnTo>
                      <a:pt x="129" y="112"/>
                    </a:lnTo>
                    <a:lnTo>
                      <a:pt x="133" y="110"/>
                    </a:lnTo>
                    <a:lnTo>
                      <a:pt x="138" y="109"/>
                    </a:lnTo>
                    <a:lnTo>
                      <a:pt x="144" y="109"/>
                    </a:lnTo>
                    <a:lnTo>
                      <a:pt x="150" y="107"/>
                    </a:lnTo>
                    <a:lnTo>
                      <a:pt x="151" y="107"/>
                    </a:lnTo>
                    <a:lnTo>
                      <a:pt x="151" y="104"/>
                    </a:lnTo>
                    <a:lnTo>
                      <a:pt x="151" y="103"/>
                    </a:lnTo>
                    <a:lnTo>
                      <a:pt x="151" y="102"/>
                    </a:lnTo>
                    <a:lnTo>
                      <a:pt x="156" y="98"/>
                    </a:lnTo>
                    <a:lnTo>
                      <a:pt x="160" y="96"/>
                    </a:lnTo>
                    <a:lnTo>
                      <a:pt x="166" y="96"/>
                    </a:lnTo>
                    <a:lnTo>
                      <a:pt x="169" y="95"/>
                    </a:lnTo>
                    <a:lnTo>
                      <a:pt x="170" y="92"/>
                    </a:lnTo>
                    <a:lnTo>
                      <a:pt x="171" y="91"/>
                    </a:lnTo>
                    <a:lnTo>
                      <a:pt x="172" y="89"/>
                    </a:lnTo>
                    <a:lnTo>
                      <a:pt x="174" y="86"/>
                    </a:lnTo>
                    <a:lnTo>
                      <a:pt x="176" y="85"/>
                    </a:lnTo>
                    <a:lnTo>
                      <a:pt x="177" y="85"/>
                    </a:lnTo>
                    <a:lnTo>
                      <a:pt x="180" y="85"/>
                    </a:lnTo>
                    <a:lnTo>
                      <a:pt x="181" y="85"/>
                    </a:lnTo>
                    <a:lnTo>
                      <a:pt x="183" y="84"/>
                    </a:lnTo>
                    <a:lnTo>
                      <a:pt x="189" y="76"/>
                    </a:lnTo>
                    <a:lnTo>
                      <a:pt x="190" y="65"/>
                    </a:lnTo>
                    <a:lnTo>
                      <a:pt x="189" y="55"/>
                    </a:lnTo>
                    <a:lnTo>
                      <a:pt x="188" y="44"/>
                    </a:lnTo>
                    <a:lnTo>
                      <a:pt x="187" y="33"/>
                    </a:lnTo>
                    <a:lnTo>
                      <a:pt x="186" y="32"/>
                    </a:lnTo>
                    <a:lnTo>
                      <a:pt x="184" y="30"/>
                    </a:lnTo>
                    <a:lnTo>
                      <a:pt x="183" y="29"/>
                    </a:lnTo>
                    <a:lnTo>
                      <a:pt x="181" y="26"/>
                    </a:lnTo>
                    <a:lnTo>
                      <a:pt x="181" y="25"/>
                    </a:lnTo>
                    <a:lnTo>
                      <a:pt x="180" y="23"/>
                    </a:lnTo>
                    <a:lnTo>
                      <a:pt x="181" y="21"/>
                    </a:lnTo>
                    <a:lnTo>
                      <a:pt x="181" y="20"/>
                    </a:lnTo>
                    <a:lnTo>
                      <a:pt x="183" y="18"/>
                    </a:lnTo>
                    <a:lnTo>
                      <a:pt x="186" y="17"/>
                    </a:lnTo>
                    <a:lnTo>
                      <a:pt x="187" y="15"/>
                    </a:lnTo>
                    <a:lnTo>
                      <a:pt x="188" y="12"/>
                    </a:lnTo>
                    <a:lnTo>
                      <a:pt x="188" y="9"/>
                    </a:lnTo>
                    <a:lnTo>
                      <a:pt x="188" y="6"/>
                    </a:lnTo>
                    <a:lnTo>
                      <a:pt x="187" y="3"/>
                    </a:lnTo>
                    <a:lnTo>
                      <a:pt x="186" y="1"/>
                    </a:lnTo>
                    <a:lnTo>
                      <a:pt x="183" y="1"/>
                    </a:lnTo>
                    <a:lnTo>
                      <a:pt x="181" y="0"/>
                    </a:lnTo>
                    <a:lnTo>
                      <a:pt x="176" y="2"/>
                    </a:lnTo>
                    <a:lnTo>
                      <a:pt x="171" y="5"/>
                    </a:lnTo>
                    <a:lnTo>
                      <a:pt x="166" y="8"/>
                    </a:lnTo>
                    <a:lnTo>
                      <a:pt x="162" y="13"/>
                    </a:lnTo>
                    <a:lnTo>
                      <a:pt x="156" y="8"/>
                    </a:lnTo>
                    <a:lnTo>
                      <a:pt x="147" y="7"/>
                    </a:lnTo>
                    <a:lnTo>
                      <a:pt x="139" y="8"/>
                    </a:lnTo>
                    <a:lnTo>
                      <a:pt x="130" y="12"/>
                    </a:lnTo>
                    <a:lnTo>
                      <a:pt x="129" y="13"/>
                    </a:lnTo>
                    <a:lnTo>
                      <a:pt x="129" y="14"/>
                    </a:lnTo>
                    <a:lnTo>
                      <a:pt x="130" y="17"/>
                    </a:lnTo>
                    <a:lnTo>
                      <a:pt x="132" y="18"/>
                    </a:lnTo>
                    <a:lnTo>
                      <a:pt x="133" y="20"/>
                    </a:lnTo>
                    <a:lnTo>
                      <a:pt x="135" y="23"/>
                    </a:lnTo>
                    <a:lnTo>
                      <a:pt x="136" y="25"/>
                    </a:lnTo>
                    <a:lnTo>
                      <a:pt x="136" y="27"/>
                    </a:lnTo>
                    <a:lnTo>
                      <a:pt x="136" y="29"/>
                    </a:lnTo>
                    <a:lnTo>
                      <a:pt x="134" y="31"/>
                    </a:lnTo>
                    <a:lnTo>
                      <a:pt x="133" y="31"/>
                    </a:lnTo>
                    <a:lnTo>
                      <a:pt x="130" y="32"/>
                    </a:lnTo>
                    <a:lnTo>
                      <a:pt x="127" y="31"/>
                    </a:lnTo>
                    <a:lnTo>
                      <a:pt x="125" y="31"/>
                    </a:lnTo>
                    <a:lnTo>
                      <a:pt x="123" y="30"/>
                    </a:lnTo>
                    <a:lnTo>
                      <a:pt x="122" y="27"/>
                    </a:lnTo>
                    <a:lnTo>
                      <a:pt x="121" y="25"/>
                    </a:lnTo>
                    <a:lnTo>
                      <a:pt x="119" y="24"/>
                    </a:lnTo>
                    <a:lnTo>
                      <a:pt x="118" y="21"/>
                    </a:lnTo>
                    <a:lnTo>
                      <a:pt x="117" y="20"/>
                    </a:lnTo>
                    <a:lnTo>
                      <a:pt x="116" y="19"/>
                    </a:lnTo>
                    <a:lnTo>
                      <a:pt x="113" y="19"/>
                    </a:lnTo>
                    <a:lnTo>
                      <a:pt x="111" y="20"/>
                    </a:lnTo>
                    <a:lnTo>
                      <a:pt x="111" y="21"/>
                    </a:lnTo>
                    <a:lnTo>
                      <a:pt x="110" y="23"/>
                    </a:lnTo>
                    <a:lnTo>
                      <a:pt x="110" y="24"/>
                    </a:lnTo>
                    <a:lnTo>
                      <a:pt x="109" y="24"/>
                    </a:lnTo>
                    <a:lnTo>
                      <a:pt x="106" y="23"/>
                    </a:lnTo>
                    <a:lnTo>
                      <a:pt x="104" y="19"/>
                    </a:lnTo>
                    <a:lnTo>
                      <a:pt x="101" y="17"/>
                    </a:lnTo>
                    <a:lnTo>
                      <a:pt x="99" y="13"/>
                    </a:lnTo>
                    <a:lnTo>
                      <a:pt x="97" y="11"/>
                    </a:lnTo>
                    <a:lnTo>
                      <a:pt x="94" y="8"/>
                    </a:lnTo>
                    <a:lnTo>
                      <a:pt x="91" y="8"/>
                    </a:lnTo>
                    <a:lnTo>
                      <a:pt x="87" y="8"/>
                    </a:lnTo>
                    <a:lnTo>
                      <a:pt x="83" y="9"/>
                    </a:lnTo>
                    <a:lnTo>
                      <a:pt x="80" y="12"/>
                    </a:lnTo>
                    <a:lnTo>
                      <a:pt x="76" y="13"/>
                    </a:lnTo>
                    <a:lnTo>
                      <a:pt x="70" y="14"/>
                    </a:lnTo>
                    <a:lnTo>
                      <a:pt x="63" y="13"/>
                    </a:lnTo>
                    <a:lnTo>
                      <a:pt x="56" y="1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1" name="Freeform 92"/>
              <p:cNvSpPr/>
              <p:nvPr/>
            </p:nvSpPr>
            <p:spPr bwMode="gray">
              <a:xfrm>
                <a:off x="3061" y="3293"/>
                <a:ext cx="414" cy="252"/>
              </a:xfrm>
              <a:custGeom>
                <a:avLst/>
                <a:gdLst>
                  <a:gd name="T0" fmla="*/ 6 w 354"/>
                  <a:gd name="T1" fmla="*/ 211 h 215"/>
                  <a:gd name="T2" fmla="*/ 12 w 354"/>
                  <a:gd name="T3" fmla="*/ 203 h 215"/>
                  <a:gd name="T4" fmla="*/ 18 w 354"/>
                  <a:gd name="T5" fmla="*/ 209 h 215"/>
                  <a:gd name="T6" fmla="*/ 30 w 354"/>
                  <a:gd name="T7" fmla="*/ 219 h 215"/>
                  <a:gd name="T8" fmla="*/ 46 w 354"/>
                  <a:gd name="T9" fmla="*/ 223 h 215"/>
                  <a:gd name="T10" fmla="*/ 50 w 354"/>
                  <a:gd name="T11" fmla="*/ 226 h 215"/>
                  <a:gd name="T12" fmla="*/ 58 w 354"/>
                  <a:gd name="T13" fmla="*/ 229 h 215"/>
                  <a:gd name="T14" fmla="*/ 68 w 354"/>
                  <a:gd name="T15" fmla="*/ 219 h 215"/>
                  <a:gd name="T16" fmla="*/ 71 w 354"/>
                  <a:gd name="T17" fmla="*/ 209 h 215"/>
                  <a:gd name="T18" fmla="*/ 78 w 354"/>
                  <a:gd name="T19" fmla="*/ 205 h 215"/>
                  <a:gd name="T20" fmla="*/ 85 w 354"/>
                  <a:gd name="T21" fmla="*/ 185 h 215"/>
                  <a:gd name="T22" fmla="*/ 131 w 354"/>
                  <a:gd name="T23" fmla="*/ 177 h 215"/>
                  <a:gd name="T24" fmla="*/ 164 w 354"/>
                  <a:gd name="T25" fmla="*/ 168 h 215"/>
                  <a:gd name="T26" fmla="*/ 173 w 354"/>
                  <a:gd name="T27" fmla="*/ 155 h 215"/>
                  <a:gd name="T28" fmla="*/ 191 w 354"/>
                  <a:gd name="T29" fmla="*/ 115 h 215"/>
                  <a:gd name="T30" fmla="*/ 237 w 354"/>
                  <a:gd name="T31" fmla="*/ 88 h 215"/>
                  <a:gd name="T32" fmla="*/ 253 w 354"/>
                  <a:gd name="T33" fmla="*/ 76 h 215"/>
                  <a:gd name="T34" fmla="*/ 247 w 354"/>
                  <a:gd name="T35" fmla="*/ 64 h 215"/>
                  <a:gd name="T36" fmla="*/ 270 w 354"/>
                  <a:gd name="T37" fmla="*/ 62 h 215"/>
                  <a:gd name="T38" fmla="*/ 288 w 354"/>
                  <a:gd name="T39" fmla="*/ 50 h 215"/>
                  <a:gd name="T40" fmla="*/ 303 w 354"/>
                  <a:gd name="T41" fmla="*/ 8 h 215"/>
                  <a:gd name="T42" fmla="*/ 310 w 354"/>
                  <a:gd name="T43" fmla="*/ 8 h 215"/>
                  <a:gd name="T44" fmla="*/ 318 w 354"/>
                  <a:gd name="T45" fmla="*/ 12 h 215"/>
                  <a:gd name="T46" fmla="*/ 330 w 354"/>
                  <a:gd name="T47" fmla="*/ 8 h 215"/>
                  <a:gd name="T48" fmla="*/ 331 w 354"/>
                  <a:gd name="T49" fmla="*/ 18 h 215"/>
                  <a:gd name="T50" fmla="*/ 341 w 354"/>
                  <a:gd name="T51" fmla="*/ 21 h 215"/>
                  <a:gd name="T52" fmla="*/ 349 w 354"/>
                  <a:gd name="T53" fmla="*/ 27 h 215"/>
                  <a:gd name="T54" fmla="*/ 343 w 354"/>
                  <a:gd name="T55" fmla="*/ 38 h 215"/>
                  <a:gd name="T56" fmla="*/ 338 w 354"/>
                  <a:gd name="T57" fmla="*/ 46 h 215"/>
                  <a:gd name="T58" fmla="*/ 349 w 354"/>
                  <a:gd name="T59" fmla="*/ 42 h 215"/>
                  <a:gd name="T60" fmla="*/ 353 w 354"/>
                  <a:gd name="T61" fmla="*/ 48 h 215"/>
                  <a:gd name="T62" fmla="*/ 364 w 354"/>
                  <a:gd name="T63" fmla="*/ 53 h 215"/>
                  <a:gd name="T64" fmla="*/ 401 w 354"/>
                  <a:gd name="T65" fmla="*/ 67 h 215"/>
                  <a:gd name="T66" fmla="*/ 410 w 354"/>
                  <a:gd name="T67" fmla="*/ 74 h 215"/>
                  <a:gd name="T68" fmla="*/ 385 w 354"/>
                  <a:gd name="T69" fmla="*/ 87 h 215"/>
                  <a:gd name="T70" fmla="*/ 382 w 354"/>
                  <a:gd name="T71" fmla="*/ 98 h 215"/>
                  <a:gd name="T72" fmla="*/ 345 w 354"/>
                  <a:gd name="T73" fmla="*/ 111 h 215"/>
                  <a:gd name="T74" fmla="*/ 316 w 354"/>
                  <a:gd name="T75" fmla="*/ 107 h 215"/>
                  <a:gd name="T76" fmla="*/ 277 w 354"/>
                  <a:gd name="T77" fmla="*/ 105 h 215"/>
                  <a:gd name="T78" fmla="*/ 269 w 354"/>
                  <a:gd name="T79" fmla="*/ 108 h 215"/>
                  <a:gd name="T80" fmla="*/ 262 w 354"/>
                  <a:gd name="T81" fmla="*/ 115 h 215"/>
                  <a:gd name="T82" fmla="*/ 254 w 354"/>
                  <a:gd name="T83" fmla="*/ 129 h 215"/>
                  <a:gd name="T84" fmla="*/ 260 w 354"/>
                  <a:gd name="T85" fmla="*/ 141 h 215"/>
                  <a:gd name="T86" fmla="*/ 254 w 354"/>
                  <a:gd name="T87" fmla="*/ 147 h 215"/>
                  <a:gd name="T88" fmla="*/ 247 w 354"/>
                  <a:gd name="T89" fmla="*/ 149 h 215"/>
                  <a:gd name="T90" fmla="*/ 249 w 354"/>
                  <a:gd name="T91" fmla="*/ 162 h 215"/>
                  <a:gd name="T92" fmla="*/ 246 w 354"/>
                  <a:gd name="T93" fmla="*/ 168 h 215"/>
                  <a:gd name="T94" fmla="*/ 235 w 354"/>
                  <a:gd name="T95" fmla="*/ 171 h 215"/>
                  <a:gd name="T96" fmla="*/ 239 w 354"/>
                  <a:gd name="T97" fmla="*/ 188 h 215"/>
                  <a:gd name="T98" fmla="*/ 227 w 354"/>
                  <a:gd name="T99" fmla="*/ 197 h 215"/>
                  <a:gd name="T100" fmla="*/ 225 w 354"/>
                  <a:gd name="T101" fmla="*/ 209 h 215"/>
                  <a:gd name="T102" fmla="*/ 220 w 354"/>
                  <a:gd name="T103" fmla="*/ 218 h 215"/>
                  <a:gd name="T104" fmla="*/ 175 w 354"/>
                  <a:gd name="T105" fmla="*/ 229 h 215"/>
                  <a:gd name="T106" fmla="*/ 180 w 354"/>
                  <a:gd name="T107" fmla="*/ 233 h 215"/>
                  <a:gd name="T108" fmla="*/ 184 w 354"/>
                  <a:gd name="T109" fmla="*/ 238 h 215"/>
                  <a:gd name="T110" fmla="*/ 178 w 354"/>
                  <a:gd name="T111" fmla="*/ 239 h 215"/>
                  <a:gd name="T112" fmla="*/ 143 w 354"/>
                  <a:gd name="T113" fmla="*/ 222 h 215"/>
                  <a:gd name="T114" fmla="*/ 116 w 354"/>
                  <a:gd name="T115" fmla="*/ 219 h 215"/>
                  <a:gd name="T116" fmla="*/ 119 w 354"/>
                  <a:gd name="T117" fmla="*/ 225 h 215"/>
                  <a:gd name="T118" fmla="*/ 106 w 354"/>
                  <a:gd name="T119" fmla="*/ 233 h 215"/>
                  <a:gd name="T120" fmla="*/ 53 w 354"/>
                  <a:gd name="T121" fmla="*/ 245 h 215"/>
                  <a:gd name="T122" fmla="*/ 13 w 354"/>
                  <a:gd name="T123" fmla="*/ 222 h 2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4" h="215">
                    <a:moveTo>
                      <a:pt x="0" y="184"/>
                    </a:moveTo>
                    <a:lnTo>
                      <a:pt x="2" y="184"/>
                    </a:lnTo>
                    <a:lnTo>
                      <a:pt x="4" y="183"/>
                    </a:lnTo>
                    <a:lnTo>
                      <a:pt x="5" y="180"/>
                    </a:lnTo>
                    <a:lnTo>
                      <a:pt x="5" y="178"/>
                    </a:lnTo>
                    <a:lnTo>
                      <a:pt x="6" y="175"/>
                    </a:lnTo>
                    <a:lnTo>
                      <a:pt x="9" y="174"/>
                    </a:lnTo>
                    <a:lnTo>
                      <a:pt x="10" y="173"/>
                    </a:lnTo>
                    <a:lnTo>
                      <a:pt x="12" y="173"/>
                    </a:lnTo>
                    <a:lnTo>
                      <a:pt x="14" y="174"/>
                    </a:lnTo>
                    <a:lnTo>
                      <a:pt x="15" y="175"/>
                    </a:lnTo>
                    <a:lnTo>
                      <a:pt x="15" y="178"/>
                    </a:lnTo>
                    <a:lnTo>
                      <a:pt x="15" y="179"/>
                    </a:lnTo>
                    <a:lnTo>
                      <a:pt x="15" y="180"/>
                    </a:lnTo>
                    <a:lnTo>
                      <a:pt x="20" y="185"/>
                    </a:lnTo>
                    <a:lnTo>
                      <a:pt x="26" y="187"/>
                    </a:lnTo>
                    <a:lnTo>
                      <a:pt x="32" y="187"/>
                    </a:lnTo>
                    <a:lnTo>
                      <a:pt x="38" y="187"/>
                    </a:lnTo>
                    <a:lnTo>
                      <a:pt x="38" y="189"/>
                    </a:lnTo>
                    <a:lnTo>
                      <a:pt x="39" y="190"/>
                    </a:lnTo>
                    <a:lnTo>
                      <a:pt x="40" y="191"/>
                    </a:lnTo>
                    <a:lnTo>
                      <a:pt x="41" y="191"/>
                    </a:lnTo>
                    <a:lnTo>
                      <a:pt x="41" y="192"/>
                    </a:lnTo>
                    <a:lnTo>
                      <a:pt x="43" y="193"/>
                    </a:lnTo>
                    <a:lnTo>
                      <a:pt x="43" y="195"/>
                    </a:lnTo>
                    <a:lnTo>
                      <a:pt x="45" y="195"/>
                    </a:lnTo>
                    <a:lnTo>
                      <a:pt x="47" y="195"/>
                    </a:lnTo>
                    <a:lnTo>
                      <a:pt x="50" y="195"/>
                    </a:lnTo>
                    <a:lnTo>
                      <a:pt x="52" y="193"/>
                    </a:lnTo>
                    <a:lnTo>
                      <a:pt x="55" y="191"/>
                    </a:lnTo>
                    <a:lnTo>
                      <a:pt x="57" y="190"/>
                    </a:lnTo>
                    <a:lnTo>
                      <a:pt x="58" y="187"/>
                    </a:lnTo>
                    <a:lnTo>
                      <a:pt x="59" y="185"/>
                    </a:lnTo>
                    <a:lnTo>
                      <a:pt x="59" y="181"/>
                    </a:lnTo>
                    <a:lnTo>
                      <a:pt x="59" y="178"/>
                    </a:lnTo>
                    <a:lnTo>
                      <a:pt x="61" y="178"/>
                    </a:lnTo>
                    <a:lnTo>
                      <a:pt x="63" y="178"/>
                    </a:lnTo>
                    <a:lnTo>
                      <a:pt x="64" y="178"/>
                    </a:lnTo>
                    <a:lnTo>
                      <a:pt x="65" y="178"/>
                    </a:lnTo>
                    <a:lnTo>
                      <a:pt x="67" y="175"/>
                    </a:lnTo>
                    <a:lnTo>
                      <a:pt x="67" y="173"/>
                    </a:lnTo>
                    <a:lnTo>
                      <a:pt x="67" y="169"/>
                    </a:lnTo>
                    <a:lnTo>
                      <a:pt x="67" y="167"/>
                    </a:lnTo>
                    <a:lnTo>
                      <a:pt x="73" y="158"/>
                    </a:lnTo>
                    <a:lnTo>
                      <a:pt x="81" y="154"/>
                    </a:lnTo>
                    <a:lnTo>
                      <a:pt x="89" y="151"/>
                    </a:lnTo>
                    <a:lnTo>
                      <a:pt x="102" y="150"/>
                    </a:lnTo>
                    <a:lnTo>
                      <a:pt x="112" y="151"/>
                    </a:lnTo>
                    <a:lnTo>
                      <a:pt x="124" y="150"/>
                    </a:lnTo>
                    <a:lnTo>
                      <a:pt x="129" y="148"/>
                    </a:lnTo>
                    <a:lnTo>
                      <a:pt x="135" y="145"/>
                    </a:lnTo>
                    <a:lnTo>
                      <a:pt x="140" y="143"/>
                    </a:lnTo>
                    <a:lnTo>
                      <a:pt x="144" y="140"/>
                    </a:lnTo>
                    <a:lnTo>
                      <a:pt x="146" y="138"/>
                    </a:lnTo>
                    <a:lnTo>
                      <a:pt x="147" y="134"/>
                    </a:lnTo>
                    <a:lnTo>
                      <a:pt x="148" y="132"/>
                    </a:lnTo>
                    <a:lnTo>
                      <a:pt x="151" y="128"/>
                    </a:lnTo>
                    <a:lnTo>
                      <a:pt x="156" y="119"/>
                    </a:lnTo>
                    <a:lnTo>
                      <a:pt x="159" y="108"/>
                    </a:lnTo>
                    <a:lnTo>
                      <a:pt x="163" y="98"/>
                    </a:lnTo>
                    <a:lnTo>
                      <a:pt x="169" y="89"/>
                    </a:lnTo>
                    <a:lnTo>
                      <a:pt x="176" y="83"/>
                    </a:lnTo>
                    <a:lnTo>
                      <a:pt x="189" y="78"/>
                    </a:lnTo>
                    <a:lnTo>
                      <a:pt x="203" y="75"/>
                    </a:lnTo>
                    <a:lnTo>
                      <a:pt x="216" y="69"/>
                    </a:lnTo>
                    <a:lnTo>
                      <a:pt x="217" y="68"/>
                    </a:lnTo>
                    <a:lnTo>
                      <a:pt x="217" y="67"/>
                    </a:lnTo>
                    <a:lnTo>
                      <a:pt x="216" y="65"/>
                    </a:lnTo>
                    <a:lnTo>
                      <a:pt x="213" y="62"/>
                    </a:lnTo>
                    <a:lnTo>
                      <a:pt x="212" y="60"/>
                    </a:lnTo>
                    <a:lnTo>
                      <a:pt x="211" y="57"/>
                    </a:lnTo>
                    <a:lnTo>
                      <a:pt x="211" y="55"/>
                    </a:lnTo>
                    <a:lnTo>
                      <a:pt x="215" y="51"/>
                    </a:lnTo>
                    <a:lnTo>
                      <a:pt x="219" y="50"/>
                    </a:lnTo>
                    <a:lnTo>
                      <a:pt x="225" y="51"/>
                    </a:lnTo>
                    <a:lnTo>
                      <a:pt x="231" y="53"/>
                    </a:lnTo>
                    <a:lnTo>
                      <a:pt x="230" y="51"/>
                    </a:lnTo>
                    <a:lnTo>
                      <a:pt x="229" y="50"/>
                    </a:lnTo>
                    <a:lnTo>
                      <a:pt x="239" y="49"/>
                    </a:lnTo>
                    <a:lnTo>
                      <a:pt x="246" y="43"/>
                    </a:lnTo>
                    <a:lnTo>
                      <a:pt x="250" y="36"/>
                    </a:lnTo>
                    <a:lnTo>
                      <a:pt x="253" y="26"/>
                    </a:lnTo>
                    <a:lnTo>
                      <a:pt x="256" y="17"/>
                    </a:lnTo>
                    <a:lnTo>
                      <a:pt x="259" y="7"/>
                    </a:lnTo>
                    <a:lnTo>
                      <a:pt x="264" y="0"/>
                    </a:lnTo>
                    <a:lnTo>
                      <a:pt x="264" y="2"/>
                    </a:lnTo>
                    <a:lnTo>
                      <a:pt x="265" y="4"/>
                    </a:lnTo>
                    <a:lnTo>
                      <a:pt x="265" y="7"/>
                    </a:lnTo>
                    <a:lnTo>
                      <a:pt x="266" y="8"/>
                    </a:lnTo>
                    <a:lnTo>
                      <a:pt x="269" y="9"/>
                    </a:lnTo>
                    <a:lnTo>
                      <a:pt x="270" y="10"/>
                    </a:lnTo>
                    <a:lnTo>
                      <a:pt x="272" y="10"/>
                    </a:lnTo>
                    <a:lnTo>
                      <a:pt x="276" y="8"/>
                    </a:lnTo>
                    <a:lnTo>
                      <a:pt x="278" y="7"/>
                    </a:lnTo>
                    <a:lnTo>
                      <a:pt x="282" y="4"/>
                    </a:lnTo>
                    <a:lnTo>
                      <a:pt x="282" y="7"/>
                    </a:lnTo>
                    <a:lnTo>
                      <a:pt x="282" y="9"/>
                    </a:lnTo>
                    <a:lnTo>
                      <a:pt x="282" y="12"/>
                    </a:lnTo>
                    <a:lnTo>
                      <a:pt x="282" y="14"/>
                    </a:lnTo>
                    <a:lnTo>
                      <a:pt x="283" y="15"/>
                    </a:lnTo>
                    <a:lnTo>
                      <a:pt x="284" y="18"/>
                    </a:lnTo>
                    <a:lnTo>
                      <a:pt x="287" y="18"/>
                    </a:lnTo>
                    <a:lnTo>
                      <a:pt x="289" y="18"/>
                    </a:lnTo>
                    <a:lnTo>
                      <a:pt x="292" y="18"/>
                    </a:lnTo>
                    <a:lnTo>
                      <a:pt x="294" y="19"/>
                    </a:lnTo>
                    <a:lnTo>
                      <a:pt x="295" y="19"/>
                    </a:lnTo>
                    <a:lnTo>
                      <a:pt x="296" y="20"/>
                    </a:lnTo>
                    <a:lnTo>
                      <a:pt x="298" y="23"/>
                    </a:lnTo>
                    <a:lnTo>
                      <a:pt x="298" y="25"/>
                    </a:lnTo>
                    <a:lnTo>
                      <a:pt x="296" y="27"/>
                    </a:lnTo>
                    <a:lnTo>
                      <a:pt x="294" y="30"/>
                    </a:lnTo>
                    <a:lnTo>
                      <a:pt x="293" y="32"/>
                    </a:lnTo>
                    <a:lnTo>
                      <a:pt x="290" y="35"/>
                    </a:lnTo>
                    <a:lnTo>
                      <a:pt x="289" y="38"/>
                    </a:lnTo>
                    <a:lnTo>
                      <a:pt x="289" y="41"/>
                    </a:lnTo>
                    <a:lnTo>
                      <a:pt x="289" y="39"/>
                    </a:lnTo>
                    <a:lnTo>
                      <a:pt x="289" y="37"/>
                    </a:lnTo>
                    <a:lnTo>
                      <a:pt x="292" y="37"/>
                    </a:lnTo>
                    <a:lnTo>
                      <a:pt x="294" y="36"/>
                    </a:lnTo>
                    <a:lnTo>
                      <a:pt x="298" y="36"/>
                    </a:lnTo>
                    <a:lnTo>
                      <a:pt x="300" y="36"/>
                    </a:lnTo>
                    <a:lnTo>
                      <a:pt x="302" y="37"/>
                    </a:lnTo>
                    <a:lnTo>
                      <a:pt x="302" y="38"/>
                    </a:lnTo>
                    <a:lnTo>
                      <a:pt x="302" y="41"/>
                    </a:lnTo>
                    <a:lnTo>
                      <a:pt x="301" y="43"/>
                    </a:lnTo>
                    <a:lnTo>
                      <a:pt x="300" y="45"/>
                    </a:lnTo>
                    <a:lnTo>
                      <a:pt x="301" y="48"/>
                    </a:lnTo>
                    <a:lnTo>
                      <a:pt x="311" y="45"/>
                    </a:lnTo>
                    <a:lnTo>
                      <a:pt x="322" y="47"/>
                    </a:lnTo>
                    <a:lnTo>
                      <a:pt x="331" y="51"/>
                    </a:lnTo>
                    <a:lnTo>
                      <a:pt x="341" y="56"/>
                    </a:lnTo>
                    <a:lnTo>
                      <a:pt x="343" y="57"/>
                    </a:lnTo>
                    <a:lnTo>
                      <a:pt x="347" y="57"/>
                    </a:lnTo>
                    <a:lnTo>
                      <a:pt x="351" y="57"/>
                    </a:lnTo>
                    <a:lnTo>
                      <a:pt x="354" y="57"/>
                    </a:lnTo>
                    <a:lnTo>
                      <a:pt x="351" y="63"/>
                    </a:lnTo>
                    <a:lnTo>
                      <a:pt x="346" y="67"/>
                    </a:lnTo>
                    <a:lnTo>
                      <a:pt x="339" y="71"/>
                    </a:lnTo>
                    <a:lnTo>
                      <a:pt x="333" y="73"/>
                    </a:lnTo>
                    <a:lnTo>
                      <a:pt x="329" y="74"/>
                    </a:lnTo>
                    <a:lnTo>
                      <a:pt x="325" y="74"/>
                    </a:lnTo>
                    <a:lnTo>
                      <a:pt x="321" y="74"/>
                    </a:lnTo>
                    <a:lnTo>
                      <a:pt x="317" y="74"/>
                    </a:lnTo>
                    <a:lnTo>
                      <a:pt x="327" y="84"/>
                    </a:lnTo>
                    <a:lnTo>
                      <a:pt x="340" y="90"/>
                    </a:lnTo>
                    <a:lnTo>
                      <a:pt x="325" y="95"/>
                    </a:lnTo>
                    <a:lnTo>
                      <a:pt x="311" y="96"/>
                    </a:lnTo>
                    <a:lnTo>
                      <a:pt x="295" y="95"/>
                    </a:lnTo>
                    <a:lnTo>
                      <a:pt x="293" y="98"/>
                    </a:lnTo>
                    <a:lnTo>
                      <a:pt x="287" y="95"/>
                    </a:lnTo>
                    <a:lnTo>
                      <a:pt x="278" y="94"/>
                    </a:lnTo>
                    <a:lnTo>
                      <a:pt x="270" y="91"/>
                    </a:lnTo>
                    <a:lnTo>
                      <a:pt x="263" y="90"/>
                    </a:lnTo>
                    <a:lnTo>
                      <a:pt x="254" y="91"/>
                    </a:lnTo>
                    <a:lnTo>
                      <a:pt x="246" y="92"/>
                    </a:lnTo>
                    <a:lnTo>
                      <a:pt x="237" y="90"/>
                    </a:lnTo>
                    <a:lnTo>
                      <a:pt x="235" y="89"/>
                    </a:lnTo>
                    <a:lnTo>
                      <a:pt x="234" y="90"/>
                    </a:lnTo>
                    <a:lnTo>
                      <a:pt x="231" y="91"/>
                    </a:lnTo>
                    <a:lnTo>
                      <a:pt x="230" y="92"/>
                    </a:lnTo>
                    <a:lnTo>
                      <a:pt x="228" y="94"/>
                    </a:lnTo>
                    <a:lnTo>
                      <a:pt x="227" y="95"/>
                    </a:lnTo>
                    <a:lnTo>
                      <a:pt x="224" y="95"/>
                    </a:lnTo>
                    <a:lnTo>
                      <a:pt x="224" y="98"/>
                    </a:lnTo>
                    <a:lnTo>
                      <a:pt x="223" y="103"/>
                    </a:lnTo>
                    <a:lnTo>
                      <a:pt x="221" y="106"/>
                    </a:lnTo>
                    <a:lnTo>
                      <a:pt x="218" y="109"/>
                    </a:lnTo>
                    <a:lnTo>
                      <a:pt x="217" y="110"/>
                    </a:lnTo>
                    <a:lnTo>
                      <a:pt x="218" y="113"/>
                    </a:lnTo>
                    <a:lnTo>
                      <a:pt x="219" y="115"/>
                    </a:lnTo>
                    <a:lnTo>
                      <a:pt x="221" y="118"/>
                    </a:lnTo>
                    <a:lnTo>
                      <a:pt x="222" y="120"/>
                    </a:lnTo>
                    <a:lnTo>
                      <a:pt x="222" y="122"/>
                    </a:lnTo>
                    <a:lnTo>
                      <a:pt x="221" y="124"/>
                    </a:lnTo>
                    <a:lnTo>
                      <a:pt x="219" y="125"/>
                    </a:lnTo>
                    <a:lnTo>
                      <a:pt x="217" y="125"/>
                    </a:lnTo>
                    <a:lnTo>
                      <a:pt x="216" y="125"/>
                    </a:lnTo>
                    <a:lnTo>
                      <a:pt x="215" y="125"/>
                    </a:lnTo>
                    <a:lnTo>
                      <a:pt x="213" y="125"/>
                    </a:lnTo>
                    <a:lnTo>
                      <a:pt x="211" y="127"/>
                    </a:lnTo>
                    <a:lnTo>
                      <a:pt x="211" y="130"/>
                    </a:lnTo>
                    <a:lnTo>
                      <a:pt x="212" y="132"/>
                    </a:lnTo>
                    <a:lnTo>
                      <a:pt x="213" y="136"/>
                    </a:lnTo>
                    <a:lnTo>
                      <a:pt x="213" y="138"/>
                    </a:lnTo>
                    <a:lnTo>
                      <a:pt x="213" y="140"/>
                    </a:lnTo>
                    <a:lnTo>
                      <a:pt x="213" y="142"/>
                    </a:lnTo>
                    <a:lnTo>
                      <a:pt x="211" y="143"/>
                    </a:lnTo>
                    <a:lnTo>
                      <a:pt x="210" y="143"/>
                    </a:lnTo>
                    <a:lnTo>
                      <a:pt x="207" y="143"/>
                    </a:lnTo>
                    <a:lnTo>
                      <a:pt x="205" y="143"/>
                    </a:lnTo>
                    <a:lnTo>
                      <a:pt x="204" y="144"/>
                    </a:lnTo>
                    <a:lnTo>
                      <a:pt x="201" y="146"/>
                    </a:lnTo>
                    <a:lnTo>
                      <a:pt x="200" y="149"/>
                    </a:lnTo>
                    <a:lnTo>
                      <a:pt x="201" y="152"/>
                    </a:lnTo>
                    <a:lnTo>
                      <a:pt x="201" y="156"/>
                    </a:lnTo>
                    <a:lnTo>
                      <a:pt x="204" y="160"/>
                    </a:lnTo>
                    <a:lnTo>
                      <a:pt x="200" y="161"/>
                    </a:lnTo>
                    <a:lnTo>
                      <a:pt x="198" y="163"/>
                    </a:lnTo>
                    <a:lnTo>
                      <a:pt x="195" y="166"/>
                    </a:lnTo>
                    <a:lnTo>
                      <a:pt x="194" y="168"/>
                    </a:lnTo>
                    <a:lnTo>
                      <a:pt x="193" y="171"/>
                    </a:lnTo>
                    <a:lnTo>
                      <a:pt x="192" y="173"/>
                    </a:lnTo>
                    <a:lnTo>
                      <a:pt x="192" y="175"/>
                    </a:lnTo>
                    <a:lnTo>
                      <a:pt x="192" y="178"/>
                    </a:lnTo>
                    <a:lnTo>
                      <a:pt x="192" y="180"/>
                    </a:lnTo>
                    <a:lnTo>
                      <a:pt x="192" y="183"/>
                    </a:lnTo>
                    <a:lnTo>
                      <a:pt x="191" y="185"/>
                    </a:lnTo>
                    <a:lnTo>
                      <a:pt x="188" y="186"/>
                    </a:lnTo>
                    <a:lnTo>
                      <a:pt x="180" y="190"/>
                    </a:lnTo>
                    <a:lnTo>
                      <a:pt x="169" y="190"/>
                    </a:lnTo>
                    <a:lnTo>
                      <a:pt x="159" y="191"/>
                    </a:lnTo>
                    <a:lnTo>
                      <a:pt x="150" y="195"/>
                    </a:lnTo>
                    <a:lnTo>
                      <a:pt x="152" y="195"/>
                    </a:lnTo>
                    <a:lnTo>
                      <a:pt x="152" y="196"/>
                    </a:lnTo>
                    <a:lnTo>
                      <a:pt x="153" y="197"/>
                    </a:lnTo>
                    <a:lnTo>
                      <a:pt x="154" y="199"/>
                    </a:lnTo>
                    <a:lnTo>
                      <a:pt x="154" y="201"/>
                    </a:lnTo>
                    <a:lnTo>
                      <a:pt x="156" y="202"/>
                    </a:lnTo>
                    <a:lnTo>
                      <a:pt x="157" y="203"/>
                    </a:lnTo>
                    <a:lnTo>
                      <a:pt x="156" y="203"/>
                    </a:lnTo>
                    <a:lnTo>
                      <a:pt x="154" y="203"/>
                    </a:lnTo>
                    <a:lnTo>
                      <a:pt x="153" y="204"/>
                    </a:lnTo>
                    <a:lnTo>
                      <a:pt x="152" y="204"/>
                    </a:lnTo>
                    <a:lnTo>
                      <a:pt x="152" y="205"/>
                    </a:lnTo>
                    <a:lnTo>
                      <a:pt x="142" y="199"/>
                    </a:lnTo>
                    <a:lnTo>
                      <a:pt x="132" y="193"/>
                    </a:lnTo>
                    <a:lnTo>
                      <a:pt x="122" y="189"/>
                    </a:lnTo>
                    <a:lnTo>
                      <a:pt x="111" y="185"/>
                    </a:lnTo>
                    <a:lnTo>
                      <a:pt x="99" y="185"/>
                    </a:lnTo>
                    <a:lnTo>
                      <a:pt x="99" y="186"/>
                    </a:lnTo>
                    <a:lnTo>
                      <a:pt x="99" y="187"/>
                    </a:lnTo>
                    <a:lnTo>
                      <a:pt x="98" y="189"/>
                    </a:lnTo>
                    <a:lnTo>
                      <a:pt x="98" y="190"/>
                    </a:lnTo>
                    <a:lnTo>
                      <a:pt x="99" y="191"/>
                    </a:lnTo>
                    <a:lnTo>
                      <a:pt x="102" y="192"/>
                    </a:lnTo>
                    <a:lnTo>
                      <a:pt x="99" y="195"/>
                    </a:lnTo>
                    <a:lnTo>
                      <a:pt x="97" y="197"/>
                    </a:lnTo>
                    <a:lnTo>
                      <a:pt x="93" y="199"/>
                    </a:lnTo>
                    <a:lnTo>
                      <a:pt x="91" y="199"/>
                    </a:lnTo>
                    <a:lnTo>
                      <a:pt x="87" y="201"/>
                    </a:lnTo>
                    <a:lnTo>
                      <a:pt x="73" y="203"/>
                    </a:lnTo>
                    <a:lnTo>
                      <a:pt x="58" y="205"/>
                    </a:lnTo>
                    <a:lnTo>
                      <a:pt x="45" y="209"/>
                    </a:lnTo>
                    <a:lnTo>
                      <a:pt x="32" y="215"/>
                    </a:lnTo>
                    <a:lnTo>
                      <a:pt x="27" y="205"/>
                    </a:lnTo>
                    <a:lnTo>
                      <a:pt x="20" y="197"/>
                    </a:lnTo>
                    <a:lnTo>
                      <a:pt x="11" y="189"/>
                    </a:lnTo>
                    <a:lnTo>
                      <a:pt x="2" y="184"/>
                    </a:lnTo>
                    <a:lnTo>
                      <a:pt x="0" y="184"/>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2" name="Freeform 93"/>
              <p:cNvSpPr/>
              <p:nvPr/>
            </p:nvSpPr>
            <p:spPr bwMode="gray">
              <a:xfrm>
                <a:off x="2928" y="3834"/>
                <a:ext cx="357" cy="127"/>
              </a:xfrm>
              <a:custGeom>
                <a:avLst/>
                <a:gdLst>
                  <a:gd name="T0" fmla="*/ 276 w 305"/>
                  <a:gd name="T1" fmla="*/ 56 h 109"/>
                  <a:gd name="T2" fmla="*/ 281 w 305"/>
                  <a:gd name="T3" fmla="*/ 64 h 109"/>
                  <a:gd name="T4" fmla="*/ 287 w 305"/>
                  <a:gd name="T5" fmla="*/ 72 h 109"/>
                  <a:gd name="T6" fmla="*/ 313 w 305"/>
                  <a:gd name="T7" fmla="*/ 71 h 109"/>
                  <a:gd name="T8" fmla="*/ 330 w 305"/>
                  <a:gd name="T9" fmla="*/ 76 h 109"/>
                  <a:gd name="T10" fmla="*/ 339 w 305"/>
                  <a:gd name="T11" fmla="*/ 77 h 109"/>
                  <a:gd name="T12" fmla="*/ 345 w 305"/>
                  <a:gd name="T13" fmla="*/ 79 h 109"/>
                  <a:gd name="T14" fmla="*/ 343 w 305"/>
                  <a:gd name="T15" fmla="*/ 91 h 109"/>
                  <a:gd name="T16" fmla="*/ 344 w 305"/>
                  <a:gd name="T17" fmla="*/ 104 h 109"/>
                  <a:gd name="T18" fmla="*/ 350 w 305"/>
                  <a:gd name="T19" fmla="*/ 121 h 109"/>
                  <a:gd name="T20" fmla="*/ 353 w 305"/>
                  <a:gd name="T21" fmla="*/ 125 h 109"/>
                  <a:gd name="T22" fmla="*/ 325 w 305"/>
                  <a:gd name="T23" fmla="*/ 125 h 109"/>
                  <a:gd name="T24" fmla="*/ 295 w 305"/>
                  <a:gd name="T25" fmla="*/ 106 h 109"/>
                  <a:gd name="T26" fmla="*/ 274 w 305"/>
                  <a:gd name="T27" fmla="*/ 103 h 109"/>
                  <a:gd name="T28" fmla="*/ 249 w 305"/>
                  <a:gd name="T29" fmla="*/ 100 h 109"/>
                  <a:gd name="T30" fmla="*/ 215 w 305"/>
                  <a:gd name="T31" fmla="*/ 96 h 109"/>
                  <a:gd name="T32" fmla="*/ 165 w 305"/>
                  <a:gd name="T33" fmla="*/ 90 h 109"/>
                  <a:gd name="T34" fmla="*/ 108 w 305"/>
                  <a:gd name="T35" fmla="*/ 78 h 109"/>
                  <a:gd name="T36" fmla="*/ 53 w 305"/>
                  <a:gd name="T37" fmla="*/ 66 h 109"/>
                  <a:gd name="T38" fmla="*/ 59 w 305"/>
                  <a:gd name="T39" fmla="*/ 64 h 109"/>
                  <a:gd name="T40" fmla="*/ 55 w 305"/>
                  <a:gd name="T41" fmla="*/ 57 h 109"/>
                  <a:gd name="T42" fmla="*/ 27 w 305"/>
                  <a:gd name="T43" fmla="*/ 55 h 109"/>
                  <a:gd name="T44" fmla="*/ 5 w 305"/>
                  <a:gd name="T45" fmla="*/ 45 h 109"/>
                  <a:gd name="T46" fmla="*/ 14 w 305"/>
                  <a:gd name="T47" fmla="*/ 42 h 109"/>
                  <a:gd name="T48" fmla="*/ 20 w 305"/>
                  <a:gd name="T49" fmla="*/ 24 h 109"/>
                  <a:gd name="T50" fmla="*/ 26 w 305"/>
                  <a:gd name="T51" fmla="*/ 13 h 109"/>
                  <a:gd name="T52" fmla="*/ 25 w 305"/>
                  <a:gd name="T53" fmla="*/ 9 h 109"/>
                  <a:gd name="T54" fmla="*/ 27 w 305"/>
                  <a:gd name="T55" fmla="*/ 3 h 109"/>
                  <a:gd name="T56" fmla="*/ 35 w 305"/>
                  <a:gd name="T57" fmla="*/ 0 h 109"/>
                  <a:gd name="T58" fmla="*/ 63 w 305"/>
                  <a:gd name="T59" fmla="*/ 2 h 109"/>
                  <a:gd name="T60" fmla="*/ 99 w 305"/>
                  <a:gd name="T61" fmla="*/ 14 h 109"/>
                  <a:gd name="T62" fmla="*/ 122 w 305"/>
                  <a:gd name="T63" fmla="*/ 27 h 109"/>
                  <a:gd name="T64" fmla="*/ 121 w 305"/>
                  <a:gd name="T65" fmla="*/ 31 h 109"/>
                  <a:gd name="T66" fmla="*/ 149 w 305"/>
                  <a:gd name="T67" fmla="*/ 38 h 109"/>
                  <a:gd name="T68" fmla="*/ 179 w 305"/>
                  <a:gd name="T69" fmla="*/ 36 h 109"/>
                  <a:gd name="T70" fmla="*/ 186 w 305"/>
                  <a:gd name="T71" fmla="*/ 27 h 109"/>
                  <a:gd name="T72" fmla="*/ 193 w 305"/>
                  <a:gd name="T73" fmla="*/ 17 h 109"/>
                  <a:gd name="T74" fmla="*/ 200 w 305"/>
                  <a:gd name="T75" fmla="*/ 17 h 109"/>
                  <a:gd name="T76" fmla="*/ 201 w 305"/>
                  <a:gd name="T77" fmla="*/ 24 h 109"/>
                  <a:gd name="T78" fmla="*/ 226 w 305"/>
                  <a:gd name="T79" fmla="*/ 27 h 109"/>
                  <a:gd name="T80" fmla="*/ 226 w 305"/>
                  <a:gd name="T81" fmla="*/ 30 h 109"/>
                  <a:gd name="T82" fmla="*/ 233 w 305"/>
                  <a:gd name="T83" fmla="*/ 31 h 109"/>
                  <a:gd name="T84" fmla="*/ 242 w 305"/>
                  <a:gd name="T85" fmla="*/ 31 h 109"/>
                  <a:gd name="T86" fmla="*/ 259 w 305"/>
                  <a:gd name="T87" fmla="*/ 38 h 109"/>
                  <a:gd name="T88" fmla="*/ 275 w 305"/>
                  <a:gd name="T89" fmla="*/ 43 h 109"/>
                  <a:gd name="T90" fmla="*/ 276 w 305"/>
                  <a:gd name="T91" fmla="*/ 49 h 109"/>
                  <a:gd name="T92" fmla="*/ 275 w 305"/>
                  <a:gd name="T93" fmla="*/ 52 h 109"/>
                  <a:gd name="T94" fmla="*/ 273 w 305"/>
                  <a:gd name="T95" fmla="*/ 50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5" h="109">
                    <a:moveTo>
                      <a:pt x="233" y="43"/>
                    </a:moveTo>
                    <a:lnTo>
                      <a:pt x="235" y="45"/>
                    </a:lnTo>
                    <a:lnTo>
                      <a:pt x="236" y="48"/>
                    </a:lnTo>
                    <a:lnTo>
                      <a:pt x="237" y="50"/>
                    </a:lnTo>
                    <a:lnTo>
                      <a:pt x="239" y="53"/>
                    </a:lnTo>
                    <a:lnTo>
                      <a:pt x="240" y="55"/>
                    </a:lnTo>
                    <a:lnTo>
                      <a:pt x="240" y="57"/>
                    </a:lnTo>
                    <a:lnTo>
                      <a:pt x="242" y="60"/>
                    </a:lnTo>
                    <a:lnTo>
                      <a:pt x="245" y="62"/>
                    </a:lnTo>
                    <a:lnTo>
                      <a:pt x="252" y="63"/>
                    </a:lnTo>
                    <a:lnTo>
                      <a:pt x="260" y="62"/>
                    </a:lnTo>
                    <a:lnTo>
                      <a:pt x="267" y="61"/>
                    </a:lnTo>
                    <a:lnTo>
                      <a:pt x="275" y="61"/>
                    </a:lnTo>
                    <a:lnTo>
                      <a:pt x="279" y="63"/>
                    </a:lnTo>
                    <a:lnTo>
                      <a:pt x="282" y="65"/>
                    </a:lnTo>
                    <a:lnTo>
                      <a:pt x="286" y="66"/>
                    </a:lnTo>
                    <a:lnTo>
                      <a:pt x="288" y="66"/>
                    </a:lnTo>
                    <a:lnTo>
                      <a:pt x="290" y="66"/>
                    </a:lnTo>
                    <a:lnTo>
                      <a:pt x="292" y="66"/>
                    </a:lnTo>
                    <a:lnTo>
                      <a:pt x="294" y="67"/>
                    </a:lnTo>
                    <a:lnTo>
                      <a:pt x="295" y="68"/>
                    </a:lnTo>
                    <a:lnTo>
                      <a:pt x="295" y="72"/>
                    </a:lnTo>
                    <a:lnTo>
                      <a:pt x="295" y="75"/>
                    </a:lnTo>
                    <a:lnTo>
                      <a:pt x="293" y="78"/>
                    </a:lnTo>
                    <a:lnTo>
                      <a:pt x="290" y="80"/>
                    </a:lnTo>
                    <a:lnTo>
                      <a:pt x="288" y="83"/>
                    </a:lnTo>
                    <a:lnTo>
                      <a:pt x="294" y="89"/>
                    </a:lnTo>
                    <a:lnTo>
                      <a:pt x="298" y="96"/>
                    </a:lnTo>
                    <a:lnTo>
                      <a:pt x="298" y="103"/>
                    </a:lnTo>
                    <a:lnTo>
                      <a:pt x="299" y="104"/>
                    </a:lnTo>
                    <a:lnTo>
                      <a:pt x="300" y="106"/>
                    </a:lnTo>
                    <a:lnTo>
                      <a:pt x="301" y="106"/>
                    </a:lnTo>
                    <a:lnTo>
                      <a:pt x="302" y="107"/>
                    </a:lnTo>
                    <a:lnTo>
                      <a:pt x="305" y="106"/>
                    </a:lnTo>
                    <a:lnTo>
                      <a:pt x="292" y="109"/>
                    </a:lnTo>
                    <a:lnTo>
                      <a:pt x="278" y="107"/>
                    </a:lnTo>
                    <a:lnTo>
                      <a:pt x="265" y="103"/>
                    </a:lnTo>
                    <a:lnTo>
                      <a:pt x="258" y="98"/>
                    </a:lnTo>
                    <a:lnTo>
                      <a:pt x="252" y="91"/>
                    </a:lnTo>
                    <a:lnTo>
                      <a:pt x="246" y="85"/>
                    </a:lnTo>
                    <a:lnTo>
                      <a:pt x="237" y="80"/>
                    </a:lnTo>
                    <a:lnTo>
                      <a:pt x="234" y="88"/>
                    </a:lnTo>
                    <a:lnTo>
                      <a:pt x="228" y="89"/>
                    </a:lnTo>
                    <a:lnTo>
                      <a:pt x="221" y="89"/>
                    </a:lnTo>
                    <a:lnTo>
                      <a:pt x="213" y="86"/>
                    </a:lnTo>
                    <a:lnTo>
                      <a:pt x="206" y="84"/>
                    </a:lnTo>
                    <a:lnTo>
                      <a:pt x="200" y="82"/>
                    </a:lnTo>
                    <a:lnTo>
                      <a:pt x="184" y="82"/>
                    </a:lnTo>
                    <a:lnTo>
                      <a:pt x="170" y="82"/>
                    </a:lnTo>
                    <a:lnTo>
                      <a:pt x="154" y="80"/>
                    </a:lnTo>
                    <a:lnTo>
                      <a:pt x="141" y="77"/>
                    </a:lnTo>
                    <a:lnTo>
                      <a:pt x="124" y="71"/>
                    </a:lnTo>
                    <a:lnTo>
                      <a:pt x="107" y="69"/>
                    </a:lnTo>
                    <a:lnTo>
                      <a:pt x="92" y="67"/>
                    </a:lnTo>
                    <a:lnTo>
                      <a:pt x="76" y="62"/>
                    </a:lnTo>
                    <a:lnTo>
                      <a:pt x="60" y="59"/>
                    </a:lnTo>
                    <a:lnTo>
                      <a:pt x="45" y="57"/>
                    </a:lnTo>
                    <a:lnTo>
                      <a:pt x="46" y="57"/>
                    </a:lnTo>
                    <a:lnTo>
                      <a:pt x="48" y="56"/>
                    </a:lnTo>
                    <a:lnTo>
                      <a:pt x="50" y="55"/>
                    </a:lnTo>
                    <a:lnTo>
                      <a:pt x="50" y="53"/>
                    </a:lnTo>
                    <a:lnTo>
                      <a:pt x="48" y="50"/>
                    </a:lnTo>
                    <a:lnTo>
                      <a:pt x="47" y="49"/>
                    </a:lnTo>
                    <a:lnTo>
                      <a:pt x="35" y="47"/>
                    </a:lnTo>
                    <a:lnTo>
                      <a:pt x="23" y="47"/>
                    </a:lnTo>
                    <a:lnTo>
                      <a:pt x="11" y="45"/>
                    </a:lnTo>
                    <a:lnTo>
                      <a:pt x="0" y="38"/>
                    </a:lnTo>
                    <a:lnTo>
                      <a:pt x="4" y="39"/>
                    </a:lnTo>
                    <a:lnTo>
                      <a:pt x="6" y="38"/>
                    </a:lnTo>
                    <a:lnTo>
                      <a:pt x="9" y="37"/>
                    </a:lnTo>
                    <a:lnTo>
                      <a:pt x="12" y="36"/>
                    </a:lnTo>
                    <a:lnTo>
                      <a:pt x="11" y="30"/>
                    </a:lnTo>
                    <a:lnTo>
                      <a:pt x="14" y="25"/>
                    </a:lnTo>
                    <a:lnTo>
                      <a:pt x="17" y="21"/>
                    </a:lnTo>
                    <a:lnTo>
                      <a:pt x="21" y="17"/>
                    </a:lnTo>
                    <a:lnTo>
                      <a:pt x="24" y="11"/>
                    </a:lnTo>
                    <a:lnTo>
                      <a:pt x="22" y="11"/>
                    </a:lnTo>
                    <a:lnTo>
                      <a:pt x="21" y="11"/>
                    </a:lnTo>
                    <a:lnTo>
                      <a:pt x="21" y="9"/>
                    </a:lnTo>
                    <a:lnTo>
                      <a:pt x="21" y="8"/>
                    </a:lnTo>
                    <a:lnTo>
                      <a:pt x="22" y="7"/>
                    </a:lnTo>
                    <a:lnTo>
                      <a:pt x="23" y="3"/>
                    </a:lnTo>
                    <a:lnTo>
                      <a:pt x="26" y="2"/>
                    </a:lnTo>
                    <a:lnTo>
                      <a:pt x="28" y="0"/>
                    </a:lnTo>
                    <a:lnTo>
                      <a:pt x="30" y="0"/>
                    </a:lnTo>
                    <a:lnTo>
                      <a:pt x="33" y="0"/>
                    </a:lnTo>
                    <a:lnTo>
                      <a:pt x="44" y="2"/>
                    </a:lnTo>
                    <a:lnTo>
                      <a:pt x="54" y="2"/>
                    </a:lnTo>
                    <a:lnTo>
                      <a:pt x="65" y="2"/>
                    </a:lnTo>
                    <a:lnTo>
                      <a:pt x="76" y="6"/>
                    </a:lnTo>
                    <a:lnTo>
                      <a:pt x="85" y="12"/>
                    </a:lnTo>
                    <a:lnTo>
                      <a:pt x="94" y="18"/>
                    </a:lnTo>
                    <a:lnTo>
                      <a:pt x="105" y="20"/>
                    </a:lnTo>
                    <a:lnTo>
                      <a:pt x="104" y="23"/>
                    </a:lnTo>
                    <a:lnTo>
                      <a:pt x="104" y="24"/>
                    </a:lnTo>
                    <a:lnTo>
                      <a:pt x="103" y="26"/>
                    </a:lnTo>
                    <a:lnTo>
                      <a:pt x="103" y="27"/>
                    </a:lnTo>
                    <a:lnTo>
                      <a:pt x="103" y="29"/>
                    </a:lnTo>
                    <a:lnTo>
                      <a:pt x="115" y="33"/>
                    </a:lnTo>
                    <a:lnTo>
                      <a:pt x="127" y="33"/>
                    </a:lnTo>
                    <a:lnTo>
                      <a:pt x="139" y="32"/>
                    </a:lnTo>
                    <a:lnTo>
                      <a:pt x="151" y="32"/>
                    </a:lnTo>
                    <a:lnTo>
                      <a:pt x="153" y="31"/>
                    </a:lnTo>
                    <a:lnTo>
                      <a:pt x="154" y="29"/>
                    </a:lnTo>
                    <a:lnTo>
                      <a:pt x="157" y="26"/>
                    </a:lnTo>
                    <a:lnTo>
                      <a:pt x="159" y="23"/>
                    </a:lnTo>
                    <a:lnTo>
                      <a:pt x="162" y="19"/>
                    </a:lnTo>
                    <a:lnTo>
                      <a:pt x="164" y="17"/>
                    </a:lnTo>
                    <a:lnTo>
                      <a:pt x="165" y="15"/>
                    </a:lnTo>
                    <a:lnTo>
                      <a:pt x="166" y="15"/>
                    </a:lnTo>
                    <a:lnTo>
                      <a:pt x="169" y="15"/>
                    </a:lnTo>
                    <a:lnTo>
                      <a:pt x="171" y="15"/>
                    </a:lnTo>
                    <a:lnTo>
                      <a:pt x="172" y="18"/>
                    </a:lnTo>
                    <a:lnTo>
                      <a:pt x="172" y="19"/>
                    </a:lnTo>
                    <a:lnTo>
                      <a:pt x="172" y="21"/>
                    </a:lnTo>
                    <a:lnTo>
                      <a:pt x="172" y="23"/>
                    </a:lnTo>
                    <a:lnTo>
                      <a:pt x="182" y="23"/>
                    </a:lnTo>
                    <a:lnTo>
                      <a:pt x="193" y="23"/>
                    </a:lnTo>
                    <a:lnTo>
                      <a:pt x="193" y="24"/>
                    </a:lnTo>
                    <a:lnTo>
                      <a:pt x="193" y="25"/>
                    </a:lnTo>
                    <a:lnTo>
                      <a:pt x="193" y="26"/>
                    </a:lnTo>
                    <a:lnTo>
                      <a:pt x="196" y="27"/>
                    </a:lnTo>
                    <a:lnTo>
                      <a:pt x="199" y="27"/>
                    </a:lnTo>
                    <a:lnTo>
                      <a:pt x="202" y="26"/>
                    </a:lnTo>
                    <a:lnTo>
                      <a:pt x="205" y="26"/>
                    </a:lnTo>
                    <a:lnTo>
                      <a:pt x="207" y="27"/>
                    </a:lnTo>
                    <a:lnTo>
                      <a:pt x="208" y="27"/>
                    </a:lnTo>
                    <a:lnTo>
                      <a:pt x="215" y="32"/>
                    </a:lnTo>
                    <a:lnTo>
                      <a:pt x="221" y="33"/>
                    </a:lnTo>
                    <a:lnTo>
                      <a:pt x="228" y="35"/>
                    </a:lnTo>
                    <a:lnTo>
                      <a:pt x="235" y="36"/>
                    </a:lnTo>
                    <a:lnTo>
                      <a:pt x="235" y="37"/>
                    </a:lnTo>
                    <a:lnTo>
                      <a:pt x="235" y="39"/>
                    </a:lnTo>
                    <a:lnTo>
                      <a:pt x="236" y="41"/>
                    </a:lnTo>
                    <a:lnTo>
                      <a:pt x="236" y="42"/>
                    </a:lnTo>
                    <a:lnTo>
                      <a:pt x="237" y="43"/>
                    </a:lnTo>
                    <a:lnTo>
                      <a:pt x="236" y="44"/>
                    </a:lnTo>
                    <a:lnTo>
                      <a:pt x="235" y="45"/>
                    </a:lnTo>
                    <a:lnTo>
                      <a:pt x="234" y="45"/>
                    </a:lnTo>
                    <a:lnTo>
                      <a:pt x="234" y="44"/>
                    </a:lnTo>
                    <a:lnTo>
                      <a:pt x="233" y="4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3" name="Freeform 94"/>
              <p:cNvSpPr/>
              <p:nvPr/>
            </p:nvSpPr>
            <p:spPr bwMode="gray">
              <a:xfrm>
                <a:off x="3209" y="3876"/>
                <a:ext cx="59" cy="15"/>
              </a:xfrm>
              <a:custGeom>
                <a:avLst/>
                <a:gdLst>
                  <a:gd name="T0" fmla="*/ 9 w 50"/>
                  <a:gd name="T1" fmla="*/ 2 h 13"/>
                  <a:gd name="T2" fmla="*/ 22 w 50"/>
                  <a:gd name="T3" fmla="*/ 0 h 13"/>
                  <a:gd name="T4" fmla="*/ 34 w 50"/>
                  <a:gd name="T5" fmla="*/ 0 h 13"/>
                  <a:gd name="T6" fmla="*/ 46 w 50"/>
                  <a:gd name="T7" fmla="*/ 3 h 13"/>
                  <a:gd name="T8" fmla="*/ 59 w 50"/>
                  <a:gd name="T9" fmla="*/ 6 h 13"/>
                  <a:gd name="T10" fmla="*/ 52 w 50"/>
                  <a:gd name="T11" fmla="*/ 10 h 13"/>
                  <a:gd name="T12" fmla="*/ 44 w 50"/>
                  <a:gd name="T13" fmla="*/ 13 h 13"/>
                  <a:gd name="T14" fmla="*/ 35 w 50"/>
                  <a:gd name="T15" fmla="*/ 13 h 13"/>
                  <a:gd name="T16" fmla="*/ 27 w 50"/>
                  <a:gd name="T17" fmla="*/ 14 h 13"/>
                  <a:gd name="T18" fmla="*/ 17 w 50"/>
                  <a:gd name="T19" fmla="*/ 15 h 13"/>
                  <a:gd name="T20" fmla="*/ 7 w 50"/>
                  <a:gd name="T21" fmla="*/ 13 h 13"/>
                  <a:gd name="T22" fmla="*/ 0 w 50"/>
                  <a:gd name="T23" fmla="*/ 6 h 13"/>
                  <a:gd name="T24" fmla="*/ 0 w 50"/>
                  <a:gd name="T25" fmla="*/ 3 h 13"/>
                  <a:gd name="T26" fmla="*/ 0 w 50"/>
                  <a:gd name="T27" fmla="*/ 2 h 13"/>
                  <a:gd name="T28" fmla="*/ 1 w 50"/>
                  <a:gd name="T29" fmla="*/ 2 h 13"/>
                  <a:gd name="T30" fmla="*/ 2 w 50"/>
                  <a:gd name="T31" fmla="*/ 2 h 13"/>
                  <a:gd name="T32" fmla="*/ 4 w 50"/>
                  <a:gd name="T33" fmla="*/ 2 h 13"/>
                  <a:gd name="T34" fmla="*/ 6 w 50"/>
                  <a:gd name="T35" fmla="*/ 1 h 13"/>
                  <a:gd name="T36" fmla="*/ 6 w 50"/>
                  <a:gd name="T37" fmla="*/ 0 h 13"/>
                  <a:gd name="T38" fmla="*/ 6 w 50"/>
                  <a:gd name="T39" fmla="*/ 1 h 13"/>
                  <a:gd name="T40" fmla="*/ 7 w 50"/>
                  <a:gd name="T41" fmla="*/ 1 h 13"/>
                  <a:gd name="T42" fmla="*/ 8 w 50"/>
                  <a:gd name="T43" fmla="*/ 0 h 13"/>
                  <a:gd name="T44" fmla="*/ 8 w 50"/>
                  <a:gd name="T45" fmla="*/ 0 h 13"/>
                  <a:gd name="T46" fmla="*/ 9 w 50"/>
                  <a:gd name="T47" fmla="*/ 0 h 13"/>
                  <a:gd name="T48" fmla="*/ 9 w 50"/>
                  <a:gd name="T49" fmla="*/ 1 h 13"/>
                  <a:gd name="T50" fmla="*/ 9 w 50"/>
                  <a:gd name="T51" fmla="*/ 2 h 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0" h="13">
                    <a:moveTo>
                      <a:pt x="8" y="2"/>
                    </a:moveTo>
                    <a:lnTo>
                      <a:pt x="19" y="0"/>
                    </a:lnTo>
                    <a:lnTo>
                      <a:pt x="29" y="0"/>
                    </a:lnTo>
                    <a:lnTo>
                      <a:pt x="39" y="3"/>
                    </a:lnTo>
                    <a:lnTo>
                      <a:pt x="50" y="5"/>
                    </a:lnTo>
                    <a:lnTo>
                      <a:pt x="44" y="9"/>
                    </a:lnTo>
                    <a:lnTo>
                      <a:pt x="37" y="11"/>
                    </a:lnTo>
                    <a:lnTo>
                      <a:pt x="30" y="11"/>
                    </a:lnTo>
                    <a:lnTo>
                      <a:pt x="23" y="12"/>
                    </a:lnTo>
                    <a:lnTo>
                      <a:pt x="14" y="13"/>
                    </a:lnTo>
                    <a:lnTo>
                      <a:pt x="6" y="11"/>
                    </a:lnTo>
                    <a:lnTo>
                      <a:pt x="0" y="5"/>
                    </a:lnTo>
                    <a:lnTo>
                      <a:pt x="0" y="3"/>
                    </a:lnTo>
                    <a:lnTo>
                      <a:pt x="0" y="2"/>
                    </a:lnTo>
                    <a:lnTo>
                      <a:pt x="1" y="2"/>
                    </a:lnTo>
                    <a:lnTo>
                      <a:pt x="2" y="2"/>
                    </a:lnTo>
                    <a:lnTo>
                      <a:pt x="3" y="2"/>
                    </a:lnTo>
                    <a:lnTo>
                      <a:pt x="5" y="1"/>
                    </a:lnTo>
                    <a:lnTo>
                      <a:pt x="5" y="0"/>
                    </a:lnTo>
                    <a:lnTo>
                      <a:pt x="5" y="1"/>
                    </a:lnTo>
                    <a:lnTo>
                      <a:pt x="6" y="1"/>
                    </a:lnTo>
                    <a:lnTo>
                      <a:pt x="7" y="0"/>
                    </a:lnTo>
                    <a:lnTo>
                      <a:pt x="8" y="0"/>
                    </a:lnTo>
                    <a:lnTo>
                      <a:pt x="8" y="1"/>
                    </a:lnTo>
                    <a:lnTo>
                      <a:pt x="8" y="2"/>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4" name="Freeform 95"/>
              <p:cNvSpPr/>
              <p:nvPr/>
            </p:nvSpPr>
            <p:spPr bwMode="gray">
              <a:xfrm>
                <a:off x="3336" y="3727"/>
                <a:ext cx="20" cy="33"/>
              </a:xfrm>
              <a:custGeom>
                <a:avLst/>
                <a:gdLst>
                  <a:gd name="T0" fmla="*/ 2 w 17"/>
                  <a:gd name="T1" fmla="*/ 13 h 28"/>
                  <a:gd name="T2" fmla="*/ 1 w 17"/>
                  <a:gd name="T3" fmla="*/ 19 h 28"/>
                  <a:gd name="T4" fmla="*/ 1 w 17"/>
                  <a:gd name="T5" fmla="*/ 24 h 28"/>
                  <a:gd name="T6" fmla="*/ 2 w 17"/>
                  <a:gd name="T7" fmla="*/ 27 h 28"/>
                  <a:gd name="T8" fmla="*/ 5 w 17"/>
                  <a:gd name="T9" fmla="*/ 31 h 28"/>
                  <a:gd name="T10" fmla="*/ 7 w 17"/>
                  <a:gd name="T11" fmla="*/ 32 h 28"/>
                  <a:gd name="T12" fmla="*/ 12 w 17"/>
                  <a:gd name="T13" fmla="*/ 33 h 28"/>
                  <a:gd name="T14" fmla="*/ 19 w 17"/>
                  <a:gd name="T15" fmla="*/ 32 h 28"/>
                  <a:gd name="T16" fmla="*/ 20 w 17"/>
                  <a:gd name="T17" fmla="*/ 26 h 28"/>
                  <a:gd name="T18" fmla="*/ 20 w 17"/>
                  <a:gd name="T19" fmla="*/ 19 h 28"/>
                  <a:gd name="T20" fmla="*/ 18 w 17"/>
                  <a:gd name="T21" fmla="*/ 12 h 28"/>
                  <a:gd name="T22" fmla="*/ 14 w 17"/>
                  <a:gd name="T23" fmla="*/ 6 h 28"/>
                  <a:gd name="T24" fmla="*/ 9 w 17"/>
                  <a:gd name="T25" fmla="*/ 0 h 28"/>
                  <a:gd name="T26" fmla="*/ 8 w 17"/>
                  <a:gd name="T27" fmla="*/ 0 h 28"/>
                  <a:gd name="T28" fmla="*/ 6 w 17"/>
                  <a:gd name="T29" fmla="*/ 2 h 28"/>
                  <a:gd name="T30" fmla="*/ 5 w 17"/>
                  <a:gd name="T31" fmla="*/ 4 h 28"/>
                  <a:gd name="T32" fmla="*/ 2 w 17"/>
                  <a:gd name="T33" fmla="*/ 6 h 28"/>
                  <a:gd name="T34" fmla="*/ 1 w 17"/>
                  <a:gd name="T35" fmla="*/ 11 h 28"/>
                  <a:gd name="T36" fmla="*/ 0 w 17"/>
                  <a:gd name="T37" fmla="*/ 13 h 28"/>
                  <a:gd name="T38" fmla="*/ 1 w 17"/>
                  <a:gd name="T39" fmla="*/ 13 h 28"/>
                  <a:gd name="T40" fmla="*/ 2 w 17"/>
                  <a:gd name="T41" fmla="*/ 13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 h="28">
                    <a:moveTo>
                      <a:pt x="2" y="11"/>
                    </a:moveTo>
                    <a:lnTo>
                      <a:pt x="1" y="16"/>
                    </a:lnTo>
                    <a:lnTo>
                      <a:pt x="1" y="20"/>
                    </a:lnTo>
                    <a:lnTo>
                      <a:pt x="2" y="23"/>
                    </a:lnTo>
                    <a:lnTo>
                      <a:pt x="4" y="26"/>
                    </a:lnTo>
                    <a:lnTo>
                      <a:pt x="6" y="27"/>
                    </a:lnTo>
                    <a:lnTo>
                      <a:pt x="10" y="28"/>
                    </a:lnTo>
                    <a:lnTo>
                      <a:pt x="16" y="27"/>
                    </a:lnTo>
                    <a:lnTo>
                      <a:pt x="17" y="22"/>
                    </a:lnTo>
                    <a:lnTo>
                      <a:pt x="17" y="16"/>
                    </a:lnTo>
                    <a:lnTo>
                      <a:pt x="15" y="10"/>
                    </a:lnTo>
                    <a:lnTo>
                      <a:pt x="12" y="5"/>
                    </a:lnTo>
                    <a:lnTo>
                      <a:pt x="8" y="0"/>
                    </a:lnTo>
                    <a:lnTo>
                      <a:pt x="7" y="0"/>
                    </a:lnTo>
                    <a:lnTo>
                      <a:pt x="5" y="2"/>
                    </a:lnTo>
                    <a:lnTo>
                      <a:pt x="4" y="3"/>
                    </a:lnTo>
                    <a:lnTo>
                      <a:pt x="2" y="5"/>
                    </a:lnTo>
                    <a:lnTo>
                      <a:pt x="1" y="9"/>
                    </a:lnTo>
                    <a:lnTo>
                      <a:pt x="0" y="11"/>
                    </a:lnTo>
                    <a:lnTo>
                      <a:pt x="1" y="11"/>
                    </a:lnTo>
                    <a:lnTo>
                      <a:pt x="2" y="11"/>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5" name="Freeform 96"/>
              <p:cNvSpPr/>
              <p:nvPr/>
            </p:nvSpPr>
            <p:spPr bwMode="gray">
              <a:xfrm>
                <a:off x="3441" y="3493"/>
                <a:ext cx="268" cy="328"/>
              </a:xfrm>
              <a:custGeom>
                <a:avLst/>
                <a:gdLst>
                  <a:gd name="T0" fmla="*/ 54 w 229"/>
                  <a:gd name="T1" fmla="*/ 57 h 280"/>
                  <a:gd name="T2" fmla="*/ 76 w 229"/>
                  <a:gd name="T3" fmla="*/ 47 h 280"/>
                  <a:gd name="T4" fmla="*/ 96 w 229"/>
                  <a:gd name="T5" fmla="*/ 32 h 280"/>
                  <a:gd name="T6" fmla="*/ 102 w 229"/>
                  <a:gd name="T7" fmla="*/ 40 h 280"/>
                  <a:gd name="T8" fmla="*/ 200 w 229"/>
                  <a:gd name="T9" fmla="*/ 53 h 280"/>
                  <a:gd name="T10" fmla="*/ 259 w 229"/>
                  <a:gd name="T11" fmla="*/ 1 h 280"/>
                  <a:gd name="T12" fmla="*/ 267 w 229"/>
                  <a:gd name="T13" fmla="*/ 4 h 280"/>
                  <a:gd name="T14" fmla="*/ 266 w 229"/>
                  <a:gd name="T15" fmla="*/ 16 h 280"/>
                  <a:gd name="T16" fmla="*/ 256 w 229"/>
                  <a:gd name="T17" fmla="*/ 22 h 280"/>
                  <a:gd name="T18" fmla="*/ 259 w 229"/>
                  <a:gd name="T19" fmla="*/ 36 h 280"/>
                  <a:gd name="T20" fmla="*/ 246 w 229"/>
                  <a:gd name="T21" fmla="*/ 70 h 280"/>
                  <a:gd name="T22" fmla="*/ 234 w 229"/>
                  <a:gd name="T23" fmla="*/ 75 h 280"/>
                  <a:gd name="T24" fmla="*/ 173 w 229"/>
                  <a:gd name="T25" fmla="*/ 73 h 280"/>
                  <a:gd name="T26" fmla="*/ 101 w 229"/>
                  <a:gd name="T27" fmla="*/ 71 h 280"/>
                  <a:gd name="T28" fmla="*/ 66 w 229"/>
                  <a:gd name="T29" fmla="*/ 98 h 280"/>
                  <a:gd name="T30" fmla="*/ 69 w 229"/>
                  <a:gd name="T31" fmla="*/ 119 h 280"/>
                  <a:gd name="T32" fmla="*/ 76 w 229"/>
                  <a:gd name="T33" fmla="*/ 132 h 280"/>
                  <a:gd name="T34" fmla="*/ 90 w 229"/>
                  <a:gd name="T35" fmla="*/ 142 h 280"/>
                  <a:gd name="T36" fmla="*/ 90 w 229"/>
                  <a:gd name="T37" fmla="*/ 151 h 280"/>
                  <a:gd name="T38" fmla="*/ 99 w 229"/>
                  <a:gd name="T39" fmla="*/ 151 h 280"/>
                  <a:gd name="T40" fmla="*/ 109 w 229"/>
                  <a:gd name="T41" fmla="*/ 136 h 280"/>
                  <a:gd name="T42" fmla="*/ 151 w 229"/>
                  <a:gd name="T43" fmla="*/ 132 h 280"/>
                  <a:gd name="T44" fmla="*/ 198 w 229"/>
                  <a:gd name="T45" fmla="*/ 119 h 280"/>
                  <a:gd name="T46" fmla="*/ 198 w 229"/>
                  <a:gd name="T47" fmla="*/ 128 h 280"/>
                  <a:gd name="T48" fmla="*/ 166 w 229"/>
                  <a:gd name="T49" fmla="*/ 143 h 280"/>
                  <a:gd name="T50" fmla="*/ 130 w 229"/>
                  <a:gd name="T51" fmla="*/ 170 h 280"/>
                  <a:gd name="T52" fmla="*/ 121 w 229"/>
                  <a:gd name="T53" fmla="*/ 165 h 280"/>
                  <a:gd name="T54" fmla="*/ 121 w 229"/>
                  <a:gd name="T55" fmla="*/ 168 h 280"/>
                  <a:gd name="T56" fmla="*/ 117 w 229"/>
                  <a:gd name="T57" fmla="*/ 173 h 280"/>
                  <a:gd name="T58" fmla="*/ 137 w 229"/>
                  <a:gd name="T59" fmla="*/ 191 h 280"/>
                  <a:gd name="T60" fmla="*/ 158 w 229"/>
                  <a:gd name="T61" fmla="*/ 230 h 280"/>
                  <a:gd name="T62" fmla="*/ 164 w 229"/>
                  <a:gd name="T63" fmla="*/ 258 h 280"/>
                  <a:gd name="T64" fmla="*/ 158 w 229"/>
                  <a:gd name="T65" fmla="*/ 275 h 280"/>
                  <a:gd name="T66" fmla="*/ 131 w 229"/>
                  <a:gd name="T67" fmla="*/ 280 h 280"/>
                  <a:gd name="T68" fmla="*/ 125 w 229"/>
                  <a:gd name="T69" fmla="*/ 289 h 280"/>
                  <a:gd name="T70" fmla="*/ 118 w 229"/>
                  <a:gd name="T71" fmla="*/ 288 h 280"/>
                  <a:gd name="T72" fmla="*/ 116 w 229"/>
                  <a:gd name="T73" fmla="*/ 278 h 280"/>
                  <a:gd name="T74" fmla="*/ 116 w 229"/>
                  <a:gd name="T75" fmla="*/ 252 h 280"/>
                  <a:gd name="T76" fmla="*/ 97 w 229"/>
                  <a:gd name="T77" fmla="*/ 227 h 280"/>
                  <a:gd name="T78" fmla="*/ 104 w 229"/>
                  <a:gd name="T79" fmla="*/ 220 h 280"/>
                  <a:gd name="T80" fmla="*/ 104 w 229"/>
                  <a:gd name="T81" fmla="*/ 209 h 280"/>
                  <a:gd name="T82" fmla="*/ 90 w 229"/>
                  <a:gd name="T83" fmla="*/ 201 h 280"/>
                  <a:gd name="T84" fmla="*/ 67 w 229"/>
                  <a:gd name="T85" fmla="*/ 218 h 280"/>
                  <a:gd name="T86" fmla="*/ 76 w 229"/>
                  <a:gd name="T87" fmla="*/ 240 h 280"/>
                  <a:gd name="T88" fmla="*/ 73 w 229"/>
                  <a:gd name="T89" fmla="*/ 257 h 280"/>
                  <a:gd name="T90" fmla="*/ 77 w 229"/>
                  <a:gd name="T91" fmla="*/ 268 h 280"/>
                  <a:gd name="T92" fmla="*/ 75 w 229"/>
                  <a:gd name="T93" fmla="*/ 306 h 280"/>
                  <a:gd name="T94" fmla="*/ 76 w 229"/>
                  <a:gd name="T95" fmla="*/ 314 h 280"/>
                  <a:gd name="T96" fmla="*/ 88 w 229"/>
                  <a:gd name="T97" fmla="*/ 317 h 280"/>
                  <a:gd name="T98" fmla="*/ 83 w 229"/>
                  <a:gd name="T99" fmla="*/ 327 h 280"/>
                  <a:gd name="T100" fmla="*/ 59 w 229"/>
                  <a:gd name="T101" fmla="*/ 327 h 280"/>
                  <a:gd name="T102" fmla="*/ 33 w 229"/>
                  <a:gd name="T103" fmla="*/ 303 h 280"/>
                  <a:gd name="T104" fmla="*/ 41 w 229"/>
                  <a:gd name="T105" fmla="*/ 251 h 280"/>
                  <a:gd name="T106" fmla="*/ 7 w 229"/>
                  <a:gd name="T107" fmla="*/ 223 h 280"/>
                  <a:gd name="T108" fmla="*/ 13 w 229"/>
                  <a:gd name="T109" fmla="*/ 191 h 280"/>
                  <a:gd name="T110" fmla="*/ 28 w 229"/>
                  <a:gd name="T111" fmla="*/ 168 h 280"/>
                  <a:gd name="T112" fmla="*/ 35 w 229"/>
                  <a:gd name="T113" fmla="*/ 148 h 280"/>
                  <a:gd name="T114" fmla="*/ 37 w 229"/>
                  <a:gd name="T115" fmla="*/ 121 h 280"/>
                  <a:gd name="T116" fmla="*/ 53 w 229"/>
                  <a:gd name="T117" fmla="*/ 105 h 280"/>
                  <a:gd name="T118" fmla="*/ 51 w 229"/>
                  <a:gd name="T119" fmla="*/ 84 h 280"/>
                  <a:gd name="T120" fmla="*/ 51 w 229"/>
                  <a:gd name="T121" fmla="*/ 78 h 2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29" h="280">
                    <a:moveTo>
                      <a:pt x="40" y="66"/>
                    </a:moveTo>
                    <a:lnTo>
                      <a:pt x="44" y="61"/>
                    </a:lnTo>
                    <a:lnTo>
                      <a:pt x="45" y="55"/>
                    </a:lnTo>
                    <a:lnTo>
                      <a:pt x="46" y="49"/>
                    </a:lnTo>
                    <a:lnTo>
                      <a:pt x="48" y="45"/>
                    </a:lnTo>
                    <a:lnTo>
                      <a:pt x="52" y="44"/>
                    </a:lnTo>
                    <a:lnTo>
                      <a:pt x="59" y="45"/>
                    </a:lnTo>
                    <a:lnTo>
                      <a:pt x="65" y="40"/>
                    </a:lnTo>
                    <a:lnTo>
                      <a:pt x="70" y="34"/>
                    </a:lnTo>
                    <a:lnTo>
                      <a:pt x="75" y="30"/>
                    </a:lnTo>
                    <a:lnTo>
                      <a:pt x="80" y="27"/>
                    </a:lnTo>
                    <a:lnTo>
                      <a:pt x="82" y="27"/>
                    </a:lnTo>
                    <a:lnTo>
                      <a:pt x="83" y="28"/>
                    </a:lnTo>
                    <a:lnTo>
                      <a:pt x="85" y="31"/>
                    </a:lnTo>
                    <a:lnTo>
                      <a:pt x="86" y="33"/>
                    </a:lnTo>
                    <a:lnTo>
                      <a:pt x="87" y="34"/>
                    </a:lnTo>
                    <a:lnTo>
                      <a:pt x="113" y="39"/>
                    </a:lnTo>
                    <a:lnTo>
                      <a:pt x="141" y="45"/>
                    </a:lnTo>
                    <a:lnTo>
                      <a:pt x="157" y="46"/>
                    </a:lnTo>
                    <a:lnTo>
                      <a:pt x="171" y="45"/>
                    </a:lnTo>
                    <a:lnTo>
                      <a:pt x="186" y="40"/>
                    </a:lnTo>
                    <a:lnTo>
                      <a:pt x="199" y="28"/>
                    </a:lnTo>
                    <a:lnTo>
                      <a:pt x="210" y="15"/>
                    </a:lnTo>
                    <a:lnTo>
                      <a:pt x="221" y="1"/>
                    </a:lnTo>
                    <a:lnTo>
                      <a:pt x="222" y="0"/>
                    </a:lnTo>
                    <a:lnTo>
                      <a:pt x="224" y="0"/>
                    </a:lnTo>
                    <a:lnTo>
                      <a:pt x="227" y="2"/>
                    </a:lnTo>
                    <a:lnTo>
                      <a:pt x="228" y="3"/>
                    </a:lnTo>
                    <a:lnTo>
                      <a:pt x="229" y="7"/>
                    </a:lnTo>
                    <a:lnTo>
                      <a:pt x="229" y="9"/>
                    </a:lnTo>
                    <a:lnTo>
                      <a:pt x="228" y="12"/>
                    </a:lnTo>
                    <a:lnTo>
                      <a:pt x="227" y="14"/>
                    </a:lnTo>
                    <a:lnTo>
                      <a:pt x="224" y="15"/>
                    </a:lnTo>
                    <a:lnTo>
                      <a:pt x="223" y="16"/>
                    </a:lnTo>
                    <a:lnTo>
                      <a:pt x="221" y="18"/>
                    </a:lnTo>
                    <a:lnTo>
                      <a:pt x="219" y="19"/>
                    </a:lnTo>
                    <a:lnTo>
                      <a:pt x="219" y="22"/>
                    </a:lnTo>
                    <a:lnTo>
                      <a:pt x="219" y="25"/>
                    </a:lnTo>
                    <a:lnTo>
                      <a:pt x="221" y="28"/>
                    </a:lnTo>
                    <a:lnTo>
                      <a:pt x="221" y="31"/>
                    </a:lnTo>
                    <a:lnTo>
                      <a:pt x="222" y="34"/>
                    </a:lnTo>
                    <a:lnTo>
                      <a:pt x="221" y="37"/>
                    </a:lnTo>
                    <a:lnTo>
                      <a:pt x="215" y="49"/>
                    </a:lnTo>
                    <a:lnTo>
                      <a:pt x="210" y="60"/>
                    </a:lnTo>
                    <a:lnTo>
                      <a:pt x="208" y="61"/>
                    </a:lnTo>
                    <a:lnTo>
                      <a:pt x="206" y="63"/>
                    </a:lnTo>
                    <a:lnTo>
                      <a:pt x="204" y="64"/>
                    </a:lnTo>
                    <a:lnTo>
                      <a:pt x="200" y="64"/>
                    </a:lnTo>
                    <a:lnTo>
                      <a:pt x="188" y="64"/>
                    </a:lnTo>
                    <a:lnTo>
                      <a:pt x="175" y="61"/>
                    </a:lnTo>
                    <a:lnTo>
                      <a:pt x="162" y="60"/>
                    </a:lnTo>
                    <a:lnTo>
                      <a:pt x="148" y="62"/>
                    </a:lnTo>
                    <a:lnTo>
                      <a:pt x="135" y="66"/>
                    </a:lnTo>
                    <a:lnTo>
                      <a:pt x="122" y="66"/>
                    </a:lnTo>
                    <a:lnTo>
                      <a:pt x="104" y="63"/>
                    </a:lnTo>
                    <a:lnTo>
                      <a:pt x="86" y="61"/>
                    </a:lnTo>
                    <a:lnTo>
                      <a:pt x="69" y="62"/>
                    </a:lnTo>
                    <a:lnTo>
                      <a:pt x="62" y="67"/>
                    </a:lnTo>
                    <a:lnTo>
                      <a:pt x="57" y="74"/>
                    </a:lnTo>
                    <a:lnTo>
                      <a:pt x="56" y="84"/>
                    </a:lnTo>
                    <a:lnTo>
                      <a:pt x="56" y="93"/>
                    </a:lnTo>
                    <a:lnTo>
                      <a:pt x="57" y="102"/>
                    </a:lnTo>
                    <a:lnTo>
                      <a:pt x="58" y="102"/>
                    </a:lnTo>
                    <a:lnTo>
                      <a:pt x="59" y="102"/>
                    </a:lnTo>
                    <a:lnTo>
                      <a:pt x="62" y="102"/>
                    </a:lnTo>
                    <a:lnTo>
                      <a:pt x="62" y="107"/>
                    </a:lnTo>
                    <a:lnTo>
                      <a:pt x="64" y="109"/>
                    </a:lnTo>
                    <a:lnTo>
                      <a:pt x="65" y="113"/>
                    </a:lnTo>
                    <a:lnTo>
                      <a:pt x="69" y="115"/>
                    </a:lnTo>
                    <a:lnTo>
                      <a:pt x="71" y="116"/>
                    </a:lnTo>
                    <a:lnTo>
                      <a:pt x="75" y="119"/>
                    </a:lnTo>
                    <a:lnTo>
                      <a:pt x="77" y="121"/>
                    </a:lnTo>
                    <a:lnTo>
                      <a:pt x="79" y="122"/>
                    </a:lnTo>
                    <a:lnTo>
                      <a:pt x="79" y="125"/>
                    </a:lnTo>
                    <a:lnTo>
                      <a:pt x="79" y="127"/>
                    </a:lnTo>
                    <a:lnTo>
                      <a:pt x="77" y="129"/>
                    </a:lnTo>
                    <a:lnTo>
                      <a:pt x="80" y="129"/>
                    </a:lnTo>
                    <a:lnTo>
                      <a:pt x="81" y="131"/>
                    </a:lnTo>
                    <a:lnTo>
                      <a:pt x="83" y="131"/>
                    </a:lnTo>
                    <a:lnTo>
                      <a:pt x="85" y="129"/>
                    </a:lnTo>
                    <a:lnTo>
                      <a:pt x="87" y="127"/>
                    </a:lnTo>
                    <a:lnTo>
                      <a:pt x="89" y="123"/>
                    </a:lnTo>
                    <a:lnTo>
                      <a:pt x="91" y="120"/>
                    </a:lnTo>
                    <a:lnTo>
                      <a:pt x="93" y="116"/>
                    </a:lnTo>
                    <a:lnTo>
                      <a:pt x="94" y="115"/>
                    </a:lnTo>
                    <a:lnTo>
                      <a:pt x="97" y="114"/>
                    </a:lnTo>
                    <a:lnTo>
                      <a:pt x="112" y="113"/>
                    </a:lnTo>
                    <a:lnTo>
                      <a:pt x="129" y="113"/>
                    </a:lnTo>
                    <a:lnTo>
                      <a:pt x="145" y="109"/>
                    </a:lnTo>
                    <a:lnTo>
                      <a:pt x="152" y="107"/>
                    </a:lnTo>
                    <a:lnTo>
                      <a:pt x="159" y="103"/>
                    </a:lnTo>
                    <a:lnTo>
                      <a:pt x="169" y="102"/>
                    </a:lnTo>
                    <a:lnTo>
                      <a:pt x="169" y="104"/>
                    </a:lnTo>
                    <a:lnTo>
                      <a:pt x="169" y="105"/>
                    </a:lnTo>
                    <a:lnTo>
                      <a:pt x="169" y="108"/>
                    </a:lnTo>
                    <a:lnTo>
                      <a:pt x="169" y="109"/>
                    </a:lnTo>
                    <a:lnTo>
                      <a:pt x="168" y="110"/>
                    </a:lnTo>
                    <a:lnTo>
                      <a:pt x="166" y="111"/>
                    </a:lnTo>
                    <a:lnTo>
                      <a:pt x="153" y="115"/>
                    </a:lnTo>
                    <a:lnTo>
                      <a:pt x="142" y="122"/>
                    </a:lnTo>
                    <a:lnTo>
                      <a:pt x="135" y="134"/>
                    </a:lnTo>
                    <a:lnTo>
                      <a:pt x="129" y="141"/>
                    </a:lnTo>
                    <a:lnTo>
                      <a:pt x="121" y="145"/>
                    </a:lnTo>
                    <a:lnTo>
                      <a:pt x="111" y="145"/>
                    </a:lnTo>
                    <a:lnTo>
                      <a:pt x="109" y="145"/>
                    </a:lnTo>
                    <a:lnTo>
                      <a:pt x="106" y="144"/>
                    </a:lnTo>
                    <a:lnTo>
                      <a:pt x="105" y="143"/>
                    </a:lnTo>
                    <a:lnTo>
                      <a:pt x="103" y="141"/>
                    </a:lnTo>
                    <a:lnTo>
                      <a:pt x="101" y="141"/>
                    </a:lnTo>
                    <a:lnTo>
                      <a:pt x="99" y="141"/>
                    </a:lnTo>
                    <a:lnTo>
                      <a:pt x="100" y="141"/>
                    </a:lnTo>
                    <a:lnTo>
                      <a:pt x="103" y="143"/>
                    </a:lnTo>
                    <a:lnTo>
                      <a:pt x="103" y="144"/>
                    </a:lnTo>
                    <a:lnTo>
                      <a:pt x="103" y="146"/>
                    </a:lnTo>
                    <a:lnTo>
                      <a:pt x="101" y="148"/>
                    </a:lnTo>
                    <a:lnTo>
                      <a:pt x="100" y="148"/>
                    </a:lnTo>
                    <a:lnTo>
                      <a:pt x="98" y="149"/>
                    </a:lnTo>
                    <a:lnTo>
                      <a:pt x="97" y="149"/>
                    </a:lnTo>
                    <a:lnTo>
                      <a:pt x="106" y="157"/>
                    </a:lnTo>
                    <a:lnTo>
                      <a:pt x="117" y="163"/>
                    </a:lnTo>
                    <a:lnTo>
                      <a:pt x="127" y="172"/>
                    </a:lnTo>
                    <a:lnTo>
                      <a:pt x="135" y="181"/>
                    </a:lnTo>
                    <a:lnTo>
                      <a:pt x="136" y="188"/>
                    </a:lnTo>
                    <a:lnTo>
                      <a:pt x="135" y="196"/>
                    </a:lnTo>
                    <a:lnTo>
                      <a:pt x="133" y="202"/>
                    </a:lnTo>
                    <a:lnTo>
                      <a:pt x="133" y="209"/>
                    </a:lnTo>
                    <a:lnTo>
                      <a:pt x="136" y="214"/>
                    </a:lnTo>
                    <a:lnTo>
                      <a:pt x="140" y="220"/>
                    </a:lnTo>
                    <a:lnTo>
                      <a:pt x="144" y="226"/>
                    </a:lnTo>
                    <a:lnTo>
                      <a:pt x="145" y="231"/>
                    </a:lnTo>
                    <a:lnTo>
                      <a:pt x="141" y="234"/>
                    </a:lnTo>
                    <a:lnTo>
                      <a:pt x="135" y="235"/>
                    </a:lnTo>
                    <a:lnTo>
                      <a:pt x="128" y="235"/>
                    </a:lnTo>
                    <a:lnTo>
                      <a:pt x="121" y="235"/>
                    </a:lnTo>
                    <a:lnTo>
                      <a:pt x="113" y="238"/>
                    </a:lnTo>
                    <a:lnTo>
                      <a:pt x="112" y="239"/>
                    </a:lnTo>
                    <a:lnTo>
                      <a:pt x="111" y="241"/>
                    </a:lnTo>
                    <a:lnTo>
                      <a:pt x="110" y="244"/>
                    </a:lnTo>
                    <a:lnTo>
                      <a:pt x="109" y="245"/>
                    </a:lnTo>
                    <a:lnTo>
                      <a:pt x="107" y="247"/>
                    </a:lnTo>
                    <a:lnTo>
                      <a:pt x="106" y="249"/>
                    </a:lnTo>
                    <a:lnTo>
                      <a:pt x="103" y="249"/>
                    </a:lnTo>
                    <a:lnTo>
                      <a:pt x="101" y="247"/>
                    </a:lnTo>
                    <a:lnTo>
                      <a:pt x="101" y="246"/>
                    </a:lnTo>
                    <a:lnTo>
                      <a:pt x="100" y="245"/>
                    </a:lnTo>
                    <a:lnTo>
                      <a:pt x="100" y="243"/>
                    </a:lnTo>
                    <a:lnTo>
                      <a:pt x="99" y="241"/>
                    </a:lnTo>
                    <a:lnTo>
                      <a:pt x="99" y="237"/>
                    </a:lnTo>
                    <a:lnTo>
                      <a:pt x="101" y="232"/>
                    </a:lnTo>
                    <a:lnTo>
                      <a:pt x="104" y="226"/>
                    </a:lnTo>
                    <a:lnTo>
                      <a:pt x="103" y="221"/>
                    </a:lnTo>
                    <a:lnTo>
                      <a:pt x="99" y="215"/>
                    </a:lnTo>
                    <a:lnTo>
                      <a:pt x="92" y="209"/>
                    </a:lnTo>
                    <a:lnTo>
                      <a:pt x="87" y="204"/>
                    </a:lnTo>
                    <a:lnTo>
                      <a:pt x="83" y="197"/>
                    </a:lnTo>
                    <a:lnTo>
                      <a:pt x="83" y="194"/>
                    </a:lnTo>
                    <a:lnTo>
                      <a:pt x="85" y="193"/>
                    </a:lnTo>
                    <a:lnTo>
                      <a:pt x="86" y="192"/>
                    </a:lnTo>
                    <a:lnTo>
                      <a:pt x="88" y="190"/>
                    </a:lnTo>
                    <a:lnTo>
                      <a:pt x="89" y="188"/>
                    </a:lnTo>
                    <a:lnTo>
                      <a:pt x="91" y="186"/>
                    </a:lnTo>
                    <a:lnTo>
                      <a:pt x="92" y="184"/>
                    </a:lnTo>
                    <a:lnTo>
                      <a:pt x="92" y="181"/>
                    </a:lnTo>
                    <a:lnTo>
                      <a:pt x="89" y="178"/>
                    </a:lnTo>
                    <a:lnTo>
                      <a:pt x="87" y="175"/>
                    </a:lnTo>
                    <a:lnTo>
                      <a:pt x="83" y="173"/>
                    </a:lnTo>
                    <a:lnTo>
                      <a:pt x="81" y="172"/>
                    </a:lnTo>
                    <a:lnTo>
                      <a:pt x="77" y="172"/>
                    </a:lnTo>
                    <a:lnTo>
                      <a:pt x="74" y="173"/>
                    </a:lnTo>
                    <a:lnTo>
                      <a:pt x="65" y="178"/>
                    </a:lnTo>
                    <a:lnTo>
                      <a:pt x="54" y="179"/>
                    </a:lnTo>
                    <a:lnTo>
                      <a:pt x="57" y="186"/>
                    </a:lnTo>
                    <a:lnTo>
                      <a:pt x="62" y="193"/>
                    </a:lnTo>
                    <a:lnTo>
                      <a:pt x="65" y="200"/>
                    </a:lnTo>
                    <a:lnTo>
                      <a:pt x="66" y="203"/>
                    </a:lnTo>
                    <a:lnTo>
                      <a:pt x="65" y="205"/>
                    </a:lnTo>
                    <a:lnTo>
                      <a:pt x="64" y="209"/>
                    </a:lnTo>
                    <a:lnTo>
                      <a:pt x="62" y="211"/>
                    </a:lnTo>
                    <a:lnTo>
                      <a:pt x="62" y="215"/>
                    </a:lnTo>
                    <a:lnTo>
                      <a:pt x="62" y="219"/>
                    </a:lnTo>
                    <a:lnTo>
                      <a:pt x="63" y="219"/>
                    </a:lnTo>
                    <a:lnTo>
                      <a:pt x="64" y="219"/>
                    </a:lnTo>
                    <a:lnTo>
                      <a:pt x="66" y="219"/>
                    </a:lnTo>
                    <a:lnTo>
                      <a:pt x="66" y="229"/>
                    </a:lnTo>
                    <a:lnTo>
                      <a:pt x="66" y="240"/>
                    </a:lnTo>
                    <a:lnTo>
                      <a:pt x="65" y="250"/>
                    </a:lnTo>
                    <a:lnTo>
                      <a:pt x="62" y="259"/>
                    </a:lnTo>
                    <a:lnTo>
                      <a:pt x="64" y="261"/>
                    </a:lnTo>
                    <a:lnTo>
                      <a:pt x="64" y="262"/>
                    </a:lnTo>
                    <a:lnTo>
                      <a:pt x="65" y="264"/>
                    </a:lnTo>
                    <a:lnTo>
                      <a:pt x="65" y="265"/>
                    </a:lnTo>
                    <a:lnTo>
                      <a:pt x="65" y="268"/>
                    </a:lnTo>
                    <a:lnTo>
                      <a:pt x="66" y="269"/>
                    </a:lnTo>
                    <a:lnTo>
                      <a:pt x="69" y="270"/>
                    </a:lnTo>
                    <a:lnTo>
                      <a:pt x="71" y="270"/>
                    </a:lnTo>
                    <a:lnTo>
                      <a:pt x="75" y="271"/>
                    </a:lnTo>
                    <a:lnTo>
                      <a:pt x="77" y="271"/>
                    </a:lnTo>
                    <a:lnTo>
                      <a:pt x="76" y="274"/>
                    </a:lnTo>
                    <a:lnTo>
                      <a:pt x="74" y="276"/>
                    </a:lnTo>
                    <a:lnTo>
                      <a:pt x="71" y="279"/>
                    </a:lnTo>
                    <a:lnTo>
                      <a:pt x="69" y="280"/>
                    </a:lnTo>
                    <a:lnTo>
                      <a:pt x="66" y="280"/>
                    </a:lnTo>
                    <a:lnTo>
                      <a:pt x="58" y="279"/>
                    </a:lnTo>
                    <a:lnTo>
                      <a:pt x="50" y="279"/>
                    </a:lnTo>
                    <a:lnTo>
                      <a:pt x="41" y="276"/>
                    </a:lnTo>
                    <a:lnTo>
                      <a:pt x="34" y="273"/>
                    </a:lnTo>
                    <a:lnTo>
                      <a:pt x="29" y="268"/>
                    </a:lnTo>
                    <a:lnTo>
                      <a:pt x="28" y="259"/>
                    </a:lnTo>
                    <a:lnTo>
                      <a:pt x="30" y="247"/>
                    </a:lnTo>
                    <a:lnTo>
                      <a:pt x="34" y="235"/>
                    </a:lnTo>
                    <a:lnTo>
                      <a:pt x="36" y="223"/>
                    </a:lnTo>
                    <a:lnTo>
                      <a:pt x="35" y="214"/>
                    </a:lnTo>
                    <a:lnTo>
                      <a:pt x="30" y="205"/>
                    </a:lnTo>
                    <a:lnTo>
                      <a:pt x="22" y="198"/>
                    </a:lnTo>
                    <a:lnTo>
                      <a:pt x="11" y="194"/>
                    </a:lnTo>
                    <a:lnTo>
                      <a:pt x="6" y="190"/>
                    </a:lnTo>
                    <a:lnTo>
                      <a:pt x="2" y="181"/>
                    </a:lnTo>
                    <a:lnTo>
                      <a:pt x="0" y="170"/>
                    </a:lnTo>
                    <a:lnTo>
                      <a:pt x="4" y="161"/>
                    </a:lnTo>
                    <a:lnTo>
                      <a:pt x="11" y="163"/>
                    </a:lnTo>
                    <a:lnTo>
                      <a:pt x="17" y="162"/>
                    </a:lnTo>
                    <a:lnTo>
                      <a:pt x="22" y="157"/>
                    </a:lnTo>
                    <a:lnTo>
                      <a:pt x="23" y="150"/>
                    </a:lnTo>
                    <a:lnTo>
                      <a:pt x="24" y="143"/>
                    </a:lnTo>
                    <a:lnTo>
                      <a:pt x="24" y="134"/>
                    </a:lnTo>
                    <a:lnTo>
                      <a:pt x="29" y="134"/>
                    </a:lnTo>
                    <a:lnTo>
                      <a:pt x="34" y="134"/>
                    </a:lnTo>
                    <a:lnTo>
                      <a:pt x="30" y="126"/>
                    </a:lnTo>
                    <a:lnTo>
                      <a:pt x="27" y="119"/>
                    </a:lnTo>
                    <a:lnTo>
                      <a:pt x="27" y="109"/>
                    </a:lnTo>
                    <a:lnTo>
                      <a:pt x="29" y="105"/>
                    </a:lnTo>
                    <a:lnTo>
                      <a:pt x="32" y="103"/>
                    </a:lnTo>
                    <a:lnTo>
                      <a:pt x="35" y="99"/>
                    </a:lnTo>
                    <a:lnTo>
                      <a:pt x="39" y="97"/>
                    </a:lnTo>
                    <a:lnTo>
                      <a:pt x="42" y="95"/>
                    </a:lnTo>
                    <a:lnTo>
                      <a:pt x="45" y="90"/>
                    </a:lnTo>
                    <a:lnTo>
                      <a:pt x="44" y="84"/>
                    </a:lnTo>
                    <a:lnTo>
                      <a:pt x="44" y="78"/>
                    </a:lnTo>
                    <a:lnTo>
                      <a:pt x="45" y="72"/>
                    </a:lnTo>
                    <a:lnTo>
                      <a:pt x="44" y="72"/>
                    </a:lnTo>
                    <a:lnTo>
                      <a:pt x="44" y="71"/>
                    </a:lnTo>
                    <a:lnTo>
                      <a:pt x="42" y="69"/>
                    </a:lnTo>
                    <a:lnTo>
                      <a:pt x="42" y="68"/>
                    </a:lnTo>
                    <a:lnTo>
                      <a:pt x="44" y="67"/>
                    </a:lnTo>
                    <a:lnTo>
                      <a:pt x="42" y="66"/>
                    </a:lnTo>
                    <a:lnTo>
                      <a:pt x="40" y="66"/>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6" name="Freeform 97"/>
              <p:cNvSpPr/>
              <p:nvPr/>
            </p:nvSpPr>
            <p:spPr bwMode="gray">
              <a:xfrm>
                <a:off x="3674" y="3653"/>
                <a:ext cx="78" cy="34"/>
              </a:xfrm>
              <a:custGeom>
                <a:avLst/>
                <a:gdLst>
                  <a:gd name="T0" fmla="*/ 41 w 67"/>
                  <a:gd name="T1" fmla="*/ 2 h 29"/>
                  <a:gd name="T2" fmla="*/ 21 w 67"/>
                  <a:gd name="T3" fmla="*/ 1 h 29"/>
                  <a:gd name="T4" fmla="*/ 2 w 67"/>
                  <a:gd name="T5" fmla="*/ 0 h 29"/>
                  <a:gd name="T6" fmla="*/ 2 w 67"/>
                  <a:gd name="T7" fmla="*/ 2 h 29"/>
                  <a:gd name="T8" fmla="*/ 1 w 67"/>
                  <a:gd name="T9" fmla="*/ 4 h 29"/>
                  <a:gd name="T10" fmla="*/ 0 w 67"/>
                  <a:gd name="T11" fmla="*/ 5 h 29"/>
                  <a:gd name="T12" fmla="*/ 0 w 67"/>
                  <a:gd name="T13" fmla="*/ 8 h 29"/>
                  <a:gd name="T14" fmla="*/ 0 w 67"/>
                  <a:gd name="T15" fmla="*/ 9 h 29"/>
                  <a:gd name="T16" fmla="*/ 2 w 67"/>
                  <a:gd name="T17" fmla="*/ 11 h 29"/>
                  <a:gd name="T18" fmla="*/ 30 w 67"/>
                  <a:gd name="T19" fmla="*/ 8 h 29"/>
                  <a:gd name="T20" fmla="*/ 58 w 67"/>
                  <a:gd name="T21" fmla="*/ 9 h 29"/>
                  <a:gd name="T22" fmla="*/ 64 w 67"/>
                  <a:gd name="T23" fmla="*/ 13 h 29"/>
                  <a:gd name="T24" fmla="*/ 69 w 67"/>
                  <a:gd name="T25" fmla="*/ 20 h 29"/>
                  <a:gd name="T26" fmla="*/ 71 w 67"/>
                  <a:gd name="T27" fmla="*/ 27 h 29"/>
                  <a:gd name="T28" fmla="*/ 76 w 67"/>
                  <a:gd name="T29" fmla="*/ 34 h 29"/>
                  <a:gd name="T30" fmla="*/ 77 w 67"/>
                  <a:gd name="T31" fmla="*/ 30 h 29"/>
                  <a:gd name="T32" fmla="*/ 76 w 67"/>
                  <a:gd name="T33" fmla="*/ 28 h 29"/>
                  <a:gd name="T34" fmla="*/ 76 w 67"/>
                  <a:gd name="T35" fmla="*/ 25 h 29"/>
                  <a:gd name="T36" fmla="*/ 72 w 67"/>
                  <a:gd name="T37" fmla="*/ 23 h 29"/>
                  <a:gd name="T38" fmla="*/ 71 w 67"/>
                  <a:gd name="T39" fmla="*/ 21 h 29"/>
                  <a:gd name="T40" fmla="*/ 71 w 67"/>
                  <a:gd name="T41" fmla="*/ 20 h 29"/>
                  <a:gd name="T42" fmla="*/ 72 w 67"/>
                  <a:gd name="T43" fmla="*/ 16 h 29"/>
                  <a:gd name="T44" fmla="*/ 75 w 67"/>
                  <a:gd name="T45" fmla="*/ 13 h 29"/>
                  <a:gd name="T46" fmla="*/ 77 w 67"/>
                  <a:gd name="T47" fmla="*/ 8 h 29"/>
                  <a:gd name="T48" fmla="*/ 78 w 67"/>
                  <a:gd name="T49" fmla="*/ 2 h 29"/>
                  <a:gd name="T50" fmla="*/ 58 w 67"/>
                  <a:gd name="T51" fmla="*/ 2 h 29"/>
                  <a:gd name="T52" fmla="*/ 41 w 67"/>
                  <a:gd name="T53" fmla="*/ 2 h 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7" h="29">
                    <a:moveTo>
                      <a:pt x="35" y="2"/>
                    </a:moveTo>
                    <a:lnTo>
                      <a:pt x="18" y="1"/>
                    </a:lnTo>
                    <a:lnTo>
                      <a:pt x="2" y="0"/>
                    </a:lnTo>
                    <a:lnTo>
                      <a:pt x="2" y="2"/>
                    </a:lnTo>
                    <a:lnTo>
                      <a:pt x="1" y="3"/>
                    </a:lnTo>
                    <a:lnTo>
                      <a:pt x="0" y="4"/>
                    </a:lnTo>
                    <a:lnTo>
                      <a:pt x="0" y="7"/>
                    </a:lnTo>
                    <a:lnTo>
                      <a:pt x="0" y="8"/>
                    </a:lnTo>
                    <a:lnTo>
                      <a:pt x="2" y="9"/>
                    </a:lnTo>
                    <a:lnTo>
                      <a:pt x="26" y="7"/>
                    </a:lnTo>
                    <a:lnTo>
                      <a:pt x="50" y="8"/>
                    </a:lnTo>
                    <a:lnTo>
                      <a:pt x="55" y="11"/>
                    </a:lnTo>
                    <a:lnTo>
                      <a:pt x="59" y="17"/>
                    </a:lnTo>
                    <a:lnTo>
                      <a:pt x="61" y="23"/>
                    </a:lnTo>
                    <a:lnTo>
                      <a:pt x="65" y="29"/>
                    </a:lnTo>
                    <a:lnTo>
                      <a:pt x="66" y="26"/>
                    </a:lnTo>
                    <a:lnTo>
                      <a:pt x="65" y="24"/>
                    </a:lnTo>
                    <a:lnTo>
                      <a:pt x="65" y="21"/>
                    </a:lnTo>
                    <a:lnTo>
                      <a:pt x="62" y="20"/>
                    </a:lnTo>
                    <a:lnTo>
                      <a:pt x="61" y="18"/>
                    </a:lnTo>
                    <a:lnTo>
                      <a:pt x="61" y="17"/>
                    </a:lnTo>
                    <a:lnTo>
                      <a:pt x="62" y="14"/>
                    </a:lnTo>
                    <a:lnTo>
                      <a:pt x="64" y="11"/>
                    </a:lnTo>
                    <a:lnTo>
                      <a:pt x="66" y="7"/>
                    </a:lnTo>
                    <a:lnTo>
                      <a:pt x="67" y="2"/>
                    </a:lnTo>
                    <a:lnTo>
                      <a:pt x="50" y="2"/>
                    </a:lnTo>
                    <a:lnTo>
                      <a:pt x="35" y="2"/>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7" name="Freeform 98"/>
              <p:cNvSpPr/>
              <p:nvPr/>
            </p:nvSpPr>
            <p:spPr bwMode="gray">
              <a:xfrm>
                <a:off x="3784" y="3710"/>
                <a:ext cx="48" cy="22"/>
              </a:xfrm>
              <a:custGeom>
                <a:avLst/>
                <a:gdLst>
                  <a:gd name="T0" fmla="*/ 28 w 41"/>
                  <a:gd name="T1" fmla="*/ 3 h 19"/>
                  <a:gd name="T2" fmla="*/ 22 w 41"/>
                  <a:gd name="T3" fmla="*/ 7 h 19"/>
                  <a:gd name="T4" fmla="*/ 15 w 41"/>
                  <a:gd name="T5" fmla="*/ 6 h 19"/>
                  <a:gd name="T6" fmla="*/ 9 w 41"/>
                  <a:gd name="T7" fmla="*/ 3 h 19"/>
                  <a:gd name="T8" fmla="*/ 4 w 41"/>
                  <a:gd name="T9" fmla="*/ 3 h 19"/>
                  <a:gd name="T10" fmla="*/ 1 w 41"/>
                  <a:gd name="T11" fmla="*/ 6 h 19"/>
                  <a:gd name="T12" fmla="*/ 1 w 41"/>
                  <a:gd name="T13" fmla="*/ 7 h 19"/>
                  <a:gd name="T14" fmla="*/ 0 w 41"/>
                  <a:gd name="T15" fmla="*/ 8 h 19"/>
                  <a:gd name="T16" fmla="*/ 1 w 41"/>
                  <a:gd name="T17" fmla="*/ 9 h 19"/>
                  <a:gd name="T18" fmla="*/ 1 w 41"/>
                  <a:gd name="T19" fmla="*/ 10 h 19"/>
                  <a:gd name="T20" fmla="*/ 8 w 41"/>
                  <a:gd name="T21" fmla="*/ 17 h 19"/>
                  <a:gd name="T22" fmla="*/ 15 w 41"/>
                  <a:gd name="T23" fmla="*/ 22 h 19"/>
                  <a:gd name="T24" fmla="*/ 22 w 41"/>
                  <a:gd name="T25" fmla="*/ 22 h 19"/>
                  <a:gd name="T26" fmla="*/ 30 w 41"/>
                  <a:gd name="T27" fmla="*/ 16 h 19"/>
                  <a:gd name="T28" fmla="*/ 34 w 41"/>
                  <a:gd name="T29" fmla="*/ 20 h 19"/>
                  <a:gd name="T30" fmla="*/ 35 w 41"/>
                  <a:gd name="T31" fmla="*/ 21 h 19"/>
                  <a:gd name="T32" fmla="*/ 37 w 41"/>
                  <a:gd name="T33" fmla="*/ 21 h 19"/>
                  <a:gd name="T34" fmla="*/ 41 w 41"/>
                  <a:gd name="T35" fmla="*/ 20 h 19"/>
                  <a:gd name="T36" fmla="*/ 42 w 41"/>
                  <a:gd name="T37" fmla="*/ 17 h 19"/>
                  <a:gd name="T38" fmla="*/ 43 w 41"/>
                  <a:gd name="T39" fmla="*/ 16 h 19"/>
                  <a:gd name="T40" fmla="*/ 44 w 41"/>
                  <a:gd name="T41" fmla="*/ 15 h 19"/>
                  <a:gd name="T42" fmla="*/ 46 w 41"/>
                  <a:gd name="T43" fmla="*/ 13 h 19"/>
                  <a:gd name="T44" fmla="*/ 48 w 41"/>
                  <a:gd name="T45" fmla="*/ 9 h 19"/>
                  <a:gd name="T46" fmla="*/ 48 w 41"/>
                  <a:gd name="T47" fmla="*/ 8 h 19"/>
                  <a:gd name="T48" fmla="*/ 48 w 41"/>
                  <a:gd name="T49" fmla="*/ 6 h 19"/>
                  <a:gd name="T50" fmla="*/ 46 w 41"/>
                  <a:gd name="T51" fmla="*/ 3 h 19"/>
                  <a:gd name="T52" fmla="*/ 43 w 41"/>
                  <a:gd name="T53" fmla="*/ 2 h 19"/>
                  <a:gd name="T54" fmla="*/ 41 w 41"/>
                  <a:gd name="T55" fmla="*/ 1 h 19"/>
                  <a:gd name="T56" fmla="*/ 37 w 41"/>
                  <a:gd name="T57" fmla="*/ 0 h 19"/>
                  <a:gd name="T58" fmla="*/ 34 w 41"/>
                  <a:gd name="T59" fmla="*/ 0 h 19"/>
                  <a:gd name="T60" fmla="*/ 30 w 41"/>
                  <a:gd name="T61" fmla="*/ 1 h 19"/>
                  <a:gd name="T62" fmla="*/ 30 w 41"/>
                  <a:gd name="T63" fmla="*/ 2 h 19"/>
                  <a:gd name="T64" fmla="*/ 29 w 41"/>
                  <a:gd name="T65" fmla="*/ 3 h 19"/>
                  <a:gd name="T66" fmla="*/ 28 w 41"/>
                  <a:gd name="T67" fmla="*/ 7 h 19"/>
                  <a:gd name="T68" fmla="*/ 28 w 41"/>
                  <a:gd name="T69" fmla="*/ 6 h 19"/>
                  <a:gd name="T70" fmla="*/ 28 w 41"/>
                  <a:gd name="T71" fmla="*/ 3 h 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 h="19">
                    <a:moveTo>
                      <a:pt x="24" y="3"/>
                    </a:moveTo>
                    <a:lnTo>
                      <a:pt x="19" y="6"/>
                    </a:lnTo>
                    <a:lnTo>
                      <a:pt x="13" y="5"/>
                    </a:lnTo>
                    <a:lnTo>
                      <a:pt x="8" y="3"/>
                    </a:lnTo>
                    <a:lnTo>
                      <a:pt x="3" y="3"/>
                    </a:lnTo>
                    <a:lnTo>
                      <a:pt x="1" y="5"/>
                    </a:lnTo>
                    <a:lnTo>
                      <a:pt x="1" y="6"/>
                    </a:lnTo>
                    <a:lnTo>
                      <a:pt x="0" y="7"/>
                    </a:lnTo>
                    <a:lnTo>
                      <a:pt x="1" y="8"/>
                    </a:lnTo>
                    <a:lnTo>
                      <a:pt x="1" y="9"/>
                    </a:lnTo>
                    <a:lnTo>
                      <a:pt x="7" y="15"/>
                    </a:lnTo>
                    <a:lnTo>
                      <a:pt x="13" y="19"/>
                    </a:lnTo>
                    <a:lnTo>
                      <a:pt x="19" y="19"/>
                    </a:lnTo>
                    <a:lnTo>
                      <a:pt x="26" y="14"/>
                    </a:lnTo>
                    <a:lnTo>
                      <a:pt x="29" y="17"/>
                    </a:lnTo>
                    <a:lnTo>
                      <a:pt x="30" y="18"/>
                    </a:lnTo>
                    <a:lnTo>
                      <a:pt x="32" y="18"/>
                    </a:lnTo>
                    <a:lnTo>
                      <a:pt x="35" y="17"/>
                    </a:lnTo>
                    <a:lnTo>
                      <a:pt x="36" y="15"/>
                    </a:lnTo>
                    <a:lnTo>
                      <a:pt x="37" y="14"/>
                    </a:lnTo>
                    <a:lnTo>
                      <a:pt x="38" y="13"/>
                    </a:lnTo>
                    <a:lnTo>
                      <a:pt x="39" y="11"/>
                    </a:lnTo>
                    <a:lnTo>
                      <a:pt x="41" y="8"/>
                    </a:lnTo>
                    <a:lnTo>
                      <a:pt x="41" y="7"/>
                    </a:lnTo>
                    <a:lnTo>
                      <a:pt x="41" y="5"/>
                    </a:lnTo>
                    <a:lnTo>
                      <a:pt x="39" y="3"/>
                    </a:lnTo>
                    <a:lnTo>
                      <a:pt x="37" y="2"/>
                    </a:lnTo>
                    <a:lnTo>
                      <a:pt x="35" y="1"/>
                    </a:lnTo>
                    <a:lnTo>
                      <a:pt x="32" y="0"/>
                    </a:lnTo>
                    <a:lnTo>
                      <a:pt x="29" y="0"/>
                    </a:lnTo>
                    <a:lnTo>
                      <a:pt x="26" y="1"/>
                    </a:lnTo>
                    <a:lnTo>
                      <a:pt x="26" y="2"/>
                    </a:lnTo>
                    <a:lnTo>
                      <a:pt x="25" y="3"/>
                    </a:lnTo>
                    <a:lnTo>
                      <a:pt x="24" y="6"/>
                    </a:lnTo>
                    <a:lnTo>
                      <a:pt x="24" y="5"/>
                    </a:lnTo>
                    <a:lnTo>
                      <a:pt x="24" y="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8" name="Freeform 99"/>
              <p:cNvSpPr/>
              <p:nvPr/>
            </p:nvSpPr>
            <p:spPr bwMode="gray">
              <a:xfrm>
                <a:off x="3830" y="3705"/>
                <a:ext cx="101" cy="62"/>
              </a:xfrm>
              <a:custGeom>
                <a:avLst/>
                <a:gdLst>
                  <a:gd name="T0" fmla="*/ 27 w 87"/>
                  <a:gd name="T1" fmla="*/ 1 h 53"/>
                  <a:gd name="T2" fmla="*/ 48 w 87"/>
                  <a:gd name="T3" fmla="*/ 15 h 53"/>
                  <a:gd name="T4" fmla="*/ 52 w 87"/>
                  <a:gd name="T5" fmla="*/ 15 h 53"/>
                  <a:gd name="T6" fmla="*/ 58 w 87"/>
                  <a:gd name="T7" fmla="*/ 14 h 53"/>
                  <a:gd name="T8" fmla="*/ 64 w 87"/>
                  <a:gd name="T9" fmla="*/ 12 h 53"/>
                  <a:gd name="T10" fmla="*/ 78 w 87"/>
                  <a:gd name="T11" fmla="*/ 20 h 53"/>
                  <a:gd name="T12" fmla="*/ 93 w 87"/>
                  <a:gd name="T13" fmla="*/ 29 h 53"/>
                  <a:gd name="T14" fmla="*/ 96 w 87"/>
                  <a:gd name="T15" fmla="*/ 47 h 53"/>
                  <a:gd name="T16" fmla="*/ 101 w 87"/>
                  <a:gd name="T17" fmla="*/ 62 h 53"/>
                  <a:gd name="T18" fmla="*/ 74 w 87"/>
                  <a:gd name="T19" fmla="*/ 44 h 53"/>
                  <a:gd name="T20" fmla="*/ 45 w 87"/>
                  <a:gd name="T21" fmla="*/ 32 h 53"/>
                  <a:gd name="T22" fmla="*/ 39 w 87"/>
                  <a:gd name="T23" fmla="*/ 28 h 53"/>
                  <a:gd name="T24" fmla="*/ 36 w 87"/>
                  <a:gd name="T25" fmla="*/ 22 h 53"/>
                  <a:gd name="T26" fmla="*/ 33 w 87"/>
                  <a:gd name="T27" fmla="*/ 22 h 53"/>
                  <a:gd name="T28" fmla="*/ 30 w 87"/>
                  <a:gd name="T29" fmla="*/ 25 h 53"/>
                  <a:gd name="T30" fmla="*/ 27 w 87"/>
                  <a:gd name="T31" fmla="*/ 26 h 53"/>
                  <a:gd name="T32" fmla="*/ 24 w 87"/>
                  <a:gd name="T33" fmla="*/ 28 h 53"/>
                  <a:gd name="T34" fmla="*/ 21 w 87"/>
                  <a:gd name="T35" fmla="*/ 29 h 53"/>
                  <a:gd name="T36" fmla="*/ 23 w 87"/>
                  <a:gd name="T37" fmla="*/ 34 h 53"/>
                  <a:gd name="T38" fmla="*/ 23 w 87"/>
                  <a:gd name="T39" fmla="*/ 34 h 53"/>
                  <a:gd name="T40" fmla="*/ 21 w 87"/>
                  <a:gd name="T41" fmla="*/ 32 h 53"/>
                  <a:gd name="T42" fmla="*/ 17 w 87"/>
                  <a:gd name="T43" fmla="*/ 27 h 53"/>
                  <a:gd name="T44" fmla="*/ 16 w 87"/>
                  <a:gd name="T45" fmla="*/ 29 h 53"/>
                  <a:gd name="T46" fmla="*/ 13 w 87"/>
                  <a:gd name="T47" fmla="*/ 32 h 53"/>
                  <a:gd name="T48" fmla="*/ 12 w 87"/>
                  <a:gd name="T49" fmla="*/ 34 h 53"/>
                  <a:gd name="T50" fmla="*/ 13 w 87"/>
                  <a:gd name="T51" fmla="*/ 36 h 53"/>
                  <a:gd name="T52" fmla="*/ 17 w 87"/>
                  <a:gd name="T53" fmla="*/ 40 h 53"/>
                  <a:gd name="T54" fmla="*/ 21 w 87"/>
                  <a:gd name="T55" fmla="*/ 40 h 53"/>
                  <a:gd name="T56" fmla="*/ 21 w 87"/>
                  <a:gd name="T57" fmla="*/ 42 h 53"/>
                  <a:gd name="T58" fmla="*/ 17 w 87"/>
                  <a:gd name="T59" fmla="*/ 46 h 53"/>
                  <a:gd name="T60" fmla="*/ 10 w 87"/>
                  <a:gd name="T61" fmla="*/ 44 h 53"/>
                  <a:gd name="T62" fmla="*/ 5 w 87"/>
                  <a:gd name="T63" fmla="*/ 40 h 53"/>
                  <a:gd name="T64" fmla="*/ 0 w 87"/>
                  <a:gd name="T65" fmla="*/ 33 h 53"/>
                  <a:gd name="T66" fmla="*/ 5 w 87"/>
                  <a:gd name="T67" fmla="*/ 33 h 53"/>
                  <a:gd name="T68" fmla="*/ 7 w 87"/>
                  <a:gd name="T69" fmla="*/ 29 h 53"/>
                  <a:gd name="T70" fmla="*/ 9 w 87"/>
                  <a:gd name="T71" fmla="*/ 27 h 53"/>
                  <a:gd name="T72" fmla="*/ 7 w 87"/>
                  <a:gd name="T73" fmla="*/ 22 h 53"/>
                  <a:gd name="T74" fmla="*/ 3 w 87"/>
                  <a:gd name="T75" fmla="*/ 21 h 53"/>
                  <a:gd name="T76" fmla="*/ 9 w 87"/>
                  <a:gd name="T77" fmla="*/ 15 h 53"/>
                  <a:gd name="T78" fmla="*/ 13 w 87"/>
                  <a:gd name="T79" fmla="*/ 8 h 53"/>
                  <a:gd name="T80" fmla="*/ 14 w 87"/>
                  <a:gd name="T81" fmla="*/ 0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7" h="53">
                    <a:moveTo>
                      <a:pt x="12" y="0"/>
                    </a:moveTo>
                    <a:lnTo>
                      <a:pt x="23" y="1"/>
                    </a:lnTo>
                    <a:lnTo>
                      <a:pt x="33" y="6"/>
                    </a:lnTo>
                    <a:lnTo>
                      <a:pt x="41" y="13"/>
                    </a:lnTo>
                    <a:lnTo>
                      <a:pt x="43" y="15"/>
                    </a:lnTo>
                    <a:lnTo>
                      <a:pt x="45" y="13"/>
                    </a:lnTo>
                    <a:lnTo>
                      <a:pt x="47" y="13"/>
                    </a:lnTo>
                    <a:lnTo>
                      <a:pt x="50" y="12"/>
                    </a:lnTo>
                    <a:lnTo>
                      <a:pt x="52" y="11"/>
                    </a:lnTo>
                    <a:lnTo>
                      <a:pt x="55" y="10"/>
                    </a:lnTo>
                    <a:lnTo>
                      <a:pt x="62" y="12"/>
                    </a:lnTo>
                    <a:lnTo>
                      <a:pt x="67" y="17"/>
                    </a:lnTo>
                    <a:lnTo>
                      <a:pt x="73" y="23"/>
                    </a:lnTo>
                    <a:lnTo>
                      <a:pt x="80" y="25"/>
                    </a:lnTo>
                    <a:lnTo>
                      <a:pt x="80" y="33"/>
                    </a:lnTo>
                    <a:lnTo>
                      <a:pt x="83" y="40"/>
                    </a:lnTo>
                    <a:lnTo>
                      <a:pt x="86" y="46"/>
                    </a:lnTo>
                    <a:lnTo>
                      <a:pt x="87" y="53"/>
                    </a:lnTo>
                    <a:lnTo>
                      <a:pt x="75" y="46"/>
                    </a:lnTo>
                    <a:lnTo>
                      <a:pt x="64" y="38"/>
                    </a:lnTo>
                    <a:lnTo>
                      <a:pt x="52" y="30"/>
                    </a:lnTo>
                    <a:lnTo>
                      <a:pt x="39" y="27"/>
                    </a:lnTo>
                    <a:lnTo>
                      <a:pt x="37" y="25"/>
                    </a:lnTo>
                    <a:lnTo>
                      <a:pt x="34" y="24"/>
                    </a:lnTo>
                    <a:lnTo>
                      <a:pt x="33" y="22"/>
                    </a:lnTo>
                    <a:lnTo>
                      <a:pt x="31" y="19"/>
                    </a:lnTo>
                    <a:lnTo>
                      <a:pt x="29" y="18"/>
                    </a:lnTo>
                    <a:lnTo>
                      <a:pt x="28" y="19"/>
                    </a:lnTo>
                    <a:lnTo>
                      <a:pt x="27" y="21"/>
                    </a:lnTo>
                    <a:lnTo>
                      <a:pt x="26" y="21"/>
                    </a:lnTo>
                    <a:lnTo>
                      <a:pt x="24" y="21"/>
                    </a:lnTo>
                    <a:lnTo>
                      <a:pt x="23" y="22"/>
                    </a:lnTo>
                    <a:lnTo>
                      <a:pt x="22" y="23"/>
                    </a:lnTo>
                    <a:lnTo>
                      <a:pt x="21" y="24"/>
                    </a:lnTo>
                    <a:lnTo>
                      <a:pt x="20" y="24"/>
                    </a:lnTo>
                    <a:lnTo>
                      <a:pt x="18" y="25"/>
                    </a:lnTo>
                    <a:lnTo>
                      <a:pt x="18" y="27"/>
                    </a:lnTo>
                    <a:lnTo>
                      <a:pt x="20" y="29"/>
                    </a:lnTo>
                    <a:lnTo>
                      <a:pt x="22" y="30"/>
                    </a:lnTo>
                    <a:lnTo>
                      <a:pt x="20" y="29"/>
                    </a:lnTo>
                    <a:lnTo>
                      <a:pt x="18" y="28"/>
                    </a:lnTo>
                    <a:lnTo>
                      <a:pt x="18" y="27"/>
                    </a:lnTo>
                    <a:lnTo>
                      <a:pt x="17" y="24"/>
                    </a:lnTo>
                    <a:lnTo>
                      <a:pt x="15" y="23"/>
                    </a:lnTo>
                    <a:lnTo>
                      <a:pt x="15" y="24"/>
                    </a:lnTo>
                    <a:lnTo>
                      <a:pt x="14" y="25"/>
                    </a:lnTo>
                    <a:lnTo>
                      <a:pt x="12" y="27"/>
                    </a:lnTo>
                    <a:lnTo>
                      <a:pt x="11" y="27"/>
                    </a:lnTo>
                    <a:lnTo>
                      <a:pt x="10" y="28"/>
                    </a:lnTo>
                    <a:lnTo>
                      <a:pt x="10" y="29"/>
                    </a:lnTo>
                    <a:lnTo>
                      <a:pt x="10" y="30"/>
                    </a:lnTo>
                    <a:lnTo>
                      <a:pt x="11" y="31"/>
                    </a:lnTo>
                    <a:lnTo>
                      <a:pt x="14" y="33"/>
                    </a:lnTo>
                    <a:lnTo>
                      <a:pt x="15" y="34"/>
                    </a:lnTo>
                    <a:lnTo>
                      <a:pt x="17" y="34"/>
                    </a:lnTo>
                    <a:lnTo>
                      <a:pt x="18" y="34"/>
                    </a:lnTo>
                    <a:lnTo>
                      <a:pt x="18" y="35"/>
                    </a:lnTo>
                    <a:lnTo>
                      <a:pt x="18" y="36"/>
                    </a:lnTo>
                    <a:lnTo>
                      <a:pt x="17" y="39"/>
                    </a:lnTo>
                    <a:lnTo>
                      <a:pt x="15" y="39"/>
                    </a:lnTo>
                    <a:lnTo>
                      <a:pt x="12" y="39"/>
                    </a:lnTo>
                    <a:lnTo>
                      <a:pt x="9" y="38"/>
                    </a:lnTo>
                    <a:lnTo>
                      <a:pt x="6" y="36"/>
                    </a:lnTo>
                    <a:lnTo>
                      <a:pt x="4" y="34"/>
                    </a:lnTo>
                    <a:lnTo>
                      <a:pt x="2" y="31"/>
                    </a:lnTo>
                    <a:lnTo>
                      <a:pt x="0" y="28"/>
                    </a:lnTo>
                    <a:lnTo>
                      <a:pt x="3" y="28"/>
                    </a:lnTo>
                    <a:lnTo>
                      <a:pt x="4" y="28"/>
                    </a:lnTo>
                    <a:lnTo>
                      <a:pt x="5" y="27"/>
                    </a:lnTo>
                    <a:lnTo>
                      <a:pt x="6" y="25"/>
                    </a:lnTo>
                    <a:lnTo>
                      <a:pt x="8" y="25"/>
                    </a:lnTo>
                    <a:lnTo>
                      <a:pt x="8" y="23"/>
                    </a:lnTo>
                    <a:lnTo>
                      <a:pt x="8" y="21"/>
                    </a:lnTo>
                    <a:lnTo>
                      <a:pt x="6" y="19"/>
                    </a:lnTo>
                    <a:lnTo>
                      <a:pt x="5" y="18"/>
                    </a:lnTo>
                    <a:lnTo>
                      <a:pt x="3" y="18"/>
                    </a:lnTo>
                    <a:lnTo>
                      <a:pt x="5" y="16"/>
                    </a:lnTo>
                    <a:lnTo>
                      <a:pt x="8" y="13"/>
                    </a:lnTo>
                    <a:lnTo>
                      <a:pt x="10" y="10"/>
                    </a:lnTo>
                    <a:lnTo>
                      <a:pt x="11" y="7"/>
                    </a:lnTo>
                    <a:lnTo>
                      <a:pt x="12" y="4"/>
                    </a:lnTo>
                    <a:lnTo>
                      <a:pt x="12" y="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49" name="Freeform 100"/>
              <p:cNvSpPr/>
              <p:nvPr/>
            </p:nvSpPr>
            <p:spPr bwMode="gray">
              <a:xfrm>
                <a:off x="3617" y="3931"/>
                <a:ext cx="184" cy="106"/>
              </a:xfrm>
              <a:custGeom>
                <a:avLst/>
                <a:gdLst>
                  <a:gd name="T0" fmla="*/ 168 w 158"/>
                  <a:gd name="T1" fmla="*/ 1 h 91"/>
                  <a:gd name="T2" fmla="*/ 154 w 158"/>
                  <a:gd name="T3" fmla="*/ 0 h 91"/>
                  <a:gd name="T4" fmla="*/ 141 w 158"/>
                  <a:gd name="T5" fmla="*/ 0 h 91"/>
                  <a:gd name="T6" fmla="*/ 129 w 158"/>
                  <a:gd name="T7" fmla="*/ 1 h 91"/>
                  <a:gd name="T8" fmla="*/ 126 w 158"/>
                  <a:gd name="T9" fmla="*/ 3 h 91"/>
                  <a:gd name="T10" fmla="*/ 121 w 158"/>
                  <a:gd name="T11" fmla="*/ 8 h 91"/>
                  <a:gd name="T12" fmla="*/ 118 w 158"/>
                  <a:gd name="T13" fmla="*/ 14 h 91"/>
                  <a:gd name="T14" fmla="*/ 113 w 158"/>
                  <a:gd name="T15" fmla="*/ 17 h 91"/>
                  <a:gd name="T16" fmla="*/ 98 w 158"/>
                  <a:gd name="T17" fmla="*/ 28 h 91"/>
                  <a:gd name="T18" fmla="*/ 83 w 158"/>
                  <a:gd name="T19" fmla="*/ 34 h 91"/>
                  <a:gd name="T20" fmla="*/ 66 w 158"/>
                  <a:gd name="T21" fmla="*/ 42 h 91"/>
                  <a:gd name="T22" fmla="*/ 58 w 158"/>
                  <a:gd name="T23" fmla="*/ 44 h 91"/>
                  <a:gd name="T24" fmla="*/ 51 w 158"/>
                  <a:gd name="T25" fmla="*/ 45 h 91"/>
                  <a:gd name="T26" fmla="*/ 44 w 158"/>
                  <a:gd name="T27" fmla="*/ 49 h 91"/>
                  <a:gd name="T28" fmla="*/ 40 w 158"/>
                  <a:gd name="T29" fmla="*/ 51 h 91"/>
                  <a:gd name="T30" fmla="*/ 31 w 158"/>
                  <a:gd name="T31" fmla="*/ 70 h 91"/>
                  <a:gd name="T32" fmla="*/ 17 w 158"/>
                  <a:gd name="T33" fmla="*/ 83 h 91"/>
                  <a:gd name="T34" fmla="*/ 2 w 158"/>
                  <a:gd name="T35" fmla="*/ 92 h 91"/>
                  <a:gd name="T36" fmla="*/ 0 w 158"/>
                  <a:gd name="T37" fmla="*/ 93 h 91"/>
                  <a:gd name="T38" fmla="*/ 0 w 158"/>
                  <a:gd name="T39" fmla="*/ 96 h 91"/>
                  <a:gd name="T40" fmla="*/ 0 w 158"/>
                  <a:gd name="T41" fmla="*/ 97 h 91"/>
                  <a:gd name="T42" fmla="*/ 0 w 158"/>
                  <a:gd name="T43" fmla="*/ 99 h 91"/>
                  <a:gd name="T44" fmla="*/ 0 w 158"/>
                  <a:gd name="T45" fmla="*/ 100 h 91"/>
                  <a:gd name="T46" fmla="*/ 1 w 158"/>
                  <a:gd name="T47" fmla="*/ 103 h 91"/>
                  <a:gd name="T48" fmla="*/ 10 w 158"/>
                  <a:gd name="T49" fmla="*/ 106 h 91"/>
                  <a:gd name="T50" fmla="*/ 22 w 158"/>
                  <a:gd name="T51" fmla="*/ 106 h 91"/>
                  <a:gd name="T52" fmla="*/ 31 w 158"/>
                  <a:gd name="T53" fmla="*/ 104 h 91"/>
                  <a:gd name="T54" fmla="*/ 36 w 158"/>
                  <a:gd name="T55" fmla="*/ 103 h 91"/>
                  <a:gd name="T56" fmla="*/ 38 w 158"/>
                  <a:gd name="T57" fmla="*/ 99 h 91"/>
                  <a:gd name="T58" fmla="*/ 42 w 158"/>
                  <a:gd name="T59" fmla="*/ 96 h 91"/>
                  <a:gd name="T60" fmla="*/ 44 w 158"/>
                  <a:gd name="T61" fmla="*/ 91 h 91"/>
                  <a:gd name="T62" fmla="*/ 47 w 158"/>
                  <a:gd name="T63" fmla="*/ 86 h 91"/>
                  <a:gd name="T64" fmla="*/ 50 w 158"/>
                  <a:gd name="T65" fmla="*/ 83 h 91"/>
                  <a:gd name="T66" fmla="*/ 59 w 158"/>
                  <a:gd name="T67" fmla="*/ 72 h 91"/>
                  <a:gd name="T68" fmla="*/ 72 w 158"/>
                  <a:gd name="T69" fmla="*/ 65 h 91"/>
                  <a:gd name="T70" fmla="*/ 86 w 158"/>
                  <a:gd name="T71" fmla="*/ 59 h 91"/>
                  <a:gd name="T72" fmla="*/ 99 w 158"/>
                  <a:gd name="T73" fmla="*/ 52 h 91"/>
                  <a:gd name="T74" fmla="*/ 104 w 158"/>
                  <a:gd name="T75" fmla="*/ 49 h 91"/>
                  <a:gd name="T76" fmla="*/ 107 w 158"/>
                  <a:gd name="T77" fmla="*/ 44 h 91"/>
                  <a:gd name="T78" fmla="*/ 112 w 158"/>
                  <a:gd name="T79" fmla="*/ 42 h 91"/>
                  <a:gd name="T80" fmla="*/ 120 w 158"/>
                  <a:gd name="T81" fmla="*/ 37 h 91"/>
                  <a:gd name="T82" fmla="*/ 129 w 158"/>
                  <a:gd name="T83" fmla="*/ 37 h 91"/>
                  <a:gd name="T84" fmla="*/ 141 w 158"/>
                  <a:gd name="T85" fmla="*/ 37 h 91"/>
                  <a:gd name="T86" fmla="*/ 140 w 158"/>
                  <a:gd name="T87" fmla="*/ 35 h 91"/>
                  <a:gd name="T88" fmla="*/ 140 w 158"/>
                  <a:gd name="T89" fmla="*/ 34 h 91"/>
                  <a:gd name="T90" fmla="*/ 140 w 158"/>
                  <a:gd name="T91" fmla="*/ 31 h 91"/>
                  <a:gd name="T92" fmla="*/ 141 w 158"/>
                  <a:gd name="T93" fmla="*/ 30 h 91"/>
                  <a:gd name="T94" fmla="*/ 150 w 158"/>
                  <a:gd name="T95" fmla="*/ 22 h 91"/>
                  <a:gd name="T96" fmla="*/ 162 w 158"/>
                  <a:gd name="T97" fmla="*/ 17 h 91"/>
                  <a:gd name="T98" fmla="*/ 174 w 158"/>
                  <a:gd name="T99" fmla="*/ 14 h 91"/>
                  <a:gd name="T100" fmla="*/ 183 w 158"/>
                  <a:gd name="T101" fmla="*/ 7 h 91"/>
                  <a:gd name="T102" fmla="*/ 183 w 158"/>
                  <a:gd name="T103" fmla="*/ 7 h 91"/>
                  <a:gd name="T104" fmla="*/ 184 w 158"/>
                  <a:gd name="T105" fmla="*/ 3 h 91"/>
                  <a:gd name="T106" fmla="*/ 183 w 158"/>
                  <a:gd name="T107" fmla="*/ 2 h 91"/>
                  <a:gd name="T108" fmla="*/ 183 w 158"/>
                  <a:gd name="T109" fmla="*/ 1 h 91"/>
                  <a:gd name="T110" fmla="*/ 181 w 158"/>
                  <a:gd name="T111" fmla="*/ 0 h 91"/>
                  <a:gd name="T112" fmla="*/ 177 w 158"/>
                  <a:gd name="T113" fmla="*/ 0 h 91"/>
                  <a:gd name="T114" fmla="*/ 174 w 158"/>
                  <a:gd name="T115" fmla="*/ 1 h 91"/>
                  <a:gd name="T116" fmla="*/ 170 w 158"/>
                  <a:gd name="T117" fmla="*/ 1 h 91"/>
                  <a:gd name="T118" fmla="*/ 168 w 158"/>
                  <a:gd name="T119" fmla="*/ 1 h 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8" h="91">
                    <a:moveTo>
                      <a:pt x="144" y="1"/>
                    </a:moveTo>
                    <a:lnTo>
                      <a:pt x="132" y="0"/>
                    </a:lnTo>
                    <a:lnTo>
                      <a:pt x="121" y="0"/>
                    </a:lnTo>
                    <a:lnTo>
                      <a:pt x="111" y="1"/>
                    </a:lnTo>
                    <a:lnTo>
                      <a:pt x="108" y="3"/>
                    </a:lnTo>
                    <a:lnTo>
                      <a:pt x="104" y="7"/>
                    </a:lnTo>
                    <a:lnTo>
                      <a:pt x="101" y="12"/>
                    </a:lnTo>
                    <a:lnTo>
                      <a:pt x="97" y="15"/>
                    </a:lnTo>
                    <a:lnTo>
                      <a:pt x="84" y="24"/>
                    </a:lnTo>
                    <a:lnTo>
                      <a:pt x="71" y="29"/>
                    </a:lnTo>
                    <a:lnTo>
                      <a:pt x="57" y="36"/>
                    </a:lnTo>
                    <a:lnTo>
                      <a:pt x="50" y="38"/>
                    </a:lnTo>
                    <a:lnTo>
                      <a:pt x="44" y="39"/>
                    </a:lnTo>
                    <a:lnTo>
                      <a:pt x="38" y="42"/>
                    </a:lnTo>
                    <a:lnTo>
                      <a:pt x="34" y="44"/>
                    </a:lnTo>
                    <a:lnTo>
                      <a:pt x="27" y="60"/>
                    </a:lnTo>
                    <a:lnTo>
                      <a:pt x="15" y="71"/>
                    </a:lnTo>
                    <a:lnTo>
                      <a:pt x="2" y="79"/>
                    </a:lnTo>
                    <a:lnTo>
                      <a:pt x="0" y="80"/>
                    </a:lnTo>
                    <a:lnTo>
                      <a:pt x="0" y="82"/>
                    </a:lnTo>
                    <a:lnTo>
                      <a:pt x="0" y="83"/>
                    </a:lnTo>
                    <a:lnTo>
                      <a:pt x="0" y="85"/>
                    </a:lnTo>
                    <a:lnTo>
                      <a:pt x="0" y="86"/>
                    </a:lnTo>
                    <a:lnTo>
                      <a:pt x="1" y="88"/>
                    </a:lnTo>
                    <a:lnTo>
                      <a:pt x="9" y="91"/>
                    </a:lnTo>
                    <a:lnTo>
                      <a:pt x="19" y="91"/>
                    </a:lnTo>
                    <a:lnTo>
                      <a:pt x="27" y="89"/>
                    </a:lnTo>
                    <a:lnTo>
                      <a:pt x="31" y="88"/>
                    </a:lnTo>
                    <a:lnTo>
                      <a:pt x="33" y="85"/>
                    </a:lnTo>
                    <a:lnTo>
                      <a:pt x="36" y="82"/>
                    </a:lnTo>
                    <a:lnTo>
                      <a:pt x="38" y="78"/>
                    </a:lnTo>
                    <a:lnTo>
                      <a:pt x="40" y="74"/>
                    </a:lnTo>
                    <a:lnTo>
                      <a:pt x="43" y="71"/>
                    </a:lnTo>
                    <a:lnTo>
                      <a:pt x="51" y="62"/>
                    </a:lnTo>
                    <a:lnTo>
                      <a:pt x="62" y="56"/>
                    </a:lnTo>
                    <a:lnTo>
                      <a:pt x="74" y="51"/>
                    </a:lnTo>
                    <a:lnTo>
                      <a:pt x="85" y="45"/>
                    </a:lnTo>
                    <a:lnTo>
                      <a:pt x="89" y="42"/>
                    </a:lnTo>
                    <a:lnTo>
                      <a:pt x="92" y="38"/>
                    </a:lnTo>
                    <a:lnTo>
                      <a:pt x="96" y="36"/>
                    </a:lnTo>
                    <a:lnTo>
                      <a:pt x="103" y="32"/>
                    </a:lnTo>
                    <a:lnTo>
                      <a:pt x="111" y="32"/>
                    </a:lnTo>
                    <a:lnTo>
                      <a:pt x="121" y="32"/>
                    </a:lnTo>
                    <a:lnTo>
                      <a:pt x="120" y="30"/>
                    </a:lnTo>
                    <a:lnTo>
                      <a:pt x="120" y="29"/>
                    </a:lnTo>
                    <a:lnTo>
                      <a:pt x="120" y="27"/>
                    </a:lnTo>
                    <a:lnTo>
                      <a:pt x="121" y="26"/>
                    </a:lnTo>
                    <a:lnTo>
                      <a:pt x="129" y="19"/>
                    </a:lnTo>
                    <a:lnTo>
                      <a:pt x="139" y="15"/>
                    </a:lnTo>
                    <a:lnTo>
                      <a:pt x="149" y="12"/>
                    </a:lnTo>
                    <a:lnTo>
                      <a:pt x="157" y="6"/>
                    </a:lnTo>
                    <a:lnTo>
                      <a:pt x="158" y="3"/>
                    </a:lnTo>
                    <a:lnTo>
                      <a:pt x="157" y="2"/>
                    </a:lnTo>
                    <a:lnTo>
                      <a:pt x="157" y="1"/>
                    </a:lnTo>
                    <a:lnTo>
                      <a:pt x="155" y="0"/>
                    </a:lnTo>
                    <a:lnTo>
                      <a:pt x="152" y="0"/>
                    </a:lnTo>
                    <a:lnTo>
                      <a:pt x="149" y="1"/>
                    </a:lnTo>
                    <a:lnTo>
                      <a:pt x="146" y="1"/>
                    </a:lnTo>
                    <a:lnTo>
                      <a:pt x="144" y="1"/>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0" name="Freeform 101"/>
              <p:cNvSpPr/>
              <p:nvPr/>
            </p:nvSpPr>
            <p:spPr bwMode="gray">
              <a:xfrm>
                <a:off x="3490" y="3920"/>
                <a:ext cx="141" cy="28"/>
              </a:xfrm>
              <a:custGeom>
                <a:avLst/>
                <a:gdLst>
                  <a:gd name="T0" fmla="*/ 137 w 120"/>
                  <a:gd name="T1" fmla="*/ 11 h 24"/>
                  <a:gd name="T2" fmla="*/ 129 w 120"/>
                  <a:gd name="T3" fmla="*/ 6 h 24"/>
                  <a:gd name="T4" fmla="*/ 121 w 120"/>
                  <a:gd name="T5" fmla="*/ 7 h 24"/>
                  <a:gd name="T6" fmla="*/ 114 w 120"/>
                  <a:gd name="T7" fmla="*/ 11 h 24"/>
                  <a:gd name="T8" fmla="*/ 105 w 120"/>
                  <a:gd name="T9" fmla="*/ 13 h 24"/>
                  <a:gd name="T10" fmla="*/ 96 w 120"/>
                  <a:gd name="T11" fmla="*/ 12 h 24"/>
                  <a:gd name="T12" fmla="*/ 82 w 120"/>
                  <a:gd name="T13" fmla="*/ 9 h 24"/>
                  <a:gd name="T14" fmla="*/ 67 w 120"/>
                  <a:gd name="T15" fmla="*/ 11 h 24"/>
                  <a:gd name="T16" fmla="*/ 52 w 120"/>
                  <a:gd name="T17" fmla="*/ 11 h 24"/>
                  <a:gd name="T18" fmla="*/ 38 w 120"/>
                  <a:gd name="T19" fmla="*/ 7 h 24"/>
                  <a:gd name="T20" fmla="*/ 36 w 120"/>
                  <a:gd name="T21" fmla="*/ 6 h 24"/>
                  <a:gd name="T22" fmla="*/ 34 w 120"/>
                  <a:gd name="T23" fmla="*/ 4 h 24"/>
                  <a:gd name="T24" fmla="*/ 32 w 120"/>
                  <a:gd name="T25" fmla="*/ 1 h 24"/>
                  <a:gd name="T26" fmla="*/ 31 w 120"/>
                  <a:gd name="T27" fmla="*/ 0 h 24"/>
                  <a:gd name="T28" fmla="*/ 28 w 120"/>
                  <a:gd name="T29" fmla="*/ 0 h 24"/>
                  <a:gd name="T30" fmla="*/ 25 w 120"/>
                  <a:gd name="T31" fmla="*/ 0 h 24"/>
                  <a:gd name="T32" fmla="*/ 20 w 120"/>
                  <a:gd name="T33" fmla="*/ 4 h 24"/>
                  <a:gd name="T34" fmla="*/ 16 w 120"/>
                  <a:gd name="T35" fmla="*/ 6 h 24"/>
                  <a:gd name="T36" fmla="*/ 12 w 120"/>
                  <a:gd name="T37" fmla="*/ 7 h 24"/>
                  <a:gd name="T38" fmla="*/ 11 w 120"/>
                  <a:gd name="T39" fmla="*/ 11 h 24"/>
                  <a:gd name="T40" fmla="*/ 7 w 120"/>
                  <a:gd name="T41" fmla="*/ 13 h 24"/>
                  <a:gd name="T42" fmla="*/ 7 w 120"/>
                  <a:gd name="T43" fmla="*/ 16 h 24"/>
                  <a:gd name="T44" fmla="*/ 6 w 120"/>
                  <a:gd name="T45" fmla="*/ 20 h 24"/>
                  <a:gd name="T46" fmla="*/ 5 w 120"/>
                  <a:gd name="T47" fmla="*/ 23 h 24"/>
                  <a:gd name="T48" fmla="*/ 4 w 120"/>
                  <a:gd name="T49" fmla="*/ 27 h 24"/>
                  <a:gd name="T50" fmla="*/ 0 w 120"/>
                  <a:gd name="T51" fmla="*/ 28 h 24"/>
                  <a:gd name="T52" fmla="*/ 13 w 120"/>
                  <a:gd name="T53" fmla="*/ 23 h 24"/>
                  <a:gd name="T54" fmla="*/ 26 w 120"/>
                  <a:gd name="T55" fmla="*/ 20 h 24"/>
                  <a:gd name="T56" fmla="*/ 39 w 120"/>
                  <a:gd name="T57" fmla="*/ 21 h 24"/>
                  <a:gd name="T58" fmla="*/ 51 w 120"/>
                  <a:gd name="T59" fmla="*/ 28 h 24"/>
                  <a:gd name="T60" fmla="*/ 73 w 120"/>
                  <a:gd name="T61" fmla="*/ 25 h 24"/>
                  <a:gd name="T62" fmla="*/ 95 w 120"/>
                  <a:gd name="T63" fmla="*/ 21 h 24"/>
                  <a:gd name="T64" fmla="*/ 118 w 120"/>
                  <a:gd name="T65" fmla="*/ 18 h 24"/>
                  <a:gd name="T66" fmla="*/ 141 w 120"/>
                  <a:gd name="T67" fmla="*/ 11 h 24"/>
                  <a:gd name="T68" fmla="*/ 139 w 120"/>
                  <a:gd name="T69" fmla="*/ 11 h 24"/>
                  <a:gd name="T70" fmla="*/ 137 w 120"/>
                  <a:gd name="T71" fmla="*/ 11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0" h="24">
                    <a:moveTo>
                      <a:pt x="117" y="9"/>
                    </a:moveTo>
                    <a:lnTo>
                      <a:pt x="110" y="5"/>
                    </a:lnTo>
                    <a:lnTo>
                      <a:pt x="103" y="6"/>
                    </a:lnTo>
                    <a:lnTo>
                      <a:pt x="97" y="9"/>
                    </a:lnTo>
                    <a:lnTo>
                      <a:pt x="89" y="11"/>
                    </a:lnTo>
                    <a:lnTo>
                      <a:pt x="82" y="10"/>
                    </a:lnTo>
                    <a:lnTo>
                      <a:pt x="70" y="8"/>
                    </a:lnTo>
                    <a:lnTo>
                      <a:pt x="57" y="9"/>
                    </a:lnTo>
                    <a:lnTo>
                      <a:pt x="44" y="9"/>
                    </a:lnTo>
                    <a:lnTo>
                      <a:pt x="32" y="6"/>
                    </a:lnTo>
                    <a:lnTo>
                      <a:pt x="31" y="5"/>
                    </a:lnTo>
                    <a:lnTo>
                      <a:pt x="29" y="3"/>
                    </a:lnTo>
                    <a:lnTo>
                      <a:pt x="27" y="1"/>
                    </a:lnTo>
                    <a:lnTo>
                      <a:pt x="26" y="0"/>
                    </a:lnTo>
                    <a:lnTo>
                      <a:pt x="24" y="0"/>
                    </a:lnTo>
                    <a:lnTo>
                      <a:pt x="21" y="0"/>
                    </a:lnTo>
                    <a:lnTo>
                      <a:pt x="17" y="3"/>
                    </a:lnTo>
                    <a:lnTo>
                      <a:pt x="14" y="5"/>
                    </a:lnTo>
                    <a:lnTo>
                      <a:pt x="10" y="6"/>
                    </a:lnTo>
                    <a:lnTo>
                      <a:pt x="9" y="9"/>
                    </a:lnTo>
                    <a:lnTo>
                      <a:pt x="6" y="11"/>
                    </a:lnTo>
                    <a:lnTo>
                      <a:pt x="6" y="14"/>
                    </a:lnTo>
                    <a:lnTo>
                      <a:pt x="5" y="17"/>
                    </a:lnTo>
                    <a:lnTo>
                      <a:pt x="4" y="20"/>
                    </a:lnTo>
                    <a:lnTo>
                      <a:pt x="3" y="23"/>
                    </a:lnTo>
                    <a:lnTo>
                      <a:pt x="0" y="24"/>
                    </a:lnTo>
                    <a:lnTo>
                      <a:pt x="11" y="20"/>
                    </a:lnTo>
                    <a:lnTo>
                      <a:pt x="22" y="17"/>
                    </a:lnTo>
                    <a:lnTo>
                      <a:pt x="33" y="18"/>
                    </a:lnTo>
                    <a:lnTo>
                      <a:pt x="43" y="24"/>
                    </a:lnTo>
                    <a:lnTo>
                      <a:pt x="62" y="21"/>
                    </a:lnTo>
                    <a:lnTo>
                      <a:pt x="81" y="18"/>
                    </a:lnTo>
                    <a:lnTo>
                      <a:pt x="100" y="15"/>
                    </a:lnTo>
                    <a:lnTo>
                      <a:pt x="120" y="9"/>
                    </a:lnTo>
                    <a:lnTo>
                      <a:pt x="118" y="9"/>
                    </a:lnTo>
                    <a:lnTo>
                      <a:pt x="117" y="9"/>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1" name="Freeform 102"/>
              <p:cNvSpPr/>
              <p:nvPr/>
            </p:nvSpPr>
            <p:spPr bwMode="gray">
              <a:xfrm>
                <a:off x="3453" y="3962"/>
                <a:ext cx="77" cy="40"/>
              </a:xfrm>
              <a:custGeom>
                <a:avLst/>
                <a:gdLst>
                  <a:gd name="T0" fmla="*/ 77 w 66"/>
                  <a:gd name="T1" fmla="*/ 35 h 34"/>
                  <a:gd name="T2" fmla="*/ 75 w 66"/>
                  <a:gd name="T3" fmla="*/ 27 h 34"/>
                  <a:gd name="T4" fmla="*/ 68 w 66"/>
                  <a:gd name="T5" fmla="*/ 21 h 34"/>
                  <a:gd name="T6" fmla="*/ 57 w 66"/>
                  <a:gd name="T7" fmla="*/ 18 h 34"/>
                  <a:gd name="T8" fmla="*/ 47 w 66"/>
                  <a:gd name="T9" fmla="*/ 18 h 34"/>
                  <a:gd name="T10" fmla="*/ 47 w 66"/>
                  <a:gd name="T11" fmla="*/ 13 h 34"/>
                  <a:gd name="T12" fmla="*/ 44 w 66"/>
                  <a:gd name="T13" fmla="*/ 9 h 34"/>
                  <a:gd name="T14" fmla="*/ 43 w 66"/>
                  <a:gd name="T15" fmla="*/ 6 h 34"/>
                  <a:gd name="T16" fmla="*/ 41 w 66"/>
                  <a:gd name="T17" fmla="*/ 4 h 34"/>
                  <a:gd name="T18" fmla="*/ 37 w 66"/>
                  <a:gd name="T19" fmla="*/ 2 h 34"/>
                  <a:gd name="T20" fmla="*/ 26 w 66"/>
                  <a:gd name="T21" fmla="*/ 0 h 34"/>
                  <a:gd name="T22" fmla="*/ 13 w 66"/>
                  <a:gd name="T23" fmla="*/ 5 h 34"/>
                  <a:gd name="T24" fmla="*/ 1 w 66"/>
                  <a:gd name="T25" fmla="*/ 12 h 34"/>
                  <a:gd name="T26" fmla="*/ 0 w 66"/>
                  <a:gd name="T27" fmla="*/ 14 h 34"/>
                  <a:gd name="T28" fmla="*/ 0 w 66"/>
                  <a:gd name="T29" fmla="*/ 18 h 34"/>
                  <a:gd name="T30" fmla="*/ 1 w 66"/>
                  <a:gd name="T31" fmla="*/ 20 h 34"/>
                  <a:gd name="T32" fmla="*/ 2 w 66"/>
                  <a:gd name="T33" fmla="*/ 24 h 34"/>
                  <a:gd name="T34" fmla="*/ 6 w 66"/>
                  <a:gd name="T35" fmla="*/ 25 h 34"/>
                  <a:gd name="T36" fmla="*/ 8 w 66"/>
                  <a:gd name="T37" fmla="*/ 25 h 34"/>
                  <a:gd name="T38" fmla="*/ 20 w 66"/>
                  <a:gd name="T39" fmla="*/ 21 h 34"/>
                  <a:gd name="T40" fmla="*/ 30 w 66"/>
                  <a:gd name="T41" fmla="*/ 24 h 34"/>
                  <a:gd name="T42" fmla="*/ 41 w 66"/>
                  <a:gd name="T43" fmla="*/ 27 h 34"/>
                  <a:gd name="T44" fmla="*/ 50 w 66"/>
                  <a:gd name="T45" fmla="*/ 33 h 34"/>
                  <a:gd name="T46" fmla="*/ 61 w 66"/>
                  <a:gd name="T47" fmla="*/ 38 h 34"/>
                  <a:gd name="T48" fmla="*/ 63 w 66"/>
                  <a:gd name="T49" fmla="*/ 39 h 34"/>
                  <a:gd name="T50" fmla="*/ 65 w 66"/>
                  <a:gd name="T51" fmla="*/ 39 h 34"/>
                  <a:gd name="T52" fmla="*/ 69 w 66"/>
                  <a:gd name="T53" fmla="*/ 40 h 34"/>
                  <a:gd name="T54" fmla="*/ 74 w 66"/>
                  <a:gd name="T55" fmla="*/ 40 h 34"/>
                  <a:gd name="T56" fmla="*/ 75 w 66"/>
                  <a:gd name="T57" fmla="*/ 39 h 34"/>
                  <a:gd name="T58" fmla="*/ 77 w 66"/>
                  <a:gd name="T59" fmla="*/ 39 h 34"/>
                  <a:gd name="T60" fmla="*/ 77 w 66"/>
                  <a:gd name="T61" fmla="*/ 35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6" h="34">
                    <a:moveTo>
                      <a:pt x="66" y="30"/>
                    </a:moveTo>
                    <a:lnTo>
                      <a:pt x="64" y="23"/>
                    </a:lnTo>
                    <a:lnTo>
                      <a:pt x="58" y="18"/>
                    </a:lnTo>
                    <a:lnTo>
                      <a:pt x="49" y="15"/>
                    </a:lnTo>
                    <a:lnTo>
                      <a:pt x="40" y="15"/>
                    </a:lnTo>
                    <a:lnTo>
                      <a:pt x="40" y="11"/>
                    </a:lnTo>
                    <a:lnTo>
                      <a:pt x="38" y="8"/>
                    </a:lnTo>
                    <a:lnTo>
                      <a:pt x="37" y="5"/>
                    </a:lnTo>
                    <a:lnTo>
                      <a:pt x="35" y="3"/>
                    </a:lnTo>
                    <a:lnTo>
                      <a:pt x="32" y="2"/>
                    </a:lnTo>
                    <a:lnTo>
                      <a:pt x="22" y="0"/>
                    </a:lnTo>
                    <a:lnTo>
                      <a:pt x="11" y="4"/>
                    </a:lnTo>
                    <a:lnTo>
                      <a:pt x="1" y="10"/>
                    </a:lnTo>
                    <a:lnTo>
                      <a:pt x="0" y="12"/>
                    </a:lnTo>
                    <a:lnTo>
                      <a:pt x="0" y="15"/>
                    </a:lnTo>
                    <a:lnTo>
                      <a:pt x="1" y="17"/>
                    </a:lnTo>
                    <a:lnTo>
                      <a:pt x="2" y="20"/>
                    </a:lnTo>
                    <a:lnTo>
                      <a:pt x="5" y="21"/>
                    </a:lnTo>
                    <a:lnTo>
                      <a:pt x="7" y="21"/>
                    </a:lnTo>
                    <a:lnTo>
                      <a:pt x="17" y="18"/>
                    </a:lnTo>
                    <a:lnTo>
                      <a:pt x="26" y="20"/>
                    </a:lnTo>
                    <a:lnTo>
                      <a:pt x="35" y="23"/>
                    </a:lnTo>
                    <a:lnTo>
                      <a:pt x="43" y="28"/>
                    </a:lnTo>
                    <a:lnTo>
                      <a:pt x="52" y="32"/>
                    </a:lnTo>
                    <a:lnTo>
                      <a:pt x="54" y="33"/>
                    </a:lnTo>
                    <a:lnTo>
                      <a:pt x="56" y="33"/>
                    </a:lnTo>
                    <a:lnTo>
                      <a:pt x="59" y="34"/>
                    </a:lnTo>
                    <a:lnTo>
                      <a:pt x="63" y="34"/>
                    </a:lnTo>
                    <a:lnTo>
                      <a:pt x="64" y="33"/>
                    </a:lnTo>
                    <a:lnTo>
                      <a:pt x="66" y="33"/>
                    </a:lnTo>
                    <a:lnTo>
                      <a:pt x="66" y="3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2" name="Freeform 103"/>
              <p:cNvSpPr/>
              <p:nvPr/>
            </p:nvSpPr>
            <p:spPr bwMode="gray">
              <a:xfrm>
                <a:off x="3397" y="3919"/>
                <a:ext cx="67" cy="32"/>
              </a:xfrm>
              <a:custGeom>
                <a:avLst/>
                <a:gdLst>
                  <a:gd name="T0" fmla="*/ 64 w 58"/>
                  <a:gd name="T1" fmla="*/ 20 h 27"/>
                  <a:gd name="T2" fmla="*/ 60 w 58"/>
                  <a:gd name="T3" fmla="*/ 12 h 27"/>
                  <a:gd name="T4" fmla="*/ 51 w 58"/>
                  <a:gd name="T5" fmla="*/ 7 h 27"/>
                  <a:gd name="T6" fmla="*/ 42 w 58"/>
                  <a:gd name="T7" fmla="*/ 6 h 27"/>
                  <a:gd name="T8" fmla="*/ 34 w 58"/>
                  <a:gd name="T9" fmla="*/ 6 h 27"/>
                  <a:gd name="T10" fmla="*/ 24 w 58"/>
                  <a:gd name="T11" fmla="*/ 2 h 27"/>
                  <a:gd name="T12" fmla="*/ 13 w 58"/>
                  <a:gd name="T13" fmla="*/ 0 h 27"/>
                  <a:gd name="T14" fmla="*/ 0 w 58"/>
                  <a:gd name="T15" fmla="*/ 0 h 27"/>
                  <a:gd name="T16" fmla="*/ 2 w 58"/>
                  <a:gd name="T17" fmla="*/ 2 h 27"/>
                  <a:gd name="T18" fmla="*/ 6 w 58"/>
                  <a:gd name="T19" fmla="*/ 5 h 27"/>
                  <a:gd name="T20" fmla="*/ 9 w 58"/>
                  <a:gd name="T21" fmla="*/ 7 h 27"/>
                  <a:gd name="T22" fmla="*/ 13 w 58"/>
                  <a:gd name="T23" fmla="*/ 8 h 27"/>
                  <a:gd name="T24" fmla="*/ 15 w 58"/>
                  <a:gd name="T25" fmla="*/ 11 h 27"/>
                  <a:gd name="T26" fmla="*/ 16 w 58"/>
                  <a:gd name="T27" fmla="*/ 13 h 27"/>
                  <a:gd name="T28" fmla="*/ 16 w 58"/>
                  <a:gd name="T29" fmla="*/ 18 h 27"/>
                  <a:gd name="T30" fmla="*/ 16 w 58"/>
                  <a:gd name="T31" fmla="*/ 20 h 27"/>
                  <a:gd name="T32" fmla="*/ 14 w 58"/>
                  <a:gd name="T33" fmla="*/ 23 h 27"/>
                  <a:gd name="T34" fmla="*/ 9 w 58"/>
                  <a:gd name="T35" fmla="*/ 25 h 27"/>
                  <a:gd name="T36" fmla="*/ 6 w 58"/>
                  <a:gd name="T37" fmla="*/ 26 h 27"/>
                  <a:gd name="T38" fmla="*/ 6 w 58"/>
                  <a:gd name="T39" fmla="*/ 28 h 27"/>
                  <a:gd name="T40" fmla="*/ 7 w 58"/>
                  <a:gd name="T41" fmla="*/ 30 h 27"/>
                  <a:gd name="T42" fmla="*/ 9 w 58"/>
                  <a:gd name="T43" fmla="*/ 32 h 27"/>
                  <a:gd name="T44" fmla="*/ 13 w 58"/>
                  <a:gd name="T45" fmla="*/ 32 h 27"/>
                  <a:gd name="T46" fmla="*/ 14 w 58"/>
                  <a:gd name="T47" fmla="*/ 32 h 27"/>
                  <a:gd name="T48" fmla="*/ 16 w 58"/>
                  <a:gd name="T49" fmla="*/ 30 h 27"/>
                  <a:gd name="T50" fmla="*/ 17 w 58"/>
                  <a:gd name="T51" fmla="*/ 30 h 27"/>
                  <a:gd name="T52" fmla="*/ 21 w 58"/>
                  <a:gd name="T53" fmla="*/ 27 h 27"/>
                  <a:gd name="T54" fmla="*/ 24 w 58"/>
                  <a:gd name="T55" fmla="*/ 25 h 27"/>
                  <a:gd name="T56" fmla="*/ 28 w 58"/>
                  <a:gd name="T57" fmla="*/ 20 h 27"/>
                  <a:gd name="T58" fmla="*/ 29 w 58"/>
                  <a:gd name="T59" fmla="*/ 20 h 27"/>
                  <a:gd name="T60" fmla="*/ 31 w 58"/>
                  <a:gd name="T61" fmla="*/ 20 h 27"/>
                  <a:gd name="T62" fmla="*/ 34 w 58"/>
                  <a:gd name="T63" fmla="*/ 23 h 27"/>
                  <a:gd name="T64" fmla="*/ 35 w 58"/>
                  <a:gd name="T65" fmla="*/ 26 h 27"/>
                  <a:gd name="T66" fmla="*/ 46 w 58"/>
                  <a:gd name="T67" fmla="*/ 21 h 27"/>
                  <a:gd name="T68" fmla="*/ 55 w 58"/>
                  <a:gd name="T69" fmla="*/ 20 h 27"/>
                  <a:gd name="T70" fmla="*/ 67 w 58"/>
                  <a:gd name="T71" fmla="*/ 20 h 27"/>
                  <a:gd name="T72" fmla="*/ 65 w 58"/>
                  <a:gd name="T73" fmla="*/ 20 h 27"/>
                  <a:gd name="T74" fmla="*/ 65 w 58"/>
                  <a:gd name="T75" fmla="*/ 20 h 27"/>
                  <a:gd name="T76" fmla="*/ 64 w 58"/>
                  <a:gd name="T77" fmla="*/ 20 h 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8" h="27">
                    <a:moveTo>
                      <a:pt x="55" y="17"/>
                    </a:moveTo>
                    <a:lnTo>
                      <a:pt x="52" y="10"/>
                    </a:lnTo>
                    <a:lnTo>
                      <a:pt x="44" y="6"/>
                    </a:lnTo>
                    <a:lnTo>
                      <a:pt x="36" y="5"/>
                    </a:lnTo>
                    <a:lnTo>
                      <a:pt x="29" y="5"/>
                    </a:lnTo>
                    <a:lnTo>
                      <a:pt x="21" y="2"/>
                    </a:lnTo>
                    <a:lnTo>
                      <a:pt x="11" y="0"/>
                    </a:lnTo>
                    <a:lnTo>
                      <a:pt x="0" y="0"/>
                    </a:lnTo>
                    <a:lnTo>
                      <a:pt x="2" y="2"/>
                    </a:lnTo>
                    <a:lnTo>
                      <a:pt x="5" y="4"/>
                    </a:lnTo>
                    <a:lnTo>
                      <a:pt x="8" y="6"/>
                    </a:lnTo>
                    <a:lnTo>
                      <a:pt x="11" y="7"/>
                    </a:lnTo>
                    <a:lnTo>
                      <a:pt x="13" y="9"/>
                    </a:lnTo>
                    <a:lnTo>
                      <a:pt x="14" y="11"/>
                    </a:lnTo>
                    <a:lnTo>
                      <a:pt x="14" y="15"/>
                    </a:lnTo>
                    <a:lnTo>
                      <a:pt x="14" y="17"/>
                    </a:lnTo>
                    <a:lnTo>
                      <a:pt x="12" y="19"/>
                    </a:lnTo>
                    <a:lnTo>
                      <a:pt x="8" y="21"/>
                    </a:lnTo>
                    <a:lnTo>
                      <a:pt x="5" y="22"/>
                    </a:lnTo>
                    <a:lnTo>
                      <a:pt x="5" y="24"/>
                    </a:lnTo>
                    <a:lnTo>
                      <a:pt x="6" y="25"/>
                    </a:lnTo>
                    <a:lnTo>
                      <a:pt x="8" y="27"/>
                    </a:lnTo>
                    <a:lnTo>
                      <a:pt x="11" y="27"/>
                    </a:lnTo>
                    <a:lnTo>
                      <a:pt x="12" y="27"/>
                    </a:lnTo>
                    <a:lnTo>
                      <a:pt x="14" y="25"/>
                    </a:lnTo>
                    <a:lnTo>
                      <a:pt x="15" y="25"/>
                    </a:lnTo>
                    <a:lnTo>
                      <a:pt x="18" y="23"/>
                    </a:lnTo>
                    <a:lnTo>
                      <a:pt x="21" y="21"/>
                    </a:lnTo>
                    <a:lnTo>
                      <a:pt x="24" y="17"/>
                    </a:lnTo>
                    <a:lnTo>
                      <a:pt x="25" y="17"/>
                    </a:lnTo>
                    <a:lnTo>
                      <a:pt x="27" y="17"/>
                    </a:lnTo>
                    <a:lnTo>
                      <a:pt x="29" y="19"/>
                    </a:lnTo>
                    <a:lnTo>
                      <a:pt x="30" y="22"/>
                    </a:lnTo>
                    <a:lnTo>
                      <a:pt x="40" y="18"/>
                    </a:lnTo>
                    <a:lnTo>
                      <a:pt x="48" y="17"/>
                    </a:lnTo>
                    <a:lnTo>
                      <a:pt x="58" y="17"/>
                    </a:lnTo>
                    <a:lnTo>
                      <a:pt x="56" y="17"/>
                    </a:lnTo>
                    <a:lnTo>
                      <a:pt x="55" y="17"/>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3" name="Freeform 104"/>
              <p:cNvSpPr/>
              <p:nvPr/>
            </p:nvSpPr>
            <p:spPr bwMode="gray">
              <a:xfrm>
                <a:off x="3361" y="3927"/>
                <a:ext cx="44" cy="35"/>
              </a:xfrm>
              <a:custGeom>
                <a:avLst/>
                <a:gdLst>
                  <a:gd name="T0" fmla="*/ 30 w 37"/>
                  <a:gd name="T1" fmla="*/ 12 h 30"/>
                  <a:gd name="T2" fmla="*/ 30 w 37"/>
                  <a:gd name="T3" fmla="*/ 9 h 30"/>
                  <a:gd name="T4" fmla="*/ 30 w 37"/>
                  <a:gd name="T5" fmla="*/ 7 h 30"/>
                  <a:gd name="T6" fmla="*/ 30 w 37"/>
                  <a:gd name="T7" fmla="*/ 5 h 30"/>
                  <a:gd name="T8" fmla="*/ 30 w 37"/>
                  <a:gd name="T9" fmla="*/ 4 h 30"/>
                  <a:gd name="T10" fmla="*/ 21 w 37"/>
                  <a:gd name="T11" fmla="*/ 0 h 30"/>
                  <a:gd name="T12" fmla="*/ 13 w 37"/>
                  <a:gd name="T13" fmla="*/ 2 h 30"/>
                  <a:gd name="T14" fmla="*/ 7 w 37"/>
                  <a:gd name="T15" fmla="*/ 5 h 30"/>
                  <a:gd name="T16" fmla="*/ 2 w 37"/>
                  <a:gd name="T17" fmla="*/ 7 h 30"/>
                  <a:gd name="T18" fmla="*/ 1 w 37"/>
                  <a:gd name="T19" fmla="*/ 12 h 30"/>
                  <a:gd name="T20" fmla="*/ 0 w 37"/>
                  <a:gd name="T21" fmla="*/ 18 h 30"/>
                  <a:gd name="T22" fmla="*/ 0 w 37"/>
                  <a:gd name="T23" fmla="*/ 23 h 30"/>
                  <a:gd name="T24" fmla="*/ 1 w 37"/>
                  <a:gd name="T25" fmla="*/ 27 h 30"/>
                  <a:gd name="T26" fmla="*/ 2 w 37"/>
                  <a:gd name="T27" fmla="*/ 30 h 30"/>
                  <a:gd name="T28" fmla="*/ 4 w 37"/>
                  <a:gd name="T29" fmla="*/ 33 h 30"/>
                  <a:gd name="T30" fmla="*/ 7 w 37"/>
                  <a:gd name="T31" fmla="*/ 34 h 30"/>
                  <a:gd name="T32" fmla="*/ 8 w 37"/>
                  <a:gd name="T33" fmla="*/ 35 h 30"/>
                  <a:gd name="T34" fmla="*/ 11 w 37"/>
                  <a:gd name="T35" fmla="*/ 35 h 30"/>
                  <a:gd name="T36" fmla="*/ 13 w 37"/>
                  <a:gd name="T37" fmla="*/ 34 h 30"/>
                  <a:gd name="T38" fmla="*/ 14 w 37"/>
                  <a:gd name="T39" fmla="*/ 33 h 30"/>
                  <a:gd name="T40" fmla="*/ 17 w 37"/>
                  <a:gd name="T41" fmla="*/ 23 h 30"/>
                  <a:gd name="T42" fmla="*/ 24 w 37"/>
                  <a:gd name="T43" fmla="*/ 19 h 30"/>
                  <a:gd name="T44" fmla="*/ 31 w 37"/>
                  <a:gd name="T45" fmla="*/ 16 h 30"/>
                  <a:gd name="T46" fmla="*/ 42 w 37"/>
                  <a:gd name="T47" fmla="*/ 16 h 30"/>
                  <a:gd name="T48" fmla="*/ 43 w 37"/>
                  <a:gd name="T49" fmla="*/ 16 h 30"/>
                  <a:gd name="T50" fmla="*/ 44 w 37"/>
                  <a:gd name="T51" fmla="*/ 14 h 30"/>
                  <a:gd name="T52" fmla="*/ 44 w 37"/>
                  <a:gd name="T53" fmla="*/ 13 h 30"/>
                  <a:gd name="T54" fmla="*/ 43 w 37"/>
                  <a:gd name="T55" fmla="*/ 12 h 30"/>
                  <a:gd name="T56" fmla="*/ 42 w 37"/>
                  <a:gd name="T57" fmla="*/ 11 h 30"/>
                  <a:gd name="T58" fmla="*/ 39 w 37"/>
                  <a:gd name="T59" fmla="*/ 9 h 30"/>
                  <a:gd name="T60" fmla="*/ 38 w 37"/>
                  <a:gd name="T61" fmla="*/ 7 h 30"/>
                  <a:gd name="T62" fmla="*/ 37 w 37"/>
                  <a:gd name="T63" fmla="*/ 6 h 30"/>
                  <a:gd name="T64" fmla="*/ 36 w 37"/>
                  <a:gd name="T65" fmla="*/ 5 h 30"/>
                  <a:gd name="T66" fmla="*/ 32 w 37"/>
                  <a:gd name="T67" fmla="*/ 6 h 30"/>
                  <a:gd name="T68" fmla="*/ 31 w 37"/>
                  <a:gd name="T69" fmla="*/ 7 h 30"/>
                  <a:gd name="T70" fmla="*/ 30 w 37"/>
                  <a:gd name="T71" fmla="*/ 9 h 30"/>
                  <a:gd name="T72" fmla="*/ 30 w 37"/>
                  <a:gd name="T73" fmla="*/ 12 h 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7" h="30">
                    <a:moveTo>
                      <a:pt x="25" y="10"/>
                    </a:moveTo>
                    <a:lnTo>
                      <a:pt x="25" y="8"/>
                    </a:lnTo>
                    <a:lnTo>
                      <a:pt x="25" y="6"/>
                    </a:lnTo>
                    <a:lnTo>
                      <a:pt x="25" y="4"/>
                    </a:lnTo>
                    <a:lnTo>
                      <a:pt x="25" y="3"/>
                    </a:lnTo>
                    <a:lnTo>
                      <a:pt x="18" y="0"/>
                    </a:lnTo>
                    <a:lnTo>
                      <a:pt x="11" y="2"/>
                    </a:lnTo>
                    <a:lnTo>
                      <a:pt x="6" y="4"/>
                    </a:lnTo>
                    <a:lnTo>
                      <a:pt x="2" y="6"/>
                    </a:lnTo>
                    <a:lnTo>
                      <a:pt x="1" y="10"/>
                    </a:lnTo>
                    <a:lnTo>
                      <a:pt x="0" y="15"/>
                    </a:lnTo>
                    <a:lnTo>
                      <a:pt x="0" y="20"/>
                    </a:lnTo>
                    <a:lnTo>
                      <a:pt x="1" y="23"/>
                    </a:lnTo>
                    <a:lnTo>
                      <a:pt x="2" y="26"/>
                    </a:lnTo>
                    <a:lnTo>
                      <a:pt x="3" y="28"/>
                    </a:lnTo>
                    <a:lnTo>
                      <a:pt x="6" y="29"/>
                    </a:lnTo>
                    <a:lnTo>
                      <a:pt x="7" y="30"/>
                    </a:lnTo>
                    <a:lnTo>
                      <a:pt x="9" y="30"/>
                    </a:lnTo>
                    <a:lnTo>
                      <a:pt x="11" y="29"/>
                    </a:lnTo>
                    <a:lnTo>
                      <a:pt x="12" y="28"/>
                    </a:lnTo>
                    <a:lnTo>
                      <a:pt x="14" y="20"/>
                    </a:lnTo>
                    <a:lnTo>
                      <a:pt x="20" y="16"/>
                    </a:lnTo>
                    <a:lnTo>
                      <a:pt x="26" y="14"/>
                    </a:lnTo>
                    <a:lnTo>
                      <a:pt x="35" y="14"/>
                    </a:lnTo>
                    <a:lnTo>
                      <a:pt x="36" y="14"/>
                    </a:lnTo>
                    <a:lnTo>
                      <a:pt x="37" y="12"/>
                    </a:lnTo>
                    <a:lnTo>
                      <a:pt x="37" y="11"/>
                    </a:lnTo>
                    <a:lnTo>
                      <a:pt x="36" y="10"/>
                    </a:lnTo>
                    <a:lnTo>
                      <a:pt x="35" y="9"/>
                    </a:lnTo>
                    <a:lnTo>
                      <a:pt x="33" y="8"/>
                    </a:lnTo>
                    <a:lnTo>
                      <a:pt x="32" y="6"/>
                    </a:lnTo>
                    <a:lnTo>
                      <a:pt x="31" y="5"/>
                    </a:lnTo>
                    <a:lnTo>
                      <a:pt x="30" y="4"/>
                    </a:lnTo>
                    <a:lnTo>
                      <a:pt x="27" y="5"/>
                    </a:lnTo>
                    <a:lnTo>
                      <a:pt x="26" y="6"/>
                    </a:lnTo>
                    <a:lnTo>
                      <a:pt x="25" y="8"/>
                    </a:lnTo>
                    <a:lnTo>
                      <a:pt x="25" y="1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4" name="Freeform 105"/>
              <p:cNvSpPr/>
              <p:nvPr/>
            </p:nvSpPr>
            <p:spPr bwMode="gray">
              <a:xfrm>
                <a:off x="3315" y="3925"/>
                <a:ext cx="41" cy="27"/>
              </a:xfrm>
              <a:custGeom>
                <a:avLst/>
                <a:gdLst>
                  <a:gd name="T0" fmla="*/ 39 w 35"/>
                  <a:gd name="T1" fmla="*/ 12 h 23"/>
                  <a:gd name="T2" fmla="*/ 30 w 35"/>
                  <a:gd name="T3" fmla="*/ 2 h 23"/>
                  <a:gd name="T4" fmla="*/ 21 w 35"/>
                  <a:gd name="T5" fmla="*/ 0 h 23"/>
                  <a:gd name="T6" fmla="*/ 9 w 35"/>
                  <a:gd name="T7" fmla="*/ 6 h 23"/>
                  <a:gd name="T8" fmla="*/ 8 w 35"/>
                  <a:gd name="T9" fmla="*/ 6 h 23"/>
                  <a:gd name="T10" fmla="*/ 6 w 35"/>
                  <a:gd name="T11" fmla="*/ 6 h 23"/>
                  <a:gd name="T12" fmla="*/ 2 w 35"/>
                  <a:gd name="T13" fmla="*/ 6 h 23"/>
                  <a:gd name="T14" fmla="*/ 0 w 35"/>
                  <a:gd name="T15" fmla="*/ 6 h 23"/>
                  <a:gd name="T16" fmla="*/ 1 w 35"/>
                  <a:gd name="T17" fmla="*/ 6 h 23"/>
                  <a:gd name="T18" fmla="*/ 5 w 35"/>
                  <a:gd name="T19" fmla="*/ 6 h 23"/>
                  <a:gd name="T20" fmla="*/ 6 w 35"/>
                  <a:gd name="T21" fmla="*/ 6 h 23"/>
                  <a:gd name="T22" fmla="*/ 7 w 35"/>
                  <a:gd name="T23" fmla="*/ 12 h 23"/>
                  <a:gd name="T24" fmla="*/ 9 w 35"/>
                  <a:gd name="T25" fmla="*/ 16 h 23"/>
                  <a:gd name="T26" fmla="*/ 12 w 35"/>
                  <a:gd name="T27" fmla="*/ 21 h 23"/>
                  <a:gd name="T28" fmla="*/ 14 w 35"/>
                  <a:gd name="T29" fmla="*/ 23 h 23"/>
                  <a:gd name="T30" fmla="*/ 16 w 35"/>
                  <a:gd name="T31" fmla="*/ 26 h 23"/>
                  <a:gd name="T32" fmla="*/ 20 w 35"/>
                  <a:gd name="T33" fmla="*/ 27 h 23"/>
                  <a:gd name="T34" fmla="*/ 22 w 35"/>
                  <a:gd name="T35" fmla="*/ 27 h 23"/>
                  <a:gd name="T36" fmla="*/ 23 w 35"/>
                  <a:gd name="T37" fmla="*/ 27 h 23"/>
                  <a:gd name="T38" fmla="*/ 26 w 35"/>
                  <a:gd name="T39" fmla="*/ 23 h 23"/>
                  <a:gd name="T40" fmla="*/ 27 w 35"/>
                  <a:gd name="T41" fmla="*/ 20 h 23"/>
                  <a:gd name="T42" fmla="*/ 28 w 35"/>
                  <a:gd name="T43" fmla="*/ 16 h 23"/>
                  <a:gd name="T44" fmla="*/ 30 w 35"/>
                  <a:gd name="T45" fmla="*/ 14 h 23"/>
                  <a:gd name="T46" fmla="*/ 33 w 35"/>
                  <a:gd name="T47" fmla="*/ 12 h 23"/>
                  <a:gd name="T48" fmla="*/ 36 w 35"/>
                  <a:gd name="T49" fmla="*/ 12 h 23"/>
                  <a:gd name="T50" fmla="*/ 41 w 35"/>
                  <a:gd name="T51" fmla="*/ 12 h 23"/>
                  <a:gd name="T52" fmla="*/ 40 w 35"/>
                  <a:gd name="T53" fmla="*/ 12 h 23"/>
                  <a:gd name="T54" fmla="*/ 39 w 35"/>
                  <a:gd name="T55" fmla="*/ 12 h 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 h="23">
                    <a:moveTo>
                      <a:pt x="33" y="10"/>
                    </a:moveTo>
                    <a:lnTo>
                      <a:pt x="26" y="2"/>
                    </a:lnTo>
                    <a:lnTo>
                      <a:pt x="18" y="0"/>
                    </a:lnTo>
                    <a:lnTo>
                      <a:pt x="8" y="5"/>
                    </a:lnTo>
                    <a:lnTo>
                      <a:pt x="7" y="5"/>
                    </a:lnTo>
                    <a:lnTo>
                      <a:pt x="5" y="5"/>
                    </a:lnTo>
                    <a:lnTo>
                      <a:pt x="2" y="5"/>
                    </a:lnTo>
                    <a:lnTo>
                      <a:pt x="0" y="5"/>
                    </a:lnTo>
                    <a:lnTo>
                      <a:pt x="1" y="5"/>
                    </a:lnTo>
                    <a:lnTo>
                      <a:pt x="4" y="5"/>
                    </a:lnTo>
                    <a:lnTo>
                      <a:pt x="5" y="5"/>
                    </a:lnTo>
                    <a:lnTo>
                      <a:pt x="6" y="10"/>
                    </a:lnTo>
                    <a:lnTo>
                      <a:pt x="8" y="14"/>
                    </a:lnTo>
                    <a:lnTo>
                      <a:pt x="10" y="18"/>
                    </a:lnTo>
                    <a:lnTo>
                      <a:pt x="12" y="20"/>
                    </a:lnTo>
                    <a:lnTo>
                      <a:pt x="14" y="22"/>
                    </a:lnTo>
                    <a:lnTo>
                      <a:pt x="17" y="23"/>
                    </a:lnTo>
                    <a:lnTo>
                      <a:pt x="19" y="23"/>
                    </a:lnTo>
                    <a:lnTo>
                      <a:pt x="20" y="23"/>
                    </a:lnTo>
                    <a:lnTo>
                      <a:pt x="22" y="20"/>
                    </a:lnTo>
                    <a:lnTo>
                      <a:pt x="23" y="17"/>
                    </a:lnTo>
                    <a:lnTo>
                      <a:pt x="24" y="14"/>
                    </a:lnTo>
                    <a:lnTo>
                      <a:pt x="26" y="12"/>
                    </a:lnTo>
                    <a:lnTo>
                      <a:pt x="28" y="10"/>
                    </a:lnTo>
                    <a:lnTo>
                      <a:pt x="31" y="10"/>
                    </a:lnTo>
                    <a:lnTo>
                      <a:pt x="35" y="10"/>
                    </a:lnTo>
                    <a:lnTo>
                      <a:pt x="34" y="10"/>
                    </a:lnTo>
                    <a:lnTo>
                      <a:pt x="33" y="1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5" name="Freeform 106"/>
              <p:cNvSpPr/>
              <p:nvPr/>
            </p:nvSpPr>
            <p:spPr bwMode="gray">
              <a:xfrm>
                <a:off x="3279" y="3933"/>
                <a:ext cx="44" cy="27"/>
              </a:xfrm>
              <a:custGeom>
                <a:avLst/>
                <a:gdLst>
                  <a:gd name="T0" fmla="*/ 36 w 37"/>
                  <a:gd name="T1" fmla="*/ 8 h 23"/>
                  <a:gd name="T2" fmla="*/ 34 w 37"/>
                  <a:gd name="T3" fmla="*/ 6 h 23"/>
                  <a:gd name="T4" fmla="*/ 31 w 37"/>
                  <a:gd name="T5" fmla="*/ 4 h 23"/>
                  <a:gd name="T6" fmla="*/ 29 w 37"/>
                  <a:gd name="T7" fmla="*/ 0 h 23"/>
                  <a:gd name="T8" fmla="*/ 26 w 37"/>
                  <a:gd name="T9" fmla="*/ 0 h 23"/>
                  <a:gd name="T10" fmla="*/ 23 w 37"/>
                  <a:gd name="T11" fmla="*/ 0 h 23"/>
                  <a:gd name="T12" fmla="*/ 20 w 37"/>
                  <a:gd name="T13" fmla="*/ 1 h 23"/>
                  <a:gd name="T14" fmla="*/ 17 w 37"/>
                  <a:gd name="T15" fmla="*/ 6 h 23"/>
                  <a:gd name="T16" fmla="*/ 13 w 37"/>
                  <a:gd name="T17" fmla="*/ 11 h 23"/>
                  <a:gd name="T18" fmla="*/ 10 w 37"/>
                  <a:gd name="T19" fmla="*/ 13 h 23"/>
                  <a:gd name="T20" fmla="*/ 6 w 37"/>
                  <a:gd name="T21" fmla="*/ 15 h 23"/>
                  <a:gd name="T22" fmla="*/ 0 w 37"/>
                  <a:gd name="T23" fmla="*/ 19 h 23"/>
                  <a:gd name="T24" fmla="*/ 2 w 37"/>
                  <a:gd name="T25" fmla="*/ 22 h 23"/>
                  <a:gd name="T26" fmla="*/ 6 w 37"/>
                  <a:gd name="T27" fmla="*/ 26 h 23"/>
                  <a:gd name="T28" fmla="*/ 8 w 37"/>
                  <a:gd name="T29" fmla="*/ 27 h 23"/>
                  <a:gd name="T30" fmla="*/ 14 w 37"/>
                  <a:gd name="T31" fmla="*/ 27 h 23"/>
                  <a:gd name="T32" fmla="*/ 15 w 37"/>
                  <a:gd name="T33" fmla="*/ 27 h 23"/>
                  <a:gd name="T34" fmla="*/ 15 w 37"/>
                  <a:gd name="T35" fmla="*/ 25 h 23"/>
                  <a:gd name="T36" fmla="*/ 17 w 37"/>
                  <a:gd name="T37" fmla="*/ 22 h 23"/>
                  <a:gd name="T38" fmla="*/ 17 w 37"/>
                  <a:gd name="T39" fmla="*/ 21 h 23"/>
                  <a:gd name="T40" fmla="*/ 17 w 37"/>
                  <a:gd name="T41" fmla="*/ 20 h 23"/>
                  <a:gd name="T42" fmla="*/ 19 w 37"/>
                  <a:gd name="T43" fmla="*/ 20 h 23"/>
                  <a:gd name="T44" fmla="*/ 29 w 37"/>
                  <a:gd name="T45" fmla="*/ 20 h 23"/>
                  <a:gd name="T46" fmla="*/ 36 w 37"/>
                  <a:gd name="T47" fmla="*/ 18 h 23"/>
                  <a:gd name="T48" fmla="*/ 43 w 37"/>
                  <a:gd name="T49" fmla="*/ 13 h 23"/>
                  <a:gd name="T50" fmla="*/ 44 w 37"/>
                  <a:gd name="T51" fmla="*/ 12 h 23"/>
                  <a:gd name="T52" fmla="*/ 44 w 37"/>
                  <a:gd name="T53" fmla="*/ 8 h 23"/>
                  <a:gd name="T54" fmla="*/ 43 w 37"/>
                  <a:gd name="T55" fmla="*/ 7 h 23"/>
                  <a:gd name="T56" fmla="*/ 40 w 37"/>
                  <a:gd name="T57" fmla="*/ 6 h 23"/>
                  <a:gd name="T58" fmla="*/ 37 w 37"/>
                  <a:gd name="T59" fmla="*/ 5 h 23"/>
                  <a:gd name="T60" fmla="*/ 36 w 37"/>
                  <a:gd name="T61" fmla="*/ 4 h 23"/>
                  <a:gd name="T62" fmla="*/ 36 w 37"/>
                  <a:gd name="T63" fmla="*/ 5 h 23"/>
                  <a:gd name="T64" fmla="*/ 34 w 37"/>
                  <a:gd name="T65" fmla="*/ 5 h 23"/>
                  <a:gd name="T66" fmla="*/ 33 w 37"/>
                  <a:gd name="T67" fmla="*/ 5 h 23"/>
                  <a:gd name="T68" fmla="*/ 31 w 37"/>
                  <a:gd name="T69" fmla="*/ 4 h 23"/>
                  <a:gd name="T70" fmla="*/ 30 w 37"/>
                  <a:gd name="T71" fmla="*/ 4 h 23"/>
                  <a:gd name="T72" fmla="*/ 29 w 37"/>
                  <a:gd name="T73" fmla="*/ 4 h 23"/>
                  <a:gd name="T74" fmla="*/ 29 w 37"/>
                  <a:gd name="T75" fmla="*/ 4 h 23"/>
                  <a:gd name="T76" fmla="*/ 27 w 37"/>
                  <a:gd name="T77" fmla="*/ 6 h 23"/>
                  <a:gd name="T78" fmla="*/ 36 w 37"/>
                  <a:gd name="T79" fmla="*/ 8 h 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7" h="23">
                    <a:moveTo>
                      <a:pt x="30" y="7"/>
                    </a:moveTo>
                    <a:lnTo>
                      <a:pt x="29" y="5"/>
                    </a:lnTo>
                    <a:lnTo>
                      <a:pt x="26" y="3"/>
                    </a:lnTo>
                    <a:lnTo>
                      <a:pt x="24" y="0"/>
                    </a:lnTo>
                    <a:lnTo>
                      <a:pt x="22" y="0"/>
                    </a:lnTo>
                    <a:lnTo>
                      <a:pt x="19" y="0"/>
                    </a:lnTo>
                    <a:lnTo>
                      <a:pt x="17" y="1"/>
                    </a:lnTo>
                    <a:lnTo>
                      <a:pt x="14" y="5"/>
                    </a:lnTo>
                    <a:lnTo>
                      <a:pt x="11" y="9"/>
                    </a:lnTo>
                    <a:lnTo>
                      <a:pt x="8" y="11"/>
                    </a:lnTo>
                    <a:lnTo>
                      <a:pt x="5" y="13"/>
                    </a:lnTo>
                    <a:lnTo>
                      <a:pt x="0" y="16"/>
                    </a:lnTo>
                    <a:lnTo>
                      <a:pt x="2" y="19"/>
                    </a:lnTo>
                    <a:lnTo>
                      <a:pt x="5" y="22"/>
                    </a:lnTo>
                    <a:lnTo>
                      <a:pt x="7" y="23"/>
                    </a:lnTo>
                    <a:lnTo>
                      <a:pt x="12" y="23"/>
                    </a:lnTo>
                    <a:lnTo>
                      <a:pt x="13" y="23"/>
                    </a:lnTo>
                    <a:lnTo>
                      <a:pt x="13" y="21"/>
                    </a:lnTo>
                    <a:lnTo>
                      <a:pt x="14" y="19"/>
                    </a:lnTo>
                    <a:lnTo>
                      <a:pt x="14" y="18"/>
                    </a:lnTo>
                    <a:lnTo>
                      <a:pt x="14" y="17"/>
                    </a:lnTo>
                    <a:lnTo>
                      <a:pt x="16" y="17"/>
                    </a:lnTo>
                    <a:lnTo>
                      <a:pt x="24" y="17"/>
                    </a:lnTo>
                    <a:lnTo>
                      <a:pt x="30" y="15"/>
                    </a:lnTo>
                    <a:lnTo>
                      <a:pt x="36" y="11"/>
                    </a:lnTo>
                    <a:lnTo>
                      <a:pt x="37" y="10"/>
                    </a:lnTo>
                    <a:lnTo>
                      <a:pt x="37" y="7"/>
                    </a:lnTo>
                    <a:lnTo>
                      <a:pt x="36" y="6"/>
                    </a:lnTo>
                    <a:lnTo>
                      <a:pt x="34" y="5"/>
                    </a:lnTo>
                    <a:lnTo>
                      <a:pt x="31" y="4"/>
                    </a:lnTo>
                    <a:lnTo>
                      <a:pt x="30" y="3"/>
                    </a:lnTo>
                    <a:lnTo>
                      <a:pt x="30" y="4"/>
                    </a:lnTo>
                    <a:lnTo>
                      <a:pt x="29" y="4"/>
                    </a:lnTo>
                    <a:lnTo>
                      <a:pt x="28" y="4"/>
                    </a:lnTo>
                    <a:lnTo>
                      <a:pt x="26" y="3"/>
                    </a:lnTo>
                    <a:lnTo>
                      <a:pt x="25" y="3"/>
                    </a:lnTo>
                    <a:lnTo>
                      <a:pt x="24" y="3"/>
                    </a:lnTo>
                    <a:lnTo>
                      <a:pt x="23" y="5"/>
                    </a:lnTo>
                    <a:lnTo>
                      <a:pt x="30" y="7"/>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6" name="Freeform 107"/>
              <p:cNvSpPr/>
              <p:nvPr/>
            </p:nvSpPr>
            <p:spPr bwMode="gray">
              <a:xfrm>
                <a:off x="3037" y="3397"/>
                <a:ext cx="403" cy="366"/>
              </a:xfrm>
              <a:custGeom>
                <a:avLst/>
                <a:gdLst>
                  <a:gd name="T0" fmla="*/ 117 w 344"/>
                  <a:gd name="T1" fmla="*/ 306 h 313"/>
                  <a:gd name="T2" fmla="*/ 124 w 344"/>
                  <a:gd name="T3" fmla="*/ 319 h 313"/>
                  <a:gd name="T4" fmla="*/ 125 w 344"/>
                  <a:gd name="T5" fmla="*/ 334 h 313"/>
                  <a:gd name="T6" fmla="*/ 141 w 344"/>
                  <a:gd name="T7" fmla="*/ 326 h 313"/>
                  <a:gd name="T8" fmla="*/ 165 w 344"/>
                  <a:gd name="T9" fmla="*/ 309 h 313"/>
                  <a:gd name="T10" fmla="*/ 179 w 344"/>
                  <a:gd name="T11" fmla="*/ 309 h 313"/>
                  <a:gd name="T12" fmla="*/ 189 w 344"/>
                  <a:gd name="T13" fmla="*/ 313 h 313"/>
                  <a:gd name="T14" fmla="*/ 196 w 344"/>
                  <a:gd name="T15" fmla="*/ 329 h 313"/>
                  <a:gd name="T16" fmla="*/ 231 w 344"/>
                  <a:gd name="T17" fmla="*/ 364 h 313"/>
                  <a:gd name="T18" fmla="*/ 248 w 344"/>
                  <a:gd name="T19" fmla="*/ 357 h 313"/>
                  <a:gd name="T20" fmla="*/ 301 w 344"/>
                  <a:gd name="T21" fmla="*/ 330 h 313"/>
                  <a:gd name="T22" fmla="*/ 303 w 344"/>
                  <a:gd name="T23" fmla="*/ 311 h 313"/>
                  <a:gd name="T24" fmla="*/ 314 w 344"/>
                  <a:gd name="T25" fmla="*/ 292 h 313"/>
                  <a:gd name="T26" fmla="*/ 319 w 344"/>
                  <a:gd name="T27" fmla="*/ 267 h 313"/>
                  <a:gd name="T28" fmla="*/ 339 w 344"/>
                  <a:gd name="T29" fmla="*/ 229 h 313"/>
                  <a:gd name="T30" fmla="*/ 356 w 344"/>
                  <a:gd name="T31" fmla="*/ 223 h 313"/>
                  <a:gd name="T32" fmla="*/ 368 w 344"/>
                  <a:gd name="T33" fmla="*/ 210 h 313"/>
                  <a:gd name="T34" fmla="*/ 363 w 344"/>
                  <a:gd name="T35" fmla="*/ 167 h 313"/>
                  <a:gd name="T36" fmla="*/ 370 w 344"/>
                  <a:gd name="T37" fmla="*/ 143 h 313"/>
                  <a:gd name="T38" fmla="*/ 389 w 344"/>
                  <a:gd name="T39" fmla="*/ 98 h 313"/>
                  <a:gd name="T40" fmla="*/ 388 w 344"/>
                  <a:gd name="T41" fmla="*/ 83 h 313"/>
                  <a:gd name="T42" fmla="*/ 381 w 344"/>
                  <a:gd name="T43" fmla="*/ 63 h 313"/>
                  <a:gd name="T44" fmla="*/ 363 w 344"/>
                  <a:gd name="T45" fmla="*/ 53 h 313"/>
                  <a:gd name="T46" fmla="*/ 360 w 344"/>
                  <a:gd name="T47" fmla="*/ 32 h 313"/>
                  <a:gd name="T48" fmla="*/ 375 w 344"/>
                  <a:gd name="T49" fmla="*/ 27 h 313"/>
                  <a:gd name="T50" fmla="*/ 375 w 344"/>
                  <a:gd name="T51" fmla="*/ 18 h 313"/>
                  <a:gd name="T52" fmla="*/ 332 w 344"/>
                  <a:gd name="T53" fmla="*/ 1 h 313"/>
                  <a:gd name="T54" fmla="*/ 294 w 344"/>
                  <a:gd name="T55" fmla="*/ 2 h 313"/>
                  <a:gd name="T56" fmla="*/ 285 w 344"/>
                  <a:gd name="T57" fmla="*/ 16 h 313"/>
                  <a:gd name="T58" fmla="*/ 282 w 344"/>
                  <a:gd name="T59" fmla="*/ 34 h 313"/>
                  <a:gd name="T60" fmla="*/ 276 w 344"/>
                  <a:gd name="T61" fmla="*/ 42 h 313"/>
                  <a:gd name="T62" fmla="*/ 273 w 344"/>
                  <a:gd name="T63" fmla="*/ 55 h 313"/>
                  <a:gd name="T64" fmla="*/ 266 w 344"/>
                  <a:gd name="T65" fmla="*/ 63 h 313"/>
                  <a:gd name="T66" fmla="*/ 259 w 344"/>
                  <a:gd name="T67" fmla="*/ 78 h 313"/>
                  <a:gd name="T68" fmla="*/ 250 w 344"/>
                  <a:gd name="T69" fmla="*/ 96 h 313"/>
                  <a:gd name="T70" fmla="*/ 247 w 344"/>
                  <a:gd name="T71" fmla="*/ 112 h 313"/>
                  <a:gd name="T72" fmla="*/ 202 w 344"/>
                  <a:gd name="T73" fmla="*/ 124 h 313"/>
                  <a:gd name="T74" fmla="*/ 207 w 344"/>
                  <a:gd name="T75" fmla="*/ 133 h 313"/>
                  <a:gd name="T76" fmla="*/ 202 w 344"/>
                  <a:gd name="T77" fmla="*/ 136 h 313"/>
                  <a:gd name="T78" fmla="*/ 139 w 344"/>
                  <a:gd name="T79" fmla="*/ 113 h 313"/>
                  <a:gd name="T80" fmla="*/ 139 w 344"/>
                  <a:gd name="T81" fmla="*/ 124 h 313"/>
                  <a:gd name="T82" fmla="*/ 91 w 344"/>
                  <a:gd name="T83" fmla="*/ 136 h 313"/>
                  <a:gd name="T84" fmla="*/ 23 w 344"/>
                  <a:gd name="T85" fmla="*/ 112 h 313"/>
                  <a:gd name="T86" fmla="*/ 14 w 344"/>
                  <a:gd name="T87" fmla="*/ 126 h 313"/>
                  <a:gd name="T88" fmla="*/ 2 w 344"/>
                  <a:gd name="T89" fmla="*/ 153 h 313"/>
                  <a:gd name="T90" fmla="*/ 9 w 344"/>
                  <a:gd name="T91" fmla="*/ 196 h 313"/>
                  <a:gd name="T92" fmla="*/ 21 w 344"/>
                  <a:gd name="T93" fmla="*/ 214 h 313"/>
                  <a:gd name="T94" fmla="*/ 29 w 344"/>
                  <a:gd name="T95" fmla="*/ 233 h 313"/>
                  <a:gd name="T96" fmla="*/ 50 w 344"/>
                  <a:gd name="T97" fmla="*/ 236 h 313"/>
                  <a:gd name="T98" fmla="*/ 56 w 344"/>
                  <a:gd name="T99" fmla="*/ 272 h 313"/>
                  <a:gd name="T100" fmla="*/ 61 w 344"/>
                  <a:gd name="T101" fmla="*/ 292 h 313"/>
                  <a:gd name="T102" fmla="*/ 61 w 344"/>
                  <a:gd name="T103" fmla="*/ 301 h 313"/>
                  <a:gd name="T104" fmla="*/ 89 w 344"/>
                  <a:gd name="T105" fmla="*/ 297 h 313"/>
                  <a:gd name="T106" fmla="*/ 116 w 344"/>
                  <a:gd name="T107" fmla="*/ 301 h 313"/>
                  <a:gd name="T108" fmla="*/ 119 w 344"/>
                  <a:gd name="T109" fmla="*/ 304 h 31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4" h="313">
                    <a:moveTo>
                      <a:pt x="102" y="260"/>
                    </a:moveTo>
                    <a:lnTo>
                      <a:pt x="101" y="258"/>
                    </a:lnTo>
                    <a:lnTo>
                      <a:pt x="100" y="258"/>
                    </a:lnTo>
                    <a:lnTo>
                      <a:pt x="100" y="260"/>
                    </a:lnTo>
                    <a:lnTo>
                      <a:pt x="100" y="261"/>
                    </a:lnTo>
                    <a:lnTo>
                      <a:pt x="100" y="262"/>
                    </a:lnTo>
                    <a:lnTo>
                      <a:pt x="100" y="263"/>
                    </a:lnTo>
                    <a:lnTo>
                      <a:pt x="102" y="263"/>
                    </a:lnTo>
                    <a:lnTo>
                      <a:pt x="103" y="263"/>
                    </a:lnTo>
                    <a:lnTo>
                      <a:pt x="105" y="263"/>
                    </a:lnTo>
                    <a:lnTo>
                      <a:pt x="107" y="268"/>
                    </a:lnTo>
                    <a:lnTo>
                      <a:pt x="106" y="273"/>
                    </a:lnTo>
                    <a:lnTo>
                      <a:pt x="103" y="279"/>
                    </a:lnTo>
                    <a:lnTo>
                      <a:pt x="102" y="284"/>
                    </a:lnTo>
                    <a:lnTo>
                      <a:pt x="103" y="285"/>
                    </a:lnTo>
                    <a:lnTo>
                      <a:pt x="105" y="286"/>
                    </a:lnTo>
                    <a:lnTo>
                      <a:pt x="106" y="287"/>
                    </a:lnTo>
                    <a:lnTo>
                      <a:pt x="107" y="286"/>
                    </a:lnTo>
                    <a:lnTo>
                      <a:pt x="108" y="284"/>
                    </a:lnTo>
                    <a:lnTo>
                      <a:pt x="111" y="281"/>
                    </a:lnTo>
                    <a:lnTo>
                      <a:pt x="113" y="281"/>
                    </a:lnTo>
                    <a:lnTo>
                      <a:pt x="115" y="280"/>
                    </a:lnTo>
                    <a:lnTo>
                      <a:pt x="118" y="280"/>
                    </a:lnTo>
                    <a:lnTo>
                      <a:pt x="120" y="279"/>
                    </a:lnTo>
                    <a:lnTo>
                      <a:pt x="123" y="278"/>
                    </a:lnTo>
                    <a:lnTo>
                      <a:pt x="128" y="274"/>
                    </a:lnTo>
                    <a:lnTo>
                      <a:pt x="132" y="272"/>
                    </a:lnTo>
                    <a:lnTo>
                      <a:pt x="135" y="269"/>
                    </a:lnTo>
                    <a:lnTo>
                      <a:pt x="137" y="268"/>
                    </a:lnTo>
                    <a:lnTo>
                      <a:pt x="141" y="264"/>
                    </a:lnTo>
                    <a:lnTo>
                      <a:pt x="143" y="262"/>
                    </a:lnTo>
                    <a:lnTo>
                      <a:pt x="144" y="258"/>
                    </a:lnTo>
                    <a:lnTo>
                      <a:pt x="146" y="261"/>
                    </a:lnTo>
                    <a:lnTo>
                      <a:pt x="148" y="263"/>
                    </a:lnTo>
                    <a:lnTo>
                      <a:pt x="150" y="264"/>
                    </a:lnTo>
                    <a:lnTo>
                      <a:pt x="153" y="264"/>
                    </a:lnTo>
                    <a:lnTo>
                      <a:pt x="156" y="263"/>
                    </a:lnTo>
                    <a:lnTo>
                      <a:pt x="158" y="264"/>
                    </a:lnTo>
                    <a:lnTo>
                      <a:pt x="158" y="266"/>
                    </a:lnTo>
                    <a:lnTo>
                      <a:pt x="158" y="268"/>
                    </a:lnTo>
                    <a:lnTo>
                      <a:pt x="161" y="268"/>
                    </a:lnTo>
                    <a:lnTo>
                      <a:pt x="165" y="268"/>
                    </a:lnTo>
                    <a:lnTo>
                      <a:pt x="165" y="270"/>
                    </a:lnTo>
                    <a:lnTo>
                      <a:pt x="165" y="274"/>
                    </a:lnTo>
                    <a:lnTo>
                      <a:pt x="166" y="276"/>
                    </a:lnTo>
                    <a:lnTo>
                      <a:pt x="167" y="279"/>
                    </a:lnTo>
                    <a:lnTo>
                      <a:pt x="167" y="281"/>
                    </a:lnTo>
                    <a:lnTo>
                      <a:pt x="179" y="279"/>
                    </a:lnTo>
                    <a:lnTo>
                      <a:pt x="190" y="278"/>
                    </a:lnTo>
                    <a:lnTo>
                      <a:pt x="202" y="278"/>
                    </a:lnTo>
                    <a:lnTo>
                      <a:pt x="202" y="290"/>
                    </a:lnTo>
                    <a:lnTo>
                      <a:pt x="202" y="301"/>
                    </a:lnTo>
                    <a:lnTo>
                      <a:pt x="197" y="311"/>
                    </a:lnTo>
                    <a:lnTo>
                      <a:pt x="202" y="313"/>
                    </a:lnTo>
                    <a:lnTo>
                      <a:pt x="207" y="311"/>
                    </a:lnTo>
                    <a:lnTo>
                      <a:pt x="211" y="309"/>
                    </a:lnTo>
                    <a:lnTo>
                      <a:pt x="212" y="309"/>
                    </a:lnTo>
                    <a:lnTo>
                      <a:pt x="212" y="308"/>
                    </a:lnTo>
                    <a:lnTo>
                      <a:pt x="212" y="305"/>
                    </a:lnTo>
                    <a:lnTo>
                      <a:pt x="220" y="303"/>
                    </a:lnTo>
                    <a:lnTo>
                      <a:pt x="229" y="302"/>
                    </a:lnTo>
                    <a:lnTo>
                      <a:pt x="237" y="299"/>
                    </a:lnTo>
                    <a:lnTo>
                      <a:pt x="248" y="292"/>
                    </a:lnTo>
                    <a:lnTo>
                      <a:pt x="257" y="282"/>
                    </a:lnTo>
                    <a:lnTo>
                      <a:pt x="257" y="281"/>
                    </a:lnTo>
                    <a:lnTo>
                      <a:pt x="259" y="278"/>
                    </a:lnTo>
                    <a:lnTo>
                      <a:pt x="257" y="275"/>
                    </a:lnTo>
                    <a:lnTo>
                      <a:pt x="257" y="272"/>
                    </a:lnTo>
                    <a:lnTo>
                      <a:pt x="257" y="268"/>
                    </a:lnTo>
                    <a:lnTo>
                      <a:pt x="259" y="266"/>
                    </a:lnTo>
                    <a:lnTo>
                      <a:pt x="261" y="264"/>
                    </a:lnTo>
                    <a:lnTo>
                      <a:pt x="263" y="263"/>
                    </a:lnTo>
                    <a:lnTo>
                      <a:pt x="266" y="261"/>
                    </a:lnTo>
                    <a:lnTo>
                      <a:pt x="267" y="260"/>
                    </a:lnTo>
                    <a:lnTo>
                      <a:pt x="268" y="258"/>
                    </a:lnTo>
                    <a:lnTo>
                      <a:pt x="268" y="250"/>
                    </a:lnTo>
                    <a:lnTo>
                      <a:pt x="272" y="244"/>
                    </a:lnTo>
                    <a:lnTo>
                      <a:pt x="276" y="238"/>
                    </a:lnTo>
                    <a:lnTo>
                      <a:pt x="279" y="231"/>
                    </a:lnTo>
                    <a:lnTo>
                      <a:pt x="276" y="231"/>
                    </a:lnTo>
                    <a:lnTo>
                      <a:pt x="273" y="230"/>
                    </a:lnTo>
                    <a:lnTo>
                      <a:pt x="272" y="228"/>
                    </a:lnTo>
                    <a:lnTo>
                      <a:pt x="273" y="225"/>
                    </a:lnTo>
                    <a:lnTo>
                      <a:pt x="272" y="222"/>
                    </a:lnTo>
                    <a:lnTo>
                      <a:pt x="272" y="220"/>
                    </a:lnTo>
                    <a:lnTo>
                      <a:pt x="270" y="216"/>
                    </a:lnTo>
                    <a:lnTo>
                      <a:pt x="280" y="208"/>
                    </a:lnTo>
                    <a:lnTo>
                      <a:pt x="289" y="196"/>
                    </a:lnTo>
                    <a:lnTo>
                      <a:pt x="291" y="195"/>
                    </a:lnTo>
                    <a:lnTo>
                      <a:pt x="294" y="193"/>
                    </a:lnTo>
                    <a:lnTo>
                      <a:pt x="296" y="193"/>
                    </a:lnTo>
                    <a:lnTo>
                      <a:pt x="298" y="192"/>
                    </a:lnTo>
                    <a:lnTo>
                      <a:pt x="302" y="192"/>
                    </a:lnTo>
                    <a:lnTo>
                      <a:pt x="304" y="191"/>
                    </a:lnTo>
                    <a:lnTo>
                      <a:pt x="306" y="189"/>
                    </a:lnTo>
                    <a:lnTo>
                      <a:pt x="308" y="186"/>
                    </a:lnTo>
                    <a:lnTo>
                      <a:pt x="309" y="185"/>
                    </a:lnTo>
                    <a:lnTo>
                      <a:pt x="312" y="183"/>
                    </a:lnTo>
                    <a:lnTo>
                      <a:pt x="313" y="181"/>
                    </a:lnTo>
                    <a:lnTo>
                      <a:pt x="314" y="180"/>
                    </a:lnTo>
                    <a:lnTo>
                      <a:pt x="313" y="178"/>
                    </a:lnTo>
                    <a:lnTo>
                      <a:pt x="307" y="167"/>
                    </a:lnTo>
                    <a:lnTo>
                      <a:pt x="306" y="156"/>
                    </a:lnTo>
                    <a:lnTo>
                      <a:pt x="304" y="145"/>
                    </a:lnTo>
                    <a:lnTo>
                      <a:pt x="308" y="144"/>
                    </a:lnTo>
                    <a:lnTo>
                      <a:pt x="310" y="143"/>
                    </a:lnTo>
                    <a:lnTo>
                      <a:pt x="310" y="142"/>
                    </a:lnTo>
                    <a:lnTo>
                      <a:pt x="312" y="140"/>
                    </a:lnTo>
                    <a:lnTo>
                      <a:pt x="312" y="138"/>
                    </a:lnTo>
                    <a:lnTo>
                      <a:pt x="312" y="136"/>
                    </a:lnTo>
                    <a:lnTo>
                      <a:pt x="314" y="132"/>
                    </a:lnTo>
                    <a:lnTo>
                      <a:pt x="316" y="122"/>
                    </a:lnTo>
                    <a:lnTo>
                      <a:pt x="315" y="113"/>
                    </a:lnTo>
                    <a:lnTo>
                      <a:pt x="315" y="103"/>
                    </a:lnTo>
                    <a:lnTo>
                      <a:pt x="316" y="94"/>
                    </a:lnTo>
                    <a:lnTo>
                      <a:pt x="321" y="85"/>
                    </a:lnTo>
                    <a:lnTo>
                      <a:pt x="326" y="84"/>
                    </a:lnTo>
                    <a:lnTo>
                      <a:pt x="332" y="84"/>
                    </a:lnTo>
                    <a:lnTo>
                      <a:pt x="337" y="85"/>
                    </a:lnTo>
                    <a:lnTo>
                      <a:pt x="342" y="86"/>
                    </a:lnTo>
                    <a:lnTo>
                      <a:pt x="344" y="84"/>
                    </a:lnTo>
                    <a:lnTo>
                      <a:pt x="343" y="78"/>
                    </a:lnTo>
                    <a:lnTo>
                      <a:pt x="338" y="74"/>
                    </a:lnTo>
                    <a:lnTo>
                      <a:pt x="331" y="71"/>
                    </a:lnTo>
                    <a:lnTo>
                      <a:pt x="325" y="68"/>
                    </a:lnTo>
                    <a:lnTo>
                      <a:pt x="318" y="63"/>
                    </a:lnTo>
                    <a:lnTo>
                      <a:pt x="320" y="61"/>
                    </a:lnTo>
                    <a:lnTo>
                      <a:pt x="321" y="59"/>
                    </a:lnTo>
                    <a:lnTo>
                      <a:pt x="324" y="56"/>
                    </a:lnTo>
                    <a:lnTo>
                      <a:pt x="325" y="54"/>
                    </a:lnTo>
                    <a:lnTo>
                      <a:pt x="322" y="54"/>
                    </a:lnTo>
                    <a:lnTo>
                      <a:pt x="320" y="54"/>
                    </a:lnTo>
                    <a:lnTo>
                      <a:pt x="318" y="51"/>
                    </a:lnTo>
                    <a:lnTo>
                      <a:pt x="316" y="50"/>
                    </a:lnTo>
                    <a:lnTo>
                      <a:pt x="314" y="49"/>
                    </a:lnTo>
                    <a:lnTo>
                      <a:pt x="310" y="45"/>
                    </a:lnTo>
                    <a:lnTo>
                      <a:pt x="308" y="43"/>
                    </a:lnTo>
                    <a:lnTo>
                      <a:pt x="304" y="39"/>
                    </a:lnTo>
                    <a:lnTo>
                      <a:pt x="302" y="37"/>
                    </a:lnTo>
                    <a:lnTo>
                      <a:pt x="301" y="33"/>
                    </a:lnTo>
                    <a:lnTo>
                      <a:pt x="303" y="29"/>
                    </a:lnTo>
                    <a:lnTo>
                      <a:pt x="307" y="27"/>
                    </a:lnTo>
                    <a:lnTo>
                      <a:pt x="312" y="27"/>
                    </a:lnTo>
                    <a:lnTo>
                      <a:pt x="318" y="26"/>
                    </a:lnTo>
                    <a:lnTo>
                      <a:pt x="322" y="25"/>
                    </a:lnTo>
                    <a:lnTo>
                      <a:pt x="322" y="24"/>
                    </a:lnTo>
                    <a:lnTo>
                      <a:pt x="320" y="23"/>
                    </a:lnTo>
                    <a:lnTo>
                      <a:pt x="319" y="21"/>
                    </a:lnTo>
                    <a:lnTo>
                      <a:pt x="318" y="20"/>
                    </a:lnTo>
                    <a:lnTo>
                      <a:pt x="316" y="19"/>
                    </a:lnTo>
                    <a:lnTo>
                      <a:pt x="318" y="18"/>
                    </a:lnTo>
                    <a:lnTo>
                      <a:pt x="319" y="17"/>
                    </a:lnTo>
                    <a:lnTo>
                      <a:pt x="320" y="15"/>
                    </a:lnTo>
                    <a:lnTo>
                      <a:pt x="314" y="9"/>
                    </a:lnTo>
                    <a:lnTo>
                      <a:pt x="307" y="6"/>
                    </a:lnTo>
                    <a:lnTo>
                      <a:pt x="298" y="5"/>
                    </a:lnTo>
                    <a:lnTo>
                      <a:pt x="290" y="2"/>
                    </a:lnTo>
                    <a:lnTo>
                      <a:pt x="283" y="1"/>
                    </a:lnTo>
                    <a:lnTo>
                      <a:pt x="274" y="2"/>
                    </a:lnTo>
                    <a:lnTo>
                      <a:pt x="266" y="3"/>
                    </a:lnTo>
                    <a:lnTo>
                      <a:pt x="257" y="1"/>
                    </a:lnTo>
                    <a:lnTo>
                      <a:pt x="255" y="0"/>
                    </a:lnTo>
                    <a:lnTo>
                      <a:pt x="254" y="1"/>
                    </a:lnTo>
                    <a:lnTo>
                      <a:pt x="251" y="2"/>
                    </a:lnTo>
                    <a:lnTo>
                      <a:pt x="250" y="3"/>
                    </a:lnTo>
                    <a:lnTo>
                      <a:pt x="248" y="5"/>
                    </a:lnTo>
                    <a:lnTo>
                      <a:pt x="247" y="6"/>
                    </a:lnTo>
                    <a:lnTo>
                      <a:pt x="244" y="6"/>
                    </a:lnTo>
                    <a:lnTo>
                      <a:pt x="244" y="9"/>
                    </a:lnTo>
                    <a:lnTo>
                      <a:pt x="243" y="14"/>
                    </a:lnTo>
                    <a:lnTo>
                      <a:pt x="241" y="17"/>
                    </a:lnTo>
                    <a:lnTo>
                      <a:pt x="238" y="20"/>
                    </a:lnTo>
                    <a:lnTo>
                      <a:pt x="237" y="21"/>
                    </a:lnTo>
                    <a:lnTo>
                      <a:pt x="238" y="24"/>
                    </a:lnTo>
                    <a:lnTo>
                      <a:pt x="239" y="26"/>
                    </a:lnTo>
                    <a:lnTo>
                      <a:pt x="241" y="29"/>
                    </a:lnTo>
                    <a:lnTo>
                      <a:pt x="242" y="31"/>
                    </a:lnTo>
                    <a:lnTo>
                      <a:pt x="242" y="33"/>
                    </a:lnTo>
                    <a:lnTo>
                      <a:pt x="241" y="35"/>
                    </a:lnTo>
                    <a:lnTo>
                      <a:pt x="239" y="36"/>
                    </a:lnTo>
                    <a:lnTo>
                      <a:pt x="237" y="36"/>
                    </a:lnTo>
                    <a:lnTo>
                      <a:pt x="236" y="36"/>
                    </a:lnTo>
                    <a:lnTo>
                      <a:pt x="235" y="36"/>
                    </a:lnTo>
                    <a:lnTo>
                      <a:pt x="233" y="36"/>
                    </a:lnTo>
                    <a:lnTo>
                      <a:pt x="231" y="38"/>
                    </a:lnTo>
                    <a:lnTo>
                      <a:pt x="231" y="41"/>
                    </a:lnTo>
                    <a:lnTo>
                      <a:pt x="232" y="43"/>
                    </a:lnTo>
                    <a:lnTo>
                      <a:pt x="233" y="47"/>
                    </a:lnTo>
                    <a:lnTo>
                      <a:pt x="233" y="49"/>
                    </a:lnTo>
                    <a:lnTo>
                      <a:pt x="233" y="51"/>
                    </a:lnTo>
                    <a:lnTo>
                      <a:pt x="233" y="53"/>
                    </a:lnTo>
                    <a:lnTo>
                      <a:pt x="231" y="54"/>
                    </a:lnTo>
                    <a:lnTo>
                      <a:pt x="230" y="54"/>
                    </a:lnTo>
                    <a:lnTo>
                      <a:pt x="227" y="54"/>
                    </a:lnTo>
                    <a:lnTo>
                      <a:pt x="225" y="54"/>
                    </a:lnTo>
                    <a:lnTo>
                      <a:pt x="224" y="55"/>
                    </a:lnTo>
                    <a:lnTo>
                      <a:pt x="221" y="57"/>
                    </a:lnTo>
                    <a:lnTo>
                      <a:pt x="220" y="60"/>
                    </a:lnTo>
                    <a:lnTo>
                      <a:pt x="221" y="63"/>
                    </a:lnTo>
                    <a:lnTo>
                      <a:pt x="221" y="67"/>
                    </a:lnTo>
                    <a:lnTo>
                      <a:pt x="224" y="71"/>
                    </a:lnTo>
                    <a:lnTo>
                      <a:pt x="220" y="72"/>
                    </a:lnTo>
                    <a:lnTo>
                      <a:pt x="218" y="74"/>
                    </a:lnTo>
                    <a:lnTo>
                      <a:pt x="215" y="77"/>
                    </a:lnTo>
                    <a:lnTo>
                      <a:pt x="214" y="79"/>
                    </a:lnTo>
                    <a:lnTo>
                      <a:pt x="213" y="82"/>
                    </a:lnTo>
                    <a:lnTo>
                      <a:pt x="212" y="84"/>
                    </a:lnTo>
                    <a:lnTo>
                      <a:pt x="212" y="86"/>
                    </a:lnTo>
                    <a:lnTo>
                      <a:pt x="212" y="89"/>
                    </a:lnTo>
                    <a:lnTo>
                      <a:pt x="212" y="91"/>
                    </a:lnTo>
                    <a:lnTo>
                      <a:pt x="212" y="94"/>
                    </a:lnTo>
                    <a:lnTo>
                      <a:pt x="211" y="96"/>
                    </a:lnTo>
                    <a:lnTo>
                      <a:pt x="208" y="97"/>
                    </a:lnTo>
                    <a:lnTo>
                      <a:pt x="200" y="101"/>
                    </a:lnTo>
                    <a:lnTo>
                      <a:pt x="189" y="101"/>
                    </a:lnTo>
                    <a:lnTo>
                      <a:pt x="179" y="102"/>
                    </a:lnTo>
                    <a:lnTo>
                      <a:pt x="170" y="106"/>
                    </a:lnTo>
                    <a:lnTo>
                      <a:pt x="172" y="106"/>
                    </a:lnTo>
                    <a:lnTo>
                      <a:pt x="172" y="107"/>
                    </a:lnTo>
                    <a:lnTo>
                      <a:pt x="173" y="108"/>
                    </a:lnTo>
                    <a:lnTo>
                      <a:pt x="174" y="110"/>
                    </a:lnTo>
                    <a:lnTo>
                      <a:pt x="174" y="112"/>
                    </a:lnTo>
                    <a:lnTo>
                      <a:pt x="176" y="113"/>
                    </a:lnTo>
                    <a:lnTo>
                      <a:pt x="177" y="114"/>
                    </a:lnTo>
                    <a:lnTo>
                      <a:pt x="176" y="114"/>
                    </a:lnTo>
                    <a:lnTo>
                      <a:pt x="174" y="114"/>
                    </a:lnTo>
                    <a:lnTo>
                      <a:pt x="173" y="115"/>
                    </a:lnTo>
                    <a:lnTo>
                      <a:pt x="172" y="115"/>
                    </a:lnTo>
                    <a:lnTo>
                      <a:pt x="172" y="116"/>
                    </a:lnTo>
                    <a:lnTo>
                      <a:pt x="162" y="110"/>
                    </a:lnTo>
                    <a:lnTo>
                      <a:pt x="152" y="104"/>
                    </a:lnTo>
                    <a:lnTo>
                      <a:pt x="142" y="100"/>
                    </a:lnTo>
                    <a:lnTo>
                      <a:pt x="131" y="96"/>
                    </a:lnTo>
                    <a:lnTo>
                      <a:pt x="119" y="96"/>
                    </a:lnTo>
                    <a:lnTo>
                      <a:pt x="119" y="97"/>
                    </a:lnTo>
                    <a:lnTo>
                      <a:pt x="119" y="98"/>
                    </a:lnTo>
                    <a:lnTo>
                      <a:pt x="118" y="100"/>
                    </a:lnTo>
                    <a:lnTo>
                      <a:pt x="118" y="101"/>
                    </a:lnTo>
                    <a:lnTo>
                      <a:pt x="119" y="102"/>
                    </a:lnTo>
                    <a:lnTo>
                      <a:pt x="122" y="103"/>
                    </a:lnTo>
                    <a:lnTo>
                      <a:pt x="119" y="106"/>
                    </a:lnTo>
                    <a:lnTo>
                      <a:pt x="117" y="108"/>
                    </a:lnTo>
                    <a:lnTo>
                      <a:pt x="113" y="110"/>
                    </a:lnTo>
                    <a:lnTo>
                      <a:pt x="111" y="110"/>
                    </a:lnTo>
                    <a:lnTo>
                      <a:pt x="107" y="112"/>
                    </a:lnTo>
                    <a:lnTo>
                      <a:pt x="93" y="114"/>
                    </a:lnTo>
                    <a:lnTo>
                      <a:pt x="78" y="116"/>
                    </a:lnTo>
                    <a:lnTo>
                      <a:pt x="65" y="120"/>
                    </a:lnTo>
                    <a:lnTo>
                      <a:pt x="52" y="126"/>
                    </a:lnTo>
                    <a:lnTo>
                      <a:pt x="47" y="116"/>
                    </a:lnTo>
                    <a:lnTo>
                      <a:pt x="40" y="107"/>
                    </a:lnTo>
                    <a:lnTo>
                      <a:pt x="30" y="100"/>
                    </a:lnTo>
                    <a:lnTo>
                      <a:pt x="20" y="96"/>
                    </a:lnTo>
                    <a:lnTo>
                      <a:pt x="10" y="100"/>
                    </a:lnTo>
                    <a:lnTo>
                      <a:pt x="10" y="102"/>
                    </a:lnTo>
                    <a:lnTo>
                      <a:pt x="10" y="104"/>
                    </a:lnTo>
                    <a:lnTo>
                      <a:pt x="10" y="106"/>
                    </a:lnTo>
                    <a:lnTo>
                      <a:pt x="12" y="108"/>
                    </a:lnTo>
                    <a:lnTo>
                      <a:pt x="6" y="114"/>
                    </a:lnTo>
                    <a:lnTo>
                      <a:pt x="6" y="121"/>
                    </a:lnTo>
                    <a:lnTo>
                      <a:pt x="7" y="128"/>
                    </a:lnTo>
                    <a:lnTo>
                      <a:pt x="5" y="128"/>
                    </a:lnTo>
                    <a:lnTo>
                      <a:pt x="4" y="130"/>
                    </a:lnTo>
                    <a:lnTo>
                      <a:pt x="2" y="131"/>
                    </a:lnTo>
                    <a:lnTo>
                      <a:pt x="1" y="132"/>
                    </a:lnTo>
                    <a:lnTo>
                      <a:pt x="0" y="133"/>
                    </a:lnTo>
                    <a:lnTo>
                      <a:pt x="6" y="142"/>
                    </a:lnTo>
                    <a:lnTo>
                      <a:pt x="10" y="150"/>
                    </a:lnTo>
                    <a:lnTo>
                      <a:pt x="12" y="159"/>
                    </a:lnTo>
                    <a:lnTo>
                      <a:pt x="8" y="168"/>
                    </a:lnTo>
                    <a:lnTo>
                      <a:pt x="8" y="169"/>
                    </a:lnTo>
                    <a:lnTo>
                      <a:pt x="11" y="171"/>
                    </a:lnTo>
                    <a:lnTo>
                      <a:pt x="13" y="172"/>
                    </a:lnTo>
                    <a:lnTo>
                      <a:pt x="14" y="173"/>
                    </a:lnTo>
                    <a:lnTo>
                      <a:pt x="17" y="175"/>
                    </a:lnTo>
                    <a:lnTo>
                      <a:pt x="18" y="183"/>
                    </a:lnTo>
                    <a:lnTo>
                      <a:pt x="19" y="191"/>
                    </a:lnTo>
                    <a:lnTo>
                      <a:pt x="22" y="198"/>
                    </a:lnTo>
                    <a:lnTo>
                      <a:pt x="25" y="205"/>
                    </a:lnTo>
                    <a:lnTo>
                      <a:pt x="25" y="203"/>
                    </a:lnTo>
                    <a:lnTo>
                      <a:pt x="25" y="202"/>
                    </a:lnTo>
                    <a:lnTo>
                      <a:pt x="25" y="199"/>
                    </a:lnTo>
                    <a:lnTo>
                      <a:pt x="26" y="198"/>
                    </a:lnTo>
                    <a:lnTo>
                      <a:pt x="29" y="197"/>
                    </a:lnTo>
                    <a:lnTo>
                      <a:pt x="31" y="196"/>
                    </a:lnTo>
                    <a:lnTo>
                      <a:pt x="34" y="196"/>
                    </a:lnTo>
                    <a:lnTo>
                      <a:pt x="37" y="196"/>
                    </a:lnTo>
                    <a:lnTo>
                      <a:pt x="43" y="202"/>
                    </a:lnTo>
                    <a:lnTo>
                      <a:pt x="45" y="210"/>
                    </a:lnTo>
                    <a:lnTo>
                      <a:pt x="43" y="217"/>
                    </a:lnTo>
                    <a:lnTo>
                      <a:pt x="43" y="226"/>
                    </a:lnTo>
                    <a:lnTo>
                      <a:pt x="45" y="228"/>
                    </a:lnTo>
                    <a:lnTo>
                      <a:pt x="47" y="231"/>
                    </a:lnTo>
                    <a:lnTo>
                      <a:pt x="48" y="233"/>
                    </a:lnTo>
                    <a:lnTo>
                      <a:pt x="51" y="236"/>
                    </a:lnTo>
                    <a:lnTo>
                      <a:pt x="52" y="239"/>
                    </a:lnTo>
                    <a:lnTo>
                      <a:pt x="53" y="243"/>
                    </a:lnTo>
                    <a:lnTo>
                      <a:pt x="53" y="246"/>
                    </a:lnTo>
                    <a:lnTo>
                      <a:pt x="53" y="249"/>
                    </a:lnTo>
                    <a:lnTo>
                      <a:pt x="52" y="250"/>
                    </a:lnTo>
                    <a:lnTo>
                      <a:pt x="51" y="251"/>
                    </a:lnTo>
                    <a:lnTo>
                      <a:pt x="49" y="252"/>
                    </a:lnTo>
                    <a:lnTo>
                      <a:pt x="49" y="255"/>
                    </a:lnTo>
                    <a:lnTo>
                      <a:pt x="49" y="256"/>
                    </a:lnTo>
                    <a:lnTo>
                      <a:pt x="52" y="258"/>
                    </a:lnTo>
                    <a:lnTo>
                      <a:pt x="52" y="257"/>
                    </a:lnTo>
                    <a:lnTo>
                      <a:pt x="52" y="255"/>
                    </a:lnTo>
                    <a:lnTo>
                      <a:pt x="58" y="254"/>
                    </a:lnTo>
                    <a:lnTo>
                      <a:pt x="64" y="256"/>
                    </a:lnTo>
                    <a:lnTo>
                      <a:pt x="70" y="256"/>
                    </a:lnTo>
                    <a:lnTo>
                      <a:pt x="76" y="254"/>
                    </a:lnTo>
                    <a:lnTo>
                      <a:pt x="79" y="252"/>
                    </a:lnTo>
                    <a:lnTo>
                      <a:pt x="83" y="255"/>
                    </a:lnTo>
                    <a:lnTo>
                      <a:pt x="88" y="257"/>
                    </a:lnTo>
                    <a:lnTo>
                      <a:pt x="93" y="260"/>
                    </a:lnTo>
                    <a:lnTo>
                      <a:pt x="99" y="257"/>
                    </a:lnTo>
                    <a:lnTo>
                      <a:pt x="100" y="258"/>
                    </a:lnTo>
                    <a:lnTo>
                      <a:pt x="100" y="260"/>
                    </a:lnTo>
                    <a:lnTo>
                      <a:pt x="101" y="261"/>
                    </a:lnTo>
                    <a:lnTo>
                      <a:pt x="102" y="261"/>
                    </a:lnTo>
                    <a:lnTo>
                      <a:pt x="102" y="26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7" name="Freeform 108"/>
              <p:cNvSpPr/>
              <p:nvPr/>
            </p:nvSpPr>
            <p:spPr bwMode="gray">
              <a:xfrm>
                <a:off x="2471" y="3349"/>
                <a:ext cx="467" cy="485"/>
              </a:xfrm>
              <a:custGeom>
                <a:avLst/>
                <a:gdLst>
                  <a:gd name="T0" fmla="*/ 14 w 399"/>
                  <a:gd name="T1" fmla="*/ 0 h 414"/>
                  <a:gd name="T2" fmla="*/ 1 w 399"/>
                  <a:gd name="T3" fmla="*/ 13 h 414"/>
                  <a:gd name="T4" fmla="*/ 18 w 399"/>
                  <a:gd name="T5" fmla="*/ 34 h 414"/>
                  <a:gd name="T6" fmla="*/ 83 w 399"/>
                  <a:gd name="T7" fmla="*/ 96 h 414"/>
                  <a:gd name="T8" fmla="*/ 143 w 399"/>
                  <a:gd name="T9" fmla="*/ 156 h 414"/>
                  <a:gd name="T10" fmla="*/ 166 w 399"/>
                  <a:gd name="T11" fmla="*/ 217 h 414"/>
                  <a:gd name="T12" fmla="*/ 172 w 399"/>
                  <a:gd name="T13" fmla="*/ 224 h 414"/>
                  <a:gd name="T14" fmla="*/ 208 w 399"/>
                  <a:gd name="T15" fmla="*/ 248 h 414"/>
                  <a:gd name="T16" fmla="*/ 240 w 399"/>
                  <a:gd name="T17" fmla="*/ 308 h 414"/>
                  <a:gd name="T18" fmla="*/ 241 w 399"/>
                  <a:gd name="T19" fmla="*/ 320 h 414"/>
                  <a:gd name="T20" fmla="*/ 249 w 399"/>
                  <a:gd name="T21" fmla="*/ 335 h 414"/>
                  <a:gd name="T22" fmla="*/ 262 w 399"/>
                  <a:gd name="T23" fmla="*/ 348 h 414"/>
                  <a:gd name="T24" fmla="*/ 275 w 399"/>
                  <a:gd name="T25" fmla="*/ 370 h 414"/>
                  <a:gd name="T26" fmla="*/ 322 w 399"/>
                  <a:gd name="T27" fmla="*/ 411 h 414"/>
                  <a:gd name="T28" fmla="*/ 343 w 399"/>
                  <a:gd name="T29" fmla="*/ 431 h 414"/>
                  <a:gd name="T30" fmla="*/ 372 w 399"/>
                  <a:gd name="T31" fmla="*/ 458 h 414"/>
                  <a:gd name="T32" fmla="*/ 387 w 399"/>
                  <a:gd name="T33" fmla="*/ 469 h 414"/>
                  <a:gd name="T34" fmla="*/ 403 w 399"/>
                  <a:gd name="T35" fmla="*/ 465 h 414"/>
                  <a:gd name="T36" fmla="*/ 433 w 399"/>
                  <a:gd name="T37" fmla="*/ 472 h 414"/>
                  <a:gd name="T38" fmla="*/ 442 w 399"/>
                  <a:gd name="T39" fmla="*/ 485 h 414"/>
                  <a:gd name="T40" fmla="*/ 445 w 399"/>
                  <a:gd name="T41" fmla="*/ 433 h 414"/>
                  <a:gd name="T42" fmla="*/ 445 w 399"/>
                  <a:gd name="T43" fmla="*/ 408 h 414"/>
                  <a:gd name="T44" fmla="*/ 449 w 399"/>
                  <a:gd name="T45" fmla="*/ 395 h 414"/>
                  <a:gd name="T46" fmla="*/ 442 w 399"/>
                  <a:gd name="T47" fmla="*/ 382 h 414"/>
                  <a:gd name="T48" fmla="*/ 445 w 399"/>
                  <a:gd name="T49" fmla="*/ 374 h 414"/>
                  <a:gd name="T50" fmla="*/ 449 w 399"/>
                  <a:gd name="T51" fmla="*/ 367 h 414"/>
                  <a:gd name="T52" fmla="*/ 451 w 399"/>
                  <a:gd name="T53" fmla="*/ 355 h 414"/>
                  <a:gd name="T54" fmla="*/ 461 w 399"/>
                  <a:gd name="T55" fmla="*/ 346 h 414"/>
                  <a:gd name="T56" fmla="*/ 460 w 399"/>
                  <a:gd name="T57" fmla="*/ 341 h 414"/>
                  <a:gd name="T58" fmla="*/ 413 w 399"/>
                  <a:gd name="T59" fmla="*/ 319 h 414"/>
                  <a:gd name="T60" fmla="*/ 393 w 399"/>
                  <a:gd name="T61" fmla="*/ 320 h 414"/>
                  <a:gd name="T62" fmla="*/ 382 w 399"/>
                  <a:gd name="T63" fmla="*/ 305 h 414"/>
                  <a:gd name="T64" fmla="*/ 371 w 399"/>
                  <a:gd name="T65" fmla="*/ 271 h 414"/>
                  <a:gd name="T66" fmla="*/ 346 w 399"/>
                  <a:gd name="T67" fmla="*/ 258 h 414"/>
                  <a:gd name="T68" fmla="*/ 353 w 399"/>
                  <a:gd name="T69" fmla="*/ 248 h 414"/>
                  <a:gd name="T70" fmla="*/ 344 w 399"/>
                  <a:gd name="T71" fmla="*/ 243 h 414"/>
                  <a:gd name="T72" fmla="*/ 353 w 399"/>
                  <a:gd name="T73" fmla="*/ 224 h 414"/>
                  <a:gd name="T74" fmla="*/ 339 w 399"/>
                  <a:gd name="T75" fmla="*/ 214 h 414"/>
                  <a:gd name="T76" fmla="*/ 334 w 399"/>
                  <a:gd name="T77" fmla="*/ 211 h 414"/>
                  <a:gd name="T78" fmla="*/ 331 w 399"/>
                  <a:gd name="T79" fmla="*/ 211 h 414"/>
                  <a:gd name="T80" fmla="*/ 331 w 399"/>
                  <a:gd name="T81" fmla="*/ 214 h 414"/>
                  <a:gd name="T82" fmla="*/ 327 w 399"/>
                  <a:gd name="T83" fmla="*/ 210 h 414"/>
                  <a:gd name="T84" fmla="*/ 297 w 399"/>
                  <a:gd name="T85" fmla="*/ 198 h 414"/>
                  <a:gd name="T86" fmla="*/ 288 w 399"/>
                  <a:gd name="T87" fmla="*/ 173 h 414"/>
                  <a:gd name="T88" fmla="*/ 256 w 399"/>
                  <a:gd name="T89" fmla="*/ 145 h 414"/>
                  <a:gd name="T90" fmla="*/ 236 w 399"/>
                  <a:gd name="T91" fmla="*/ 144 h 414"/>
                  <a:gd name="T92" fmla="*/ 242 w 399"/>
                  <a:gd name="T93" fmla="*/ 155 h 414"/>
                  <a:gd name="T94" fmla="*/ 204 w 399"/>
                  <a:gd name="T95" fmla="*/ 122 h 414"/>
                  <a:gd name="T96" fmla="*/ 192 w 399"/>
                  <a:gd name="T97" fmla="*/ 101 h 414"/>
                  <a:gd name="T98" fmla="*/ 160 w 399"/>
                  <a:gd name="T99" fmla="*/ 78 h 414"/>
                  <a:gd name="T100" fmla="*/ 136 w 399"/>
                  <a:gd name="T101" fmla="*/ 42 h 414"/>
                  <a:gd name="T102" fmla="*/ 128 w 399"/>
                  <a:gd name="T103" fmla="*/ 27 h 414"/>
                  <a:gd name="T104" fmla="*/ 95 w 399"/>
                  <a:gd name="T105" fmla="*/ 16 h 414"/>
                  <a:gd name="T106" fmla="*/ 51 w 399"/>
                  <a:gd name="T107" fmla="*/ 15 h 4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99" h="414">
                    <a:moveTo>
                      <a:pt x="44" y="13"/>
                    </a:moveTo>
                    <a:lnTo>
                      <a:pt x="34" y="7"/>
                    </a:lnTo>
                    <a:lnTo>
                      <a:pt x="23" y="1"/>
                    </a:lnTo>
                    <a:lnTo>
                      <a:pt x="12" y="0"/>
                    </a:lnTo>
                    <a:lnTo>
                      <a:pt x="3" y="3"/>
                    </a:lnTo>
                    <a:lnTo>
                      <a:pt x="1" y="6"/>
                    </a:lnTo>
                    <a:lnTo>
                      <a:pt x="0" y="8"/>
                    </a:lnTo>
                    <a:lnTo>
                      <a:pt x="1" y="11"/>
                    </a:lnTo>
                    <a:lnTo>
                      <a:pt x="1" y="13"/>
                    </a:lnTo>
                    <a:lnTo>
                      <a:pt x="4" y="15"/>
                    </a:lnTo>
                    <a:lnTo>
                      <a:pt x="5" y="18"/>
                    </a:lnTo>
                    <a:lnTo>
                      <a:pt x="15" y="29"/>
                    </a:lnTo>
                    <a:lnTo>
                      <a:pt x="24" y="41"/>
                    </a:lnTo>
                    <a:lnTo>
                      <a:pt x="35" y="50"/>
                    </a:lnTo>
                    <a:lnTo>
                      <a:pt x="54" y="65"/>
                    </a:lnTo>
                    <a:lnTo>
                      <a:pt x="71" y="82"/>
                    </a:lnTo>
                    <a:lnTo>
                      <a:pt x="84" y="101"/>
                    </a:lnTo>
                    <a:lnTo>
                      <a:pt x="97" y="120"/>
                    </a:lnTo>
                    <a:lnTo>
                      <a:pt x="111" y="125"/>
                    </a:lnTo>
                    <a:lnTo>
                      <a:pt x="122" y="133"/>
                    </a:lnTo>
                    <a:lnTo>
                      <a:pt x="129" y="144"/>
                    </a:lnTo>
                    <a:lnTo>
                      <a:pt x="135" y="157"/>
                    </a:lnTo>
                    <a:lnTo>
                      <a:pt x="140" y="171"/>
                    </a:lnTo>
                    <a:lnTo>
                      <a:pt x="142" y="185"/>
                    </a:lnTo>
                    <a:lnTo>
                      <a:pt x="142" y="186"/>
                    </a:lnTo>
                    <a:lnTo>
                      <a:pt x="143" y="187"/>
                    </a:lnTo>
                    <a:lnTo>
                      <a:pt x="145" y="190"/>
                    </a:lnTo>
                    <a:lnTo>
                      <a:pt x="147" y="191"/>
                    </a:lnTo>
                    <a:lnTo>
                      <a:pt x="148" y="191"/>
                    </a:lnTo>
                    <a:lnTo>
                      <a:pt x="160" y="195"/>
                    </a:lnTo>
                    <a:lnTo>
                      <a:pt x="170" y="202"/>
                    </a:lnTo>
                    <a:lnTo>
                      <a:pt x="178" y="212"/>
                    </a:lnTo>
                    <a:lnTo>
                      <a:pt x="184" y="222"/>
                    </a:lnTo>
                    <a:lnTo>
                      <a:pt x="190" y="233"/>
                    </a:lnTo>
                    <a:lnTo>
                      <a:pt x="198" y="248"/>
                    </a:lnTo>
                    <a:lnTo>
                      <a:pt x="205" y="263"/>
                    </a:lnTo>
                    <a:lnTo>
                      <a:pt x="206" y="264"/>
                    </a:lnTo>
                    <a:lnTo>
                      <a:pt x="206" y="268"/>
                    </a:lnTo>
                    <a:lnTo>
                      <a:pt x="206" y="271"/>
                    </a:lnTo>
                    <a:lnTo>
                      <a:pt x="206" y="273"/>
                    </a:lnTo>
                    <a:lnTo>
                      <a:pt x="206" y="277"/>
                    </a:lnTo>
                    <a:lnTo>
                      <a:pt x="208" y="280"/>
                    </a:lnTo>
                    <a:lnTo>
                      <a:pt x="211" y="284"/>
                    </a:lnTo>
                    <a:lnTo>
                      <a:pt x="213" y="286"/>
                    </a:lnTo>
                    <a:lnTo>
                      <a:pt x="217" y="289"/>
                    </a:lnTo>
                    <a:lnTo>
                      <a:pt x="220" y="292"/>
                    </a:lnTo>
                    <a:lnTo>
                      <a:pt x="224" y="296"/>
                    </a:lnTo>
                    <a:lnTo>
                      <a:pt x="224" y="297"/>
                    </a:lnTo>
                    <a:lnTo>
                      <a:pt x="224" y="299"/>
                    </a:lnTo>
                    <a:lnTo>
                      <a:pt x="224" y="302"/>
                    </a:lnTo>
                    <a:lnTo>
                      <a:pt x="225" y="304"/>
                    </a:lnTo>
                    <a:lnTo>
                      <a:pt x="235" y="316"/>
                    </a:lnTo>
                    <a:lnTo>
                      <a:pt x="246" y="327"/>
                    </a:lnTo>
                    <a:lnTo>
                      <a:pt x="258" y="337"/>
                    </a:lnTo>
                    <a:lnTo>
                      <a:pt x="270" y="346"/>
                    </a:lnTo>
                    <a:lnTo>
                      <a:pt x="275" y="351"/>
                    </a:lnTo>
                    <a:lnTo>
                      <a:pt x="278" y="357"/>
                    </a:lnTo>
                    <a:lnTo>
                      <a:pt x="283" y="362"/>
                    </a:lnTo>
                    <a:lnTo>
                      <a:pt x="288" y="364"/>
                    </a:lnTo>
                    <a:lnTo>
                      <a:pt x="293" y="368"/>
                    </a:lnTo>
                    <a:lnTo>
                      <a:pt x="299" y="370"/>
                    </a:lnTo>
                    <a:lnTo>
                      <a:pt x="307" y="375"/>
                    </a:lnTo>
                    <a:lnTo>
                      <a:pt x="313" y="382"/>
                    </a:lnTo>
                    <a:lnTo>
                      <a:pt x="318" y="391"/>
                    </a:lnTo>
                    <a:lnTo>
                      <a:pt x="324" y="399"/>
                    </a:lnTo>
                    <a:lnTo>
                      <a:pt x="331" y="406"/>
                    </a:lnTo>
                    <a:lnTo>
                      <a:pt x="331" y="403"/>
                    </a:lnTo>
                    <a:lnTo>
                      <a:pt x="331" y="400"/>
                    </a:lnTo>
                    <a:lnTo>
                      <a:pt x="332" y="398"/>
                    </a:lnTo>
                    <a:lnTo>
                      <a:pt x="334" y="396"/>
                    </a:lnTo>
                    <a:lnTo>
                      <a:pt x="336" y="392"/>
                    </a:lnTo>
                    <a:lnTo>
                      <a:pt x="344" y="397"/>
                    </a:lnTo>
                    <a:lnTo>
                      <a:pt x="352" y="396"/>
                    </a:lnTo>
                    <a:lnTo>
                      <a:pt x="356" y="387"/>
                    </a:lnTo>
                    <a:lnTo>
                      <a:pt x="364" y="394"/>
                    </a:lnTo>
                    <a:lnTo>
                      <a:pt x="370" y="403"/>
                    </a:lnTo>
                    <a:lnTo>
                      <a:pt x="373" y="412"/>
                    </a:lnTo>
                    <a:lnTo>
                      <a:pt x="374" y="414"/>
                    </a:lnTo>
                    <a:lnTo>
                      <a:pt x="376" y="414"/>
                    </a:lnTo>
                    <a:lnTo>
                      <a:pt x="378" y="414"/>
                    </a:lnTo>
                    <a:lnTo>
                      <a:pt x="379" y="414"/>
                    </a:lnTo>
                    <a:lnTo>
                      <a:pt x="378" y="396"/>
                    </a:lnTo>
                    <a:lnTo>
                      <a:pt x="382" y="378"/>
                    </a:lnTo>
                    <a:lnTo>
                      <a:pt x="380" y="370"/>
                    </a:lnTo>
                    <a:lnTo>
                      <a:pt x="378" y="362"/>
                    </a:lnTo>
                    <a:lnTo>
                      <a:pt x="378" y="352"/>
                    </a:lnTo>
                    <a:lnTo>
                      <a:pt x="379" y="350"/>
                    </a:lnTo>
                    <a:lnTo>
                      <a:pt x="380" y="348"/>
                    </a:lnTo>
                    <a:lnTo>
                      <a:pt x="382" y="345"/>
                    </a:lnTo>
                    <a:lnTo>
                      <a:pt x="384" y="343"/>
                    </a:lnTo>
                    <a:lnTo>
                      <a:pt x="384" y="339"/>
                    </a:lnTo>
                    <a:lnTo>
                      <a:pt x="384" y="337"/>
                    </a:lnTo>
                    <a:lnTo>
                      <a:pt x="383" y="334"/>
                    </a:lnTo>
                    <a:lnTo>
                      <a:pt x="380" y="332"/>
                    </a:lnTo>
                    <a:lnTo>
                      <a:pt x="378" y="328"/>
                    </a:lnTo>
                    <a:lnTo>
                      <a:pt x="378" y="326"/>
                    </a:lnTo>
                    <a:lnTo>
                      <a:pt x="378" y="323"/>
                    </a:lnTo>
                    <a:lnTo>
                      <a:pt x="378" y="321"/>
                    </a:lnTo>
                    <a:lnTo>
                      <a:pt x="379" y="320"/>
                    </a:lnTo>
                    <a:lnTo>
                      <a:pt x="380" y="319"/>
                    </a:lnTo>
                    <a:lnTo>
                      <a:pt x="383" y="319"/>
                    </a:lnTo>
                    <a:lnTo>
                      <a:pt x="384" y="319"/>
                    </a:lnTo>
                    <a:lnTo>
                      <a:pt x="384" y="315"/>
                    </a:lnTo>
                    <a:lnTo>
                      <a:pt x="384" y="313"/>
                    </a:lnTo>
                    <a:lnTo>
                      <a:pt x="384" y="309"/>
                    </a:lnTo>
                    <a:lnTo>
                      <a:pt x="383" y="307"/>
                    </a:lnTo>
                    <a:lnTo>
                      <a:pt x="384" y="304"/>
                    </a:lnTo>
                    <a:lnTo>
                      <a:pt x="385" y="303"/>
                    </a:lnTo>
                    <a:lnTo>
                      <a:pt x="389" y="301"/>
                    </a:lnTo>
                    <a:lnTo>
                      <a:pt x="390" y="299"/>
                    </a:lnTo>
                    <a:lnTo>
                      <a:pt x="393" y="297"/>
                    </a:lnTo>
                    <a:lnTo>
                      <a:pt x="394" y="295"/>
                    </a:lnTo>
                    <a:lnTo>
                      <a:pt x="396" y="292"/>
                    </a:lnTo>
                    <a:lnTo>
                      <a:pt x="399" y="290"/>
                    </a:lnTo>
                    <a:lnTo>
                      <a:pt x="395" y="290"/>
                    </a:lnTo>
                    <a:lnTo>
                      <a:pt x="393" y="291"/>
                    </a:lnTo>
                    <a:lnTo>
                      <a:pt x="389" y="290"/>
                    </a:lnTo>
                    <a:lnTo>
                      <a:pt x="376" y="281"/>
                    </a:lnTo>
                    <a:lnTo>
                      <a:pt x="361" y="273"/>
                    </a:lnTo>
                    <a:lnTo>
                      <a:pt x="353" y="272"/>
                    </a:lnTo>
                    <a:lnTo>
                      <a:pt x="344" y="277"/>
                    </a:lnTo>
                    <a:lnTo>
                      <a:pt x="338" y="284"/>
                    </a:lnTo>
                    <a:lnTo>
                      <a:pt x="336" y="279"/>
                    </a:lnTo>
                    <a:lnTo>
                      <a:pt x="336" y="273"/>
                    </a:lnTo>
                    <a:lnTo>
                      <a:pt x="336" y="268"/>
                    </a:lnTo>
                    <a:lnTo>
                      <a:pt x="335" y="263"/>
                    </a:lnTo>
                    <a:lnTo>
                      <a:pt x="332" y="261"/>
                    </a:lnTo>
                    <a:lnTo>
                      <a:pt x="326" y="260"/>
                    </a:lnTo>
                    <a:lnTo>
                      <a:pt x="329" y="249"/>
                    </a:lnTo>
                    <a:lnTo>
                      <a:pt x="328" y="238"/>
                    </a:lnTo>
                    <a:lnTo>
                      <a:pt x="326" y="227"/>
                    </a:lnTo>
                    <a:lnTo>
                      <a:pt x="317" y="231"/>
                    </a:lnTo>
                    <a:lnTo>
                      <a:pt x="307" y="230"/>
                    </a:lnTo>
                    <a:lnTo>
                      <a:pt x="299" y="225"/>
                    </a:lnTo>
                    <a:lnTo>
                      <a:pt x="296" y="222"/>
                    </a:lnTo>
                    <a:lnTo>
                      <a:pt x="296" y="220"/>
                    </a:lnTo>
                    <a:lnTo>
                      <a:pt x="296" y="218"/>
                    </a:lnTo>
                    <a:lnTo>
                      <a:pt x="297" y="216"/>
                    </a:lnTo>
                    <a:lnTo>
                      <a:pt x="300" y="214"/>
                    </a:lnTo>
                    <a:lnTo>
                      <a:pt x="302" y="212"/>
                    </a:lnTo>
                    <a:lnTo>
                      <a:pt x="305" y="209"/>
                    </a:lnTo>
                    <a:lnTo>
                      <a:pt x="306" y="207"/>
                    </a:lnTo>
                    <a:lnTo>
                      <a:pt x="300" y="207"/>
                    </a:lnTo>
                    <a:lnTo>
                      <a:pt x="294" y="207"/>
                    </a:lnTo>
                    <a:lnTo>
                      <a:pt x="299" y="202"/>
                    </a:lnTo>
                    <a:lnTo>
                      <a:pt x="302" y="198"/>
                    </a:lnTo>
                    <a:lnTo>
                      <a:pt x="306" y="192"/>
                    </a:lnTo>
                    <a:lnTo>
                      <a:pt x="302" y="191"/>
                    </a:lnTo>
                    <a:lnTo>
                      <a:pt x="299" y="189"/>
                    </a:lnTo>
                    <a:lnTo>
                      <a:pt x="295" y="187"/>
                    </a:lnTo>
                    <a:lnTo>
                      <a:pt x="293" y="185"/>
                    </a:lnTo>
                    <a:lnTo>
                      <a:pt x="290" y="183"/>
                    </a:lnTo>
                    <a:lnTo>
                      <a:pt x="289" y="179"/>
                    </a:lnTo>
                    <a:lnTo>
                      <a:pt x="287" y="179"/>
                    </a:lnTo>
                    <a:lnTo>
                      <a:pt x="285" y="180"/>
                    </a:lnTo>
                    <a:lnTo>
                      <a:pt x="284" y="180"/>
                    </a:lnTo>
                    <a:lnTo>
                      <a:pt x="283" y="180"/>
                    </a:lnTo>
                    <a:lnTo>
                      <a:pt x="281" y="181"/>
                    </a:lnTo>
                    <a:lnTo>
                      <a:pt x="283" y="181"/>
                    </a:lnTo>
                    <a:lnTo>
                      <a:pt x="283" y="183"/>
                    </a:lnTo>
                    <a:lnTo>
                      <a:pt x="282" y="183"/>
                    </a:lnTo>
                    <a:lnTo>
                      <a:pt x="281" y="181"/>
                    </a:lnTo>
                    <a:lnTo>
                      <a:pt x="279" y="179"/>
                    </a:lnTo>
                    <a:lnTo>
                      <a:pt x="275" y="173"/>
                    </a:lnTo>
                    <a:lnTo>
                      <a:pt x="269" y="169"/>
                    </a:lnTo>
                    <a:lnTo>
                      <a:pt x="263" y="168"/>
                    </a:lnTo>
                    <a:lnTo>
                      <a:pt x="254" y="169"/>
                    </a:lnTo>
                    <a:lnTo>
                      <a:pt x="254" y="166"/>
                    </a:lnTo>
                    <a:lnTo>
                      <a:pt x="253" y="162"/>
                    </a:lnTo>
                    <a:lnTo>
                      <a:pt x="252" y="159"/>
                    </a:lnTo>
                    <a:lnTo>
                      <a:pt x="246" y="148"/>
                    </a:lnTo>
                    <a:lnTo>
                      <a:pt x="239" y="141"/>
                    </a:lnTo>
                    <a:lnTo>
                      <a:pt x="230" y="133"/>
                    </a:lnTo>
                    <a:lnTo>
                      <a:pt x="225" y="129"/>
                    </a:lnTo>
                    <a:lnTo>
                      <a:pt x="219" y="124"/>
                    </a:lnTo>
                    <a:lnTo>
                      <a:pt x="213" y="119"/>
                    </a:lnTo>
                    <a:lnTo>
                      <a:pt x="208" y="118"/>
                    </a:lnTo>
                    <a:lnTo>
                      <a:pt x="202" y="121"/>
                    </a:lnTo>
                    <a:lnTo>
                      <a:pt x="202" y="123"/>
                    </a:lnTo>
                    <a:lnTo>
                      <a:pt x="202" y="125"/>
                    </a:lnTo>
                    <a:lnTo>
                      <a:pt x="205" y="127"/>
                    </a:lnTo>
                    <a:lnTo>
                      <a:pt x="206" y="130"/>
                    </a:lnTo>
                    <a:lnTo>
                      <a:pt x="207" y="132"/>
                    </a:lnTo>
                    <a:lnTo>
                      <a:pt x="208" y="135"/>
                    </a:lnTo>
                    <a:lnTo>
                      <a:pt x="195" y="127"/>
                    </a:lnTo>
                    <a:lnTo>
                      <a:pt x="183" y="117"/>
                    </a:lnTo>
                    <a:lnTo>
                      <a:pt x="174" y="104"/>
                    </a:lnTo>
                    <a:lnTo>
                      <a:pt x="165" y="92"/>
                    </a:lnTo>
                    <a:lnTo>
                      <a:pt x="164" y="90"/>
                    </a:lnTo>
                    <a:lnTo>
                      <a:pt x="164" y="89"/>
                    </a:lnTo>
                    <a:lnTo>
                      <a:pt x="164" y="86"/>
                    </a:lnTo>
                    <a:lnTo>
                      <a:pt x="164" y="84"/>
                    </a:lnTo>
                    <a:lnTo>
                      <a:pt x="155" y="77"/>
                    </a:lnTo>
                    <a:lnTo>
                      <a:pt x="146" y="71"/>
                    </a:lnTo>
                    <a:lnTo>
                      <a:pt x="137" y="67"/>
                    </a:lnTo>
                    <a:lnTo>
                      <a:pt x="128" y="62"/>
                    </a:lnTo>
                    <a:lnTo>
                      <a:pt x="122" y="55"/>
                    </a:lnTo>
                    <a:lnTo>
                      <a:pt x="118" y="46"/>
                    </a:lnTo>
                    <a:lnTo>
                      <a:pt x="116" y="36"/>
                    </a:lnTo>
                    <a:lnTo>
                      <a:pt x="109" y="27"/>
                    </a:lnTo>
                    <a:lnTo>
                      <a:pt x="109" y="26"/>
                    </a:lnTo>
                    <a:lnTo>
                      <a:pt x="109" y="24"/>
                    </a:lnTo>
                    <a:lnTo>
                      <a:pt x="109" y="23"/>
                    </a:lnTo>
                    <a:lnTo>
                      <a:pt x="107" y="21"/>
                    </a:lnTo>
                    <a:lnTo>
                      <a:pt x="100" y="15"/>
                    </a:lnTo>
                    <a:lnTo>
                      <a:pt x="91" y="14"/>
                    </a:lnTo>
                    <a:lnTo>
                      <a:pt x="81" y="14"/>
                    </a:lnTo>
                    <a:lnTo>
                      <a:pt x="71" y="14"/>
                    </a:lnTo>
                    <a:lnTo>
                      <a:pt x="62" y="14"/>
                    </a:lnTo>
                    <a:lnTo>
                      <a:pt x="53" y="15"/>
                    </a:lnTo>
                    <a:lnTo>
                      <a:pt x="44" y="1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8" name="Freeform 109"/>
              <p:cNvSpPr/>
              <p:nvPr/>
            </p:nvSpPr>
            <p:spPr bwMode="gray">
              <a:xfrm>
                <a:off x="2678" y="3303"/>
                <a:ext cx="188" cy="229"/>
              </a:xfrm>
              <a:custGeom>
                <a:avLst/>
                <a:gdLst>
                  <a:gd name="T0" fmla="*/ 187 w 161"/>
                  <a:gd name="T1" fmla="*/ 215 h 195"/>
                  <a:gd name="T2" fmla="*/ 187 w 161"/>
                  <a:gd name="T3" fmla="*/ 222 h 195"/>
                  <a:gd name="T4" fmla="*/ 184 w 161"/>
                  <a:gd name="T5" fmla="*/ 228 h 195"/>
                  <a:gd name="T6" fmla="*/ 180 w 161"/>
                  <a:gd name="T7" fmla="*/ 229 h 195"/>
                  <a:gd name="T8" fmla="*/ 176 w 161"/>
                  <a:gd name="T9" fmla="*/ 227 h 195"/>
                  <a:gd name="T10" fmla="*/ 174 w 161"/>
                  <a:gd name="T11" fmla="*/ 221 h 195"/>
                  <a:gd name="T12" fmla="*/ 172 w 161"/>
                  <a:gd name="T13" fmla="*/ 218 h 195"/>
                  <a:gd name="T14" fmla="*/ 167 w 161"/>
                  <a:gd name="T15" fmla="*/ 216 h 195"/>
                  <a:gd name="T16" fmla="*/ 162 w 161"/>
                  <a:gd name="T17" fmla="*/ 221 h 195"/>
                  <a:gd name="T18" fmla="*/ 155 w 161"/>
                  <a:gd name="T19" fmla="*/ 223 h 195"/>
                  <a:gd name="T20" fmla="*/ 149 w 161"/>
                  <a:gd name="T21" fmla="*/ 225 h 195"/>
                  <a:gd name="T22" fmla="*/ 128 w 161"/>
                  <a:gd name="T23" fmla="*/ 213 h 195"/>
                  <a:gd name="T24" fmla="*/ 90 w 161"/>
                  <a:gd name="T25" fmla="*/ 191 h 195"/>
                  <a:gd name="T26" fmla="*/ 57 w 161"/>
                  <a:gd name="T27" fmla="*/ 164 h 195"/>
                  <a:gd name="T28" fmla="*/ 53 w 161"/>
                  <a:gd name="T29" fmla="*/ 156 h 195"/>
                  <a:gd name="T30" fmla="*/ 48 w 161"/>
                  <a:gd name="T31" fmla="*/ 144 h 195"/>
                  <a:gd name="T32" fmla="*/ 33 w 161"/>
                  <a:gd name="T33" fmla="*/ 124 h 195"/>
                  <a:gd name="T34" fmla="*/ 22 w 161"/>
                  <a:gd name="T35" fmla="*/ 102 h 195"/>
                  <a:gd name="T36" fmla="*/ 21 w 161"/>
                  <a:gd name="T37" fmla="*/ 80 h 195"/>
                  <a:gd name="T38" fmla="*/ 14 w 161"/>
                  <a:gd name="T39" fmla="*/ 63 h 195"/>
                  <a:gd name="T40" fmla="*/ 7 w 161"/>
                  <a:gd name="T41" fmla="*/ 55 h 195"/>
                  <a:gd name="T42" fmla="*/ 8 w 161"/>
                  <a:gd name="T43" fmla="*/ 41 h 195"/>
                  <a:gd name="T44" fmla="*/ 7 w 161"/>
                  <a:gd name="T45" fmla="*/ 28 h 195"/>
                  <a:gd name="T46" fmla="*/ 4 w 161"/>
                  <a:gd name="T47" fmla="*/ 21 h 195"/>
                  <a:gd name="T48" fmla="*/ 0 w 161"/>
                  <a:gd name="T49" fmla="*/ 14 h 195"/>
                  <a:gd name="T50" fmla="*/ 4 w 161"/>
                  <a:gd name="T51" fmla="*/ 9 h 195"/>
                  <a:gd name="T52" fmla="*/ 5 w 161"/>
                  <a:gd name="T53" fmla="*/ 5 h 195"/>
                  <a:gd name="T54" fmla="*/ 7 w 161"/>
                  <a:gd name="T55" fmla="*/ 0 h 195"/>
                  <a:gd name="T56" fmla="*/ 12 w 161"/>
                  <a:gd name="T57" fmla="*/ 0 h 195"/>
                  <a:gd name="T58" fmla="*/ 28 w 161"/>
                  <a:gd name="T59" fmla="*/ 7 h 195"/>
                  <a:gd name="T60" fmla="*/ 40 w 161"/>
                  <a:gd name="T61" fmla="*/ 18 h 195"/>
                  <a:gd name="T62" fmla="*/ 36 w 161"/>
                  <a:gd name="T63" fmla="*/ 34 h 195"/>
                  <a:gd name="T64" fmla="*/ 42 w 161"/>
                  <a:gd name="T65" fmla="*/ 39 h 195"/>
                  <a:gd name="T66" fmla="*/ 48 w 161"/>
                  <a:gd name="T67" fmla="*/ 42 h 195"/>
                  <a:gd name="T68" fmla="*/ 50 w 161"/>
                  <a:gd name="T69" fmla="*/ 41 h 195"/>
                  <a:gd name="T70" fmla="*/ 54 w 161"/>
                  <a:gd name="T71" fmla="*/ 38 h 195"/>
                  <a:gd name="T72" fmla="*/ 55 w 161"/>
                  <a:gd name="T73" fmla="*/ 33 h 195"/>
                  <a:gd name="T74" fmla="*/ 57 w 161"/>
                  <a:gd name="T75" fmla="*/ 31 h 195"/>
                  <a:gd name="T76" fmla="*/ 62 w 161"/>
                  <a:gd name="T77" fmla="*/ 32 h 195"/>
                  <a:gd name="T78" fmla="*/ 63 w 161"/>
                  <a:gd name="T79" fmla="*/ 34 h 195"/>
                  <a:gd name="T80" fmla="*/ 70 w 161"/>
                  <a:gd name="T81" fmla="*/ 33 h 195"/>
                  <a:gd name="T82" fmla="*/ 76 w 161"/>
                  <a:gd name="T83" fmla="*/ 28 h 195"/>
                  <a:gd name="T84" fmla="*/ 77 w 161"/>
                  <a:gd name="T85" fmla="*/ 21 h 195"/>
                  <a:gd name="T86" fmla="*/ 96 w 161"/>
                  <a:gd name="T87" fmla="*/ 27 h 195"/>
                  <a:gd name="T88" fmla="*/ 112 w 161"/>
                  <a:gd name="T89" fmla="*/ 46 h 195"/>
                  <a:gd name="T90" fmla="*/ 132 w 161"/>
                  <a:gd name="T91" fmla="*/ 61 h 195"/>
                  <a:gd name="T92" fmla="*/ 139 w 161"/>
                  <a:gd name="T93" fmla="*/ 89 h 195"/>
                  <a:gd name="T94" fmla="*/ 137 w 161"/>
                  <a:gd name="T95" fmla="*/ 128 h 195"/>
                  <a:gd name="T96" fmla="*/ 144 w 161"/>
                  <a:gd name="T97" fmla="*/ 159 h 195"/>
                  <a:gd name="T98" fmla="*/ 159 w 161"/>
                  <a:gd name="T99" fmla="*/ 180 h 195"/>
                  <a:gd name="T100" fmla="*/ 172 w 161"/>
                  <a:gd name="T101" fmla="*/ 204 h 195"/>
                  <a:gd name="T102" fmla="*/ 169 w 161"/>
                  <a:gd name="T103" fmla="*/ 208 h 195"/>
                  <a:gd name="T104" fmla="*/ 166 w 161"/>
                  <a:gd name="T105" fmla="*/ 213 h 1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1" h="195">
                    <a:moveTo>
                      <a:pt x="159" y="181"/>
                    </a:moveTo>
                    <a:lnTo>
                      <a:pt x="160" y="183"/>
                    </a:lnTo>
                    <a:lnTo>
                      <a:pt x="161" y="187"/>
                    </a:lnTo>
                    <a:lnTo>
                      <a:pt x="160" y="189"/>
                    </a:lnTo>
                    <a:lnTo>
                      <a:pt x="159" y="192"/>
                    </a:lnTo>
                    <a:lnTo>
                      <a:pt x="158" y="194"/>
                    </a:lnTo>
                    <a:lnTo>
                      <a:pt x="155" y="195"/>
                    </a:lnTo>
                    <a:lnTo>
                      <a:pt x="154" y="195"/>
                    </a:lnTo>
                    <a:lnTo>
                      <a:pt x="152" y="194"/>
                    </a:lnTo>
                    <a:lnTo>
                      <a:pt x="151" y="193"/>
                    </a:lnTo>
                    <a:lnTo>
                      <a:pt x="149" y="190"/>
                    </a:lnTo>
                    <a:lnTo>
                      <a:pt x="149" y="188"/>
                    </a:lnTo>
                    <a:lnTo>
                      <a:pt x="148" y="187"/>
                    </a:lnTo>
                    <a:lnTo>
                      <a:pt x="147" y="186"/>
                    </a:lnTo>
                    <a:lnTo>
                      <a:pt x="145" y="184"/>
                    </a:lnTo>
                    <a:lnTo>
                      <a:pt x="143" y="184"/>
                    </a:lnTo>
                    <a:lnTo>
                      <a:pt x="141" y="186"/>
                    </a:lnTo>
                    <a:lnTo>
                      <a:pt x="139" y="188"/>
                    </a:lnTo>
                    <a:lnTo>
                      <a:pt x="135" y="189"/>
                    </a:lnTo>
                    <a:lnTo>
                      <a:pt x="133" y="190"/>
                    </a:lnTo>
                    <a:lnTo>
                      <a:pt x="130" y="192"/>
                    </a:lnTo>
                    <a:lnTo>
                      <a:pt x="128" y="192"/>
                    </a:lnTo>
                    <a:lnTo>
                      <a:pt x="125" y="190"/>
                    </a:lnTo>
                    <a:lnTo>
                      <a:pt x="110" y="181"/>
                    </a:lnTo>
                    <a:lnTo>
                      <a:pt x="93" y="171"/>
                    </a:lnTo>
                    <a:lnTo>
                      <a:pt x="77" y="163"/>
                    </a:lnTo>
                    <a:lnTo>
                      <a:pt x="62" y="153"/>
                    </a:lnTo>
                    <a:lnTo>
                      <a:pt x="49" y="140"/>
                    </a:lnTo>
                    <a:lnTo>
                      <a:pt x="47" y="136"/>
                    </a:lnTo>
                    <a:lnTo>
                      <a:pt x="45" y="133"/>
                    </a:lnTo>
                    <a:lnTo>
                      <a:pt x="43" y="128"/>
                    </a:lnTo>
                    <a:lnTo>
                      <a:pt x="41" y="123"/>
                    </a:lnTo>
                    <a:lnTo>
                      <a:pt x="36" y="115"/>
                    </a:lnTo>
                    <a:lnTo>
                      <a:pt x="28" y="106"/>
                    </a:lnTo>
                    <a:lnTo>
                      <a:pt x="22" y="97"/>
                    </a:lnTo>
                    <a:lnTo>
                      <a:pt x="19" y="87"/>
                    </a:lnTo>
                    <a:lnTo>
                      <a:pt x="19" y="77"/>
                    </a:lnTo>
                    <a:lnTo>
                      <a:pt x="18" y="68"/>
                    </a:lnTo>
                    <a:lnTo>
                      <a:pt x="15" y="58"/>
                    </a:lnTo>
                    <a:lnTo>
                      <a:pt x="12" y="54"/>
                    </a:lnTo>
                    <a:lnTo>
                      <a:pt x="9" y="51"/>
                    </a:lnTo>
                    <a:lnTo>
                      <a:pt x="6" y="47"/>
                    </a:lnTo>
                    <a:lnTo>
                      <a:pt x="6" y="41"/>
                    </a:lnTo>
                    <a:lnTo>
                      <a:pt x="7" y="35"/>
                    </a:lnTo>
                    <a:lnTo>
                      <a:pt x="7" y="28"/>
                    </a:lnTo>
                    <a:lnTo>
                      <a:pt x="6" y="24"/>
                    </a:lnTo>
                    <a:lnTo>
                      <a:pt x="4" y="22"/>
                    </a:lnTo>
                    <a:lnTo>
                      <a:pt x="3" y="18"/>
                    </a:lnTo>
                    <a:lnTo>
                      <a:pt x="1" y="16"/>
                    </a:lnTo>
                    <a:lnTo>
                      <a:pt x="0" y="12"/>
                    </a:lnTo>
                    <a:lnTo>
                      <a:pt x="1" y="9"/>
                    </a:lnTo>
                    <a:lnTo>
                      <a:pt x="3" y="8"/>
                    </a:lnTo>
                    <a:lnTo>
                      <a:pt x="4" y="5"/>
                    </a:lnTo>
                    <a:lnTo>
                      <a:pt x="4" y="4"/>
                    </a:lnTo>
                    <a:lnTo>
                      <a:pt x="5" y="1"/>
                    </a:lnTo>
                    <a:lnTo>
                      <a:pt x="6" y="0"/>
                    </a:lnTo>
                    <a:lnTo>
                      <a:pt x="7" y="0"/>
                    </a:lnTo>
                    <a:lnTo>
                      <a:pt x="10" y="0"/>
                    </a:lnTo>
                    <a:lnTo>
                      <a:pt x="17" y="3"/>
                    </a:lnTo>
                    <a:lnTo>
                      <a:pt x="24" y="6"/>
                    </a:lnTo>
                    <a:lnTo>
                      <a:pt x="30" y="10"/>
                    </a:lnTo>
                    <a:lnTo>
                      <a:pt x="34" y="15"/>
                    </a:lnTo>
                    <a:lnTo>
                      <a:pt x="35" y="22"/>
                    </a:lnTo>
                    <a:lnTo>
                      <a:pt x="31" y="29"/>
                    </a:lnTo>
                    <a:lnTo>
                      <a:pt x="34" y="32"/>
                    </a:lnTo>
                    <a:lnTo>
                      <a:pt x="36" y="33"/>
                    </a:lnTo>
                    <a:lnTo>
                      <a:pt x="39" y="35"/>
                    </a:lnTo>
                    <a:lnTo>
                      <a:pt x="41" y="36"/>
                    </a:lnTo>
                    <a:lnTo>
                      <a:pt x="42" y="36"/>
                    </a:lnTo>
                    <a:lnTo>
                      <a:pt x="43" y="35"/>
                    </a:lnTo>
                    <a:lnTo>
                      <a:pt x="45" y="34"/>
                    </a:lnTo>
                    <a:lnTo>
                      <a:pt x="46" y="32"/>
                    </a:lnTo>
                    <a:lnTo>
                      <a:pt x="46" y="30"/>
                    </a:lnTo>
                    <a:lnTo>
                      <a:pt x="47" y="28"/>
                    </a:lnTo>
                    <a:lnTo>
                      <a:pt x="47" y="27"/>
                    </a:lnTo>
                    <a:lnTo>
                      <a:pt x="49" y="26"/>
                    </a:lnTo>
                    <a:lnTo>
                      <a:pt x="52" y="26"/>
                    </a:lnTo>
                    <a:lnTo>
                      <a:pt x="53" y="27"/>
                    </a:lnTo>
                    <a:lnTo>
                      <a:pt x="54" y="28"/>
                    </a:lnTo>
                    <a:lnTo>
                      <a:pt x="54" y="29"/>
                    </a:lnTo>
                    <a:lnTo>
                      <a:pt x="58" y="29"/>
                    </a:lnTo>
                    <a:lnTo>
                      <a:pt x="60" y="28"/>
                    </a:lnTo>
                    <a:lnTo>
                      <a:pt x="63" y="27"/>
                    </a:lnTo>
                    <a:lnTo>
                      <a:pt x="65" y="24"/>
                    </a:lnTo>
                    <a:lnTo>
                      <a:pt x="66" y="22"/>
                    </a:lnTo>
                    <a:lnTo>
                      <a:pt x="66" y="18"/>
                    </a:lnTo>
                    <a:lnTo>
                      <a:pt x="75" y="20"/>
                    </a:lnTo>
                    <a:lnTo>
                      <a:pt x="82" y="23"/>
                    </a:lnTo>
                    <a:lnTo>
                      <a:pt x="88" y="32"/>
                    </a:lnTo>
                    <a:lnTo>
                      <a:pt x="96" y="39"/>
                    </a:lnTo>
                    <a:lnTo>
                      <a:pt x="105" y="45"/>
                    </a:lnTo>
                    <a:lnTo>
                      <a:pt x="113" y="52"/>
                    </a:lnTo>
                    <a:lnTo>
                      <a:pt x="118" y="60"/>
                    </a:lnTo>
                    <a:lnTo>
                      <a:pt x="119" y="76"/>
                    </a:lnTo>
                    <a:lnTo>
                      <a:pt x="118" y="92"/>
                    </a:lnTo>
                    <a:lnTo>
                      <a:pt x="117" y="109"/>
                    </a:lnTo>
                    <a:lnTo>
                      <a:pt x="118" y="124"/>
                    </a:lnTo>
                    <a:lnTo>
                      <a:pt x="123" y="135"/>
                    </a:lnTo>
                    <a:lnTo>
                      <a:pt x="129" y="145"/>
                    </a:lnTo>
                    <a:lnTo>
                      <a:pt x="136" y="153"/>
                    </a:lnTo>
                    <a:lnTo>
                      <a:pt x="143" y="163"/>
                    </a:lnTo>
                    <a:lnTo>
                      <a:pt x="147" y="174"/>
                    </a:lnTo>
                    <a:lnTo>
                      <a:pt x="146" y="176"/>
                    </a:lnTo>
                    <a:lnTo>
                      <a:pt x="145" y="177"/>
                    </a:lnTo>
                    <a:lnTo>
                      <a:pt x="143" y="178"/>
                    </a:lnTo>
                    <a:lnTo>
                      <a:pt x="142" y="181"/>
                    </a:lnTo>
                    <a:lnTo>
                      <a:pt x="159" y="181"/>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59" name="Freeform 110"/>
              <p:cNvSpPr/>
              <p:nvPr/>
            </p:nvSpPr>
            <p:spPr bwMode="gray">
              <a:xfrm>
                <a:off x="2769" y="2593"/>
                <a:ext cx="302" cy="634"/>
              </a:xfrm>
              <a:custGeom>
                <a:avLst/>
                <a:gdLst>
                  <a:gd name="T0" fmla="*/ 30 w 258"/>
                  <a:gd name="T1" fmla="*/ 71 h 542"/>
                  <a:gd name="T2" fmla="*/ 33 w 258"/>
                  <a:gd name="T3" fmla="*/ 95 h 542"/>
                  <a:gd name="T4" fmla="*/ 94 w 258"/>
                  <a:gd name="T5" fmla="*/ 118 h 542"/>
                  <a:gd name="T6" fmla="*/ 115 w 258"/>
                  <a:gd name="T7" fmla="*/ 142 h 542"/>
                  <a:gd name="T8" fmla="*/ 103 w 258"/>
                  <a:gd name="T9" fmla="*/ 164 h 542"/>
                  <a:gd name="T10" fmla="*/ 82 w 258"/>
                  <a:gd name="T11" fmla="*/ 164 h 542"/>
                  <a:gd name="T12" fmla="*/ 118 w 258"/>
                  <a:gd name="T13" fmla="*/ 200 h 542"/>
                  <a:gd name="T14" fmla="*/ 132 w 258"/>
                  <a:gd name="T15" fmla="*/ 223 h 542"/>
                  <a:gd name="T16" fmla="*/ 166 w 258"/>
                  <a:gd name="T17" fmla="*/ 268 h 542"/>
                  <a:gd name="T18" fmla="*/ 172 w 258"/>
                  <a:gd name="T19" fmla="*/ 278 h 542"/>
                  <a:gd name="T20" fmla="*/ 215 w 258"/>
                  <a:gd name="T21" fmla="*/ 319 h 542"/>
                  <a:gd name="T22" fmla="*/ 208 w 258"/>
                  <a:gd name="T23" fmla="*/ 325 h 542"/>
                  <a:gd name="T24" fmla="*/ 221 w 258"/>
                  <a:gd name="T25" fmla="*/ 371 h 542"/>
                  <a:gd name="T26" fmla="*/ 214 w 258"/>
                  <a:gd name="T27" fmla="*/ 397 h 542"/>
                  <a:gd name="T28" fmla="*/ 218 w 258"/>
                  <a:gd name="T29" fmla="*/ 412 h 542"/>
                  <a:gd name="T30" fmla="*/ 211 w 258"/>
                  <a:gd name="T31" fmla="*/ 474 h 542"/>
                  <a:gd name="T32" fmla="*/ 194 w 258"/>
                  <a:gd name="T33" fmla="*/ 487 h 542"/>
                  <a:gd name="T34" fmla="*/ 176 w 258"/>
                  <a:gd name="T35" fmla="*/ 499 h 542"/>
                  <a:gd name="T36" fmla="*/ 156 w 258"/>
                  <a:gd name="T37" fmla="*/ 522 h 542"/>
                  <a:gd name="T38" fmla="*/ 152 w 258"/>
                  <a:gd name="T39" fmla="*/ 535 h 542"/>
                  <a:gd name="T40" fmla="*/ 139 w 258"/>
                  <a:gd name="T41" fmla="*/ 533 h 542"/>
                  <a:gd name="T42" fmla="*/ 110 w 258"/>
                  <a:gd name="T43" fmla="*/ 544 h 542"/>
                  <a:gd name="T44" fmla="*/ 107 w 258"/>
                  <a:gd name="T45" fmla="*/ 563 h 542"/>
                  <a:gd name="T46" fmla="*/ 116 w 258"/>
                  <a:gd name="T47" fmla="*/ 578 h 542"/>
                  <a:gd name="T48" fmla="*/ 118 w 258"/>
                  <a:gd name="T49" fmla="*/ 633 h 542"/>
                  <a:gd name="T50" fmla="*/ 159 w 258"/>
                  <a:gd name="T51" fmla="*/ 605 h 542"/>
                  <a:gd name="T52" fmla="*/ 157 w 258"/>
                  <a:gd name="T53" fmla="*/ 577 h 542"/>
                  <a:gd name="T54" fmla="*/ 170 w 258"/>
                  <a:gd name="T55" fmla="*/ 591 h 542"/>
                  <a:gd name="T56" fmla="*/ 172 w 258"/>
                  <a:gd name="T57" fmla="*/ 568 h 542"/>
                  <a:gd name="T58" fmla="*/ 190 w 258"/>
                  <a:gd name="T59" fmla="*/ 567 h 542"/>
                  <a:gd name="T60" fmla="*/ 194 w 258"/>
                  <a:gd name="T61" fmla="*/ 553 h 542"/>
                  <a:gd name="T62" fmla="*/ 232 w 258"/>
                  <a:gd name="T63" fmla="*/ 546 h 542"/>
                  <a:gd name="T64" fmla="*/ 261 w 258"/>
                  <a:gd name="T65" fmla="*/ 528 h 542"/>
                  <a:gd name="T66" fmla="*/ 281 w 258"/>
                  <a:gd name="T67" fmla="*/ 519 h 542"/>
                  <a:gd name="T68" fmla="*/ 287 w 258"/>
                  <a:gd name="T69" fmla="*/ 503 h 542"/>
                  <a:gd name="T70" fmla="*/ 294 w 258"/>
                  <a:gd name="T71" fmla="*/ 456 h 542"/>
                  <a:gd name="T72" fmla="*/ 298 w 258"/>
                  <a:gd name="T73" fmla="*/ 453 h 542"/>
                  <a:gd name="T74" fmla="*/ 263 w 258"/>
                  <a:gd name="T75" fmla="*/ 330 h 542"/>
                  <a:gd name="T76" fmla="*/ 176 w 258"/>
                  <a:gd name="T77" fmla="*/ 249 h 542"/>
                  <a:gd name="T78" fmla="*/ 155 w 258"/>
                  <a:gd name="T79" fmla="*/ 207 h 542"/>
                  <a:gd name="T80" fmla="*/ 150 w 258"/>
                  <a:gd name="T81" fmla="*/ 180 h 542"/>
                  <a:gd name="T82" fmla="*/ 164 w 258"/>
                  <a:gd name="T83" fmla="*/ 154 h 542"/>
                  <a:gd name="T84" fmla="*/ 183 w 258"/>
                  <a:gd name="T85" fmla="*/ 124 h 542"/>
                  <a:gd name="T86" fmla="*/ 199 w 258"/>
                  <a:gd name="T87" fmla="*/ 115 h 542"/>
                  <a:gd name="T88" fmla="*/ 228 w 258"/>
                  <a:gd name="T89" fmla="*/ 118 h 542"/>
                  <a:gd name="T90" fmla="*/ 222 w 258"/>
                  <a:gd name="T91" fmla="*/ 105 h 542"/>
                  <a:gd name="T92" fmla="*/ 229 w 258"/>
                  <a:gd name="T93" fmla="*/ 74 h 542"/>
                  <a:gd name="T94" fmla="*/ 191 w 258"/>
                  <a:gd name="T95" fmla="*/ 56 h 542"/>
                  <a:gd name="T96" fmla="*/ 191 w 258"/>
                  <a:gd name="T97" fmla="*/ 21 h 542"/>
                  <a:gd name="T98" fmla="*/ 176 w 258"/>
                  <a:gd name="T99" fmla="*/ 20 h 542"/>
                  <a:gd name="T100" fmla="*/ 135 w 258"/>
                  <a:gd name="T101" fmla="*/ 5 h 542"/>
                  <a:gd name="T102" fmla="*/ 97 w 258"/>
                  <a:gd name="T103" fmla="*/ 23 h 542"/>
                  <a:gd name="T104" fmla="*/ 88 w 258"/>
                  <a:gd name="T105" fmla="*/ 30 h 542"/>
                  <a:gd name="T106" fmla="*/ 71 w 258"/>
                  <a:gd name="T107" fmla="*/ 35 h 542"/>
                  <a:gd name="T108" fmla="*/ 42 w 258"/>
                  <a:gd name="T109" fmla="*/ 25 h 542"/>
                  <a:gd name="T110" fmla="*/ 21 w 258"/>
                  <a:gd name="T111" fmla="*/ 34 h 542"/>
                  <a:gd name="T112" fmla="*/ 5 w 258"/>
                  <a:gd name="T113" fmla="*/ 34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8" h="542">
                    <a:moveTo>
                      <a:pt x="0" y="39"/>
                    </a:moveTo>
                    <a:lnTo>
                      <a:pt x="9" y="48"/>
                    </a:lnTo>
                    <a:lnTo>
                      <a:pt x="16" y="59"/>
                    </a:lnTo>
                    <a:lnTo>
                      <a:pt x="17" y="60"/>
                    </a:lnTo>
                    <a:lnTo>
                      <a:pt x="18" y="61"/>
                    </a:lnTo>
                    <a:lnTo>
                      <a:pt x="21" y="62"/>
                    </a:lnTo>
                    <a:lnTo>
                      <a:pt x="23" y="62"/>
                    </a:lnTo>
                    <a:lnTo>
                      <a:pt x="26" y="61"/>
                    </a:lnTo>
                    <a:lnTo>
                      <a:pt x="28" y="61"/>
                    </a:lnTo>
                    <a:lnTo>
                      <a:pt x="30" y="61"/>
                    </a:lnTo>
                    <a:lnTo>
                      <a:pt x="32" y="62"/>
                    </a:lnTo>
                    <a:lnTo>
                      <a:pt x="32" y="63"/>
                    </a:lnTo>
                    <a:lnTo>
                      <a:pt x="32" y="66"/>
                    </a:lnTo>
                    <a:lnTo>
                      <a:pt x="30" y="71"/>
                    </a:lnTo>
                    <a:lnTo>
                      <a:pt x="28" y="77"/>
                    </a:lnTo>
                    <a:lnTo>
                      <a:pt x="28" y="81"/>
                    </a:lnTo>
                    <a:lnTo>
                      <a:pt x="30" y="85"/>
                    </a:lnTo>
                    <a:lnTo>
                      <a:pt x="40" y="90"/>
                    </a:lnTo>
                    <a:lnTo>
                      <a:pt x="52" y="90"/>
                    </a:lnTo>
                    <a:lnTo>
                      <a:pt x="64" y="89"/>
                    </a:lnTo>
                    <a:lnTo>
                      <a:pt x="75" y="90"/>
                    </a:lnTo>
                    <a:lnTo>
                      <a:pt x="79" y="92"/>
                    </a:lnTo>
                    <a:lnTo>
                      <a:pt x="80" y="96"/>
                    </a:lnTo>
                    <a:lnTo>
                      <a:pt x="80" y="101"/>
                    </a:lnTo>
                    <a:lnTo>
                      <a:pt x="80" y="106"/>
                    </a:lnTo>
                    <a:lnTo>
                      <a:pt x="83" y="109"/>
                    </a:lnTo>
                    <a:lnTo>
                      <a:pt x="86" y="112"/>
                    </a:lnTo>
                    <a:lnTo>
                      <a:pt x="89" y="113"/>
                    </a:lnTo>
                    <a:lnTo>
                      <a:pt x="93" y="115"/>
                    </a:lnTo>
                    <a:lnTo>
                      <a:pt x="95" y="116"/>
                    </a:lnTo>
                    <a:lnTo>
                      <a:pt x="98" y="120"/>
                    </a:lnTo>
                    <a:lnTo>
                      <a:pt x="98" y="121"/>
                    </a:lnTo>
                    <a:lnTo>
                      <a:pt x="98" y="124"/>
                    </a:lnTo>
                    <a:lnTo>
                      <a:pt x="97" y="126"/>
                    </a:lnTo>
                    <a:lnTo>
                      <a:pt x="95" y="128"/>
                    </a:lnTo>
                    <a:lnTo>
                      <a:pt x="95" y="131"/>
                    </a:lnTo>
                    <a:lnTo>
                      <a:pt x="94" y="133"/>
                    </a:lnTo>
                    <a:lnTo>
                      <a:pt x="93" y="137"/>
                    </a:lnTo>
                    <a:lnTo>
                      <a:pt x="91" y="138"/>
                    </a:lnTo>
                    <a:lnTo>
                      <a:pt x="88" y="140"/>
                    </a:lnTo>
                    <a:lnTo>
                      <a:pt x="85" y="142"/>
                    </a:lnTo>
                    <a:lnTo>
                      <a:pt x="81" y="143"/>
                    </a:lnTo>
                    <a:lnTo>
                      <a:pt x="77" y="144"/>
                    </a:lnTo>
                    <a:lnTo>
                      <a:pt x="77" y="143"/>
                    </a:lnTo>
                    <a:lnTo>
                      <a:pt x="77" y="142"/>
                    </a:lnTo>
                    <a:lnTo>
                      <a:pt x="75" y="140"/>
                    </a:lnTo>
                    <a:lnTo>
                      <a:pt x="73" y="140"/>
                    </a:lnTo>
                    <a:lnTo>
                      <a:pt x="70" y="140"/>
                    </a:lnTo>
                    <a:lnTo>
                      <a:pt x="68" y="140"/>
                    </a:lnTo>
                    <a:lnTo>
                      <a:pt x="65" y="142"/>
                    </a:lnTo>
                    <a:lnTo>
                      <a:pt x="68" y="151"/>
                    </a:lnTo>
                    <a:lnTo>
                      <a:pt x="75" y="158"/>
                    </a:lnTo>
                    <a:lnTo>
                      <a:pt x="82" y="163"/>
                    </a:lnTo>
                    <a:lnTo>
                      <a:pt x="92" y="168"/>
                    </a:lnTo>
                    <a:lnTo>
                      <a:pt x="101" y="171"/>
                    </a:lnTo>
                    <a:lnTo>
                      <a:pt x="100" y="173"/>
                    </a:lnTo>
                    <a:lnTo>
                      <a:pt x="101" y="177"/>
                    </a:lnTo>
                    <a:lnTo>
                      <a:pt x="104" y="179"/>
                    </a:lnTo>
                    <a:lnTo>
                      <a:pt x="105" y="181"/>
                    </a:lnTo>
                    <a:lnTo>
                      <a:pt x="106" y="184"/>
                    </a:lnTo>
                    <a:lnTo>
                      <a:pt x="109" y="186"/>
                    </a:lnTo>
                    <a:lnTo>
                      <a:pt x="111" y="189"/>
                    </a:lnTo>
                    <a:lnTo>
                      <a:pt x="113" y="191"/>
                    </a:lnTo>
                    <a:lnTo>
                      <a:pt x="116" y="193"/>
                    </a:lnTo>
                    <a:lnTo>
                      <a:pt x="118" y="196"/>
                    </a:lnTo>
                    <a:lnTo>
                      <a:pt x="127" y="208"/>
                    </a:lnTo>
                    <a:lnTo>
                      <a:pt x="136" y="217"/>
                    </a:lnTo>
                    <a:lnTo>
                      <a:pt x="145" y="228"/>
                    </a:lnTo>
                    <a:lnTo>
                      <a:pt x="144" y="228"/>
                    </a:lnTo>
                    <a:lnTo>
                      <a:pt x="142" y="229"/>
                    </a:lnTo>
                    <a:lnTo>
                      <a:pt x="142" y="231"/>
                    </a:lnTo>
                    <a:lnTo>
                      <a:pt x="144" y="232"/>
                    </a:lnTo>
                    <a:lnTo>
                      <a:pt x="142" y="233"/>
                    </a:lnTo>
                    <a:lnTo>
                      <a:pt x="145" y="234"/>
                    </a:lnTo>
                    <a:lnTo>
                      <a:pt x="147" y="234"/>
                    </a:lnTo>
                    <a:lnTo>
                      <a:pt x="150" y="236"/>
                    </a:lnTo>
                    <a:lnTo>
                      <a:pt x="152" y="238"/>
                    </a:lnTo>
                    <a:lnTo>
                      <a:pt x="147" y="238"/>
                    </a:lnTo>
                    <a:lnTo>
                      <a:pt x="142" y="238"/>
                    </a:lnTo>
                    <a:lnTo>
                      <a:pt x="154" y="246"/>
                    </a:lnTo>
                    <a:lnTo>
                      <a:pt x="166" y="256"/>
                    </a:lnTo>
                    <a:lnTo>
                      <a:pt x="180" y="264"/>
                    </a:lnTo>
                    <a:lnTo>
                      <a:pt x="181" y="266"/>
                    </a:lnTo>
                    <a:lnTo>
                      <a:pt x="182" y="268"/>
                    </a:lnTo>
                    <a:lnTo>
                      <a:pt x="183" y="270"/>
                    </a:lnTo>
                    <a:lnTo>
                      <a:pt x="184" y="273"/>
                    </a:lnTo>
                    <a:lnTo>
                      <a:pt x="187" y="274"/>
                    </a:lnTo>
                    <a:lnTo>
                      <a:pt x="186" y="274"/>
                    </a:lnTo>
                    <a:lnTo>
                      <a:pt x="184" y="273"/>
                    </a:lnTo>
                    <a:lnTo>
                      <a:pt x="183" y="273"/>
                    </a:lnTo>
                    <a:lnTo>
                      <a:pt x="182" y="272"/>
                    </a:lnTo>
                    <a:lnTo>
                      <a:pt x="180" y="273"/>
                    </a:lnTo>
                    <a:lnTo>
                      <a:pt x="178" y="275"/>
                    </a:lnTo>
                    <a:lnTo>
                      <a:pt x="178" y="278"/>
                    </a:lnTo>
                    <a:lnTo>
                      <a:pt x="178" y="280"/>
                    </a:lnTo>
                    <a:lnTo>
                      <a:pt x="180" y="282"/>
                    </a:lnTo>
                    <a:lnTo>
                      <a:pt x="181" y="284"/>
                    </a:lnTo>
                    <a:lnTo>
                      <a:pt x="189" y="291"/>
                    </a:lnTo>
                    <a:lnTo>
                      <a:pt x="194" y="300"/>
                    </a:lnTo>
                    <a:lnTo>
                      <a:pt x="193" y="311"/>
                    </a:lnTo>
                    <a:lnTo>
                      <a:pt x="192" y="315"/>
                    </a:lnTo>
                    <a:lnTo>
                      <a:pt x="189" y="317"/>
                    </a:lnTo>
                    <a:lnTo>
                      <a:pt x="186" y="322"/>
                    </a:lnTo>
                    <a:lnTo>
                      <a:pt x="187" y="323"/>
                    </a:lnTo>
                    <a:lnTo>
                      <a:pt x="188" y="326"/>
                    </a:lnTo>
                    <a:lnTo>
                      <a:pt x="188" y="328"/>
                    </a:lnTo>
                    <a:lnTo>
                      <a:pt x="188" y="332"/>
                    </a:lnTo>
                    <a:lnTo>
                      <a:pt x="187" y="335"/>
                    </a:lnTo>
                    <a:lnTo>
                      <a:pt x="186" y="337"/>
                    </a:lnTo>
                    <a:lnTo>
                      <a:pt x="183" y="339"/>
                    </a:lnTo>
                    <a:lnTo>
                      <a:pt x="181" y="340"/>
                    </a:lnTo>
                    <a:lnTo>
                      <a:pt x="180" y="341"/>
                    </a:lnTo>
                    <a:lnTo>
                      <a:pt x="180" y="344"/>
                    </a:lnTo>
                    <a:lnTo>
                      <a:pt x="180" y="345"/>
                    </a:lnTo>
                    <a:lnTo>
                      <a:pt x="181" y="346"/>
                    </a:lnTo>
                    <a:lnTo>
                      <a:pt x="183" y="349"/>
                    </a:lnTo>
                    <a:lnTo>
                      <a:pt x="184" y="350"/>
                    </a:lnTo>
                    <a:lnTo>
                      <a:pt x="186" y="352"/>
                    </a:lnTo>
                    <a:lnTo>
                      <a:pt x="186" y="353"/>
                    </a:lnTo>
                    <a:lnTo>
                      <a:pt x="187" y="364"/>
                    </a:lnTo>
                    <a:lnTo>
                      <a:pt x="189" y="375"/>
                    </a:lnTo>
                    <a:lnTo>
                      <a:pt x="190" y="386"/>
                    </a:lnTo>
                    <a:lnTo>
                      <a:pt x="189" y="396"/>
                    </a:lnTo>
                    <a:lnTo>
                      <a:pt x="182" y="404"/>
                    </a:lnTo>
                    <a:lnTo>
                      <a:pt x="181" y="405"/>
                    </a:lnTo>
                    <a:lnTo>
                      <a:pt x="180" y="405"/>
                    </a:lnTo>
                    <a:lnTo>
                      <a:pt x="177" y="405"/>
                    </a:lnTo>
                    <a:lnTo>
                      <a:pt x="176" y="405"/>
                    </a:lnTo>
                    <a:lnTo>
                      <a:pt x="174" y="406"/>
                    </a:lnTo>
                    <a:lnTo>
                      <a:pt x="172" y="409"/>
                    </a:lnTo>
                    <a:lnTo>
                      <a:pt x="171" y="411"/>
                    </a:lnTo>
                    <a:lnTo>
                      <a:pt x="170" y="414"/>
                    </a:lnTo>
                    <a:lnTo>
                      <a:pt x="169" y="415"/>
                    </a:lnTo>
                    <a:lnTo>
                      <a:pt x="166" y="416"/>
                    </a:lnTo>
                    <a:lnTo>
                      <a:pt x="160" y="417"/>
                    </a:lnTo>
                    <a:lnTo>
                      <a:pt x="156" y="418"/>
                    </a:lnTo>
                    <a:lnTo>
                      <a:pt x="151" y="422"/>
                    </a:lnTo>
                    <a:lnTo>
                      <a:pt x="150" y="422"/>
                    </a:lnTo>
                    <a:lnTo>
                      <a:pt x="150" y="424"/>
                    </a:lnTo>
                    <a:lnTo>
                      <a:pt x="150" y="426"/>
                    </a:lnTo>
                    <a:lnTo>
                      <a:pt x="150" y="427"/>
                    </a:lnTo>
                    <a:lnTo>
                      <a:pt x="144" y="429"/>
                    </a:lnTo>
                    <a:lnTo>
                      <a:pt x="138" y="430"/>
                    </a:lnTo>
                    <a:lnTo>
                      <a:pt x="133" y="430"/>
                    </a:lnTo>
                    <a:lnTo>
                      <a:pt x="128" y="432"/>
                    </a:lnTo>
                    <a:lnTo>
                      <a:pt x="127" y="435"/>
                    </a:lnTo>
                    <a:lnTo>
                      <a:pt x="129" y="441"/>
                    </a:lnTo>
                    <a:lnTo>
                      <a:pt x="130" y="444"/>
                    </a:lnTo>
                    <a:lnTo>
                      <a:pt x="133" y="446"/>
                    </a:lnTo>
                    <a:lnTo>
                      <a:pt x="136" y="447"/>
                    </a:lnTo>
                    <a:lnTo>
                      <a:pt x="139" y="450"/>
                    </a:lnTo>
                    <a:lnTo>
                      <a:pt x="141" y="452"/>
                    </a:lnTo>
                    <a:lnTo>
                      <a:pt x="144" y="454"/>
                    </a:lnTo>
                    <a:lnTo>
                      <a:pt x="146" y="458"/>
                    </a:lnTo>
                    <a:lnTo>
                      <a:pt x="138" y="458"/>
                    </a:lnTo>
                    <a:lnTo>
                      <a:pt x="129" y="458"/>
                    </a:lnTo>
                    <a:lnTo>
                      <a:pt x="130" y="457"/>
                    </a:lnTo>
                    <a:lnTo>
                      <a:pt x="129" y="457"/>
                    </a:lnTo>
                    <a:lnTo>
                      <a:pt x="129" y="456"/>
                    </a:lnTo>
                    <a:lnTo>
                      <a:pt x="128" y="456"/>
                    </a:lnTo>
                    <a:lnTo>
                      <a:pt x="127" y="456"/>
                    </a:lnTo>
                    <a:lnTo>
                      <a:pt x="127" y="454"/>
                    </a:lnTo>
                    <a:lnTo>
                      <a:pt x="127" y="453"/>
                    </a:lnTo>
                    <a:lnTo>
                      <a:pt x="123" y="454"/>
                    </a:lnTo>
                    <a:lnTo>
                      <a:pt x="119" y="456"/>
                    </a:lnTo>
                    <a:lnTo>
                      <a:pt x="115" y="458"/>
                    </a:lnTo>
                    <a:lnTo>
                      <a:pt x="109" y="457"/>
                    </a:lnTo>
                    <a:lnTo>
                      <a:pt x="101" y="456"/>
                    </a:lnTo>
                    <a:lnTo>
                      <a:pt x="94" y="458"/>
                    </a:lnTo>
                    <a:lnTo>
                      <a:pt x="97" y="461"/>
                    </a:lnTo>
                    <a:lnTo>
                      <a:pt x="97" y="462"/>
                    </a:lnTo>
                    <a:lnTo>
                      <a:pt x="97" y="464"/>
                    </a:lnTo>
                    <a:lnTo>
                      <a:pt x="94" y="465"/>
                    </a:lnTo>
                    <a:lnTo>
                      <a:pt x="91" y="467"/>
                    </a:lnTo>
                    <a:lnTo>
                      <a:pt x="88" y="470"/>
                    </a:lnTo>
                    <a:lnTo>
                      <a:pt x="85" y="473"/>
                    </a:lnTo>
                    <a:lnTo>
                      <a:pt x="82" y="476"/>
                    </a:lnTo>
                    <a:lnTo>
                      <a:pt x="81" y="477"/>
                    </a:lnTo>
                    <a:lnTo>
                      <a:pt x="85" y="477"/>
                    </a:lnTo>
                    <a:lnTo>
                      <a:pt x="88" y="479"/>
                    </a:lnTo>
                    <a:lnTo>
                      <a:pt x="91" y="481"/>
                    </a:lnTo>
                    <a:lnTo>
                      <a:pt x="94" y="482"/>
                    </a:lnTo>
                    <a:lnTo>
                      <a:pt x="97" y="483"/>
                    </a:lnTo>
                    <a:lnTo>
                      <a:pt x="99" y="486"/>
                    </a:lnTo>
                    <a:lnTo>
                      <a:pt x="103" y="488"/>
                    </a:lnTo>
                    <a:lnTo>
                      <a:pt x="104" y="489"/>
                    </a:lnTo>
                    <a:lnTo>
                      <a:pt x="103" y="491"/>
                    </a:lnTo>
                    <a:lnTo>
                      <a:pt x="101" y="492"/>
                    </a:lnTo>
                    <a:lnTo>
                      <a:pt x="99" y="494"/>
                    </a:lnTo>
                    <a:lnTo>
                      <a:pt x="97" y="495"/>
                    </a:lnTo>
                    <a:lnTo>
                      <a:pt x="95" y="498"/>
                    </a:lnTo>
                    <a:lnTo>
                      <a:pt x="94" y="500"/>
                    </a:lnTo>
                    <a:lnTo>
                      <a:pt x="92" y="521"/>
                    </a:lnTo>
                    <a:lnTo>
                      <a:pt x="89" y="542"/>
                    </a:lnTo>
                    <a:lnTo>
                      <a:pt x="93" y="542"/>
                    </a:lnTo>
                    <a:lnTo>
                      <a:pt x="97" y="542"/>
                    </a:lnTo>
                    <a:lnTo>
                      <a:pt x="101" y="541"/>
                    </a:lnTo>
                    <a:lnTo>
                      <a:pt x="103" y="540"/>
                    </a:lnTo>
                    <a:lnTo>
                      <a:pt x="104" y="538"/>
                    </a:lnTo>
                    <a:lnTo>
                      <a:pt x="105" y="535"/>
                    </a:lnTo>
                    <a:lnTo>
                      <a:pt x="106" y="533"/>
                    </a:lnTo>
                    <a:lnTo>
                      <a:pt x="112" y="527"/>
                    </a:lnTo>
                    <a:lnTo>
                      <a:pt x="121" y="523"/>
                    </a:lnTo>
                    <a:lnTo>
                      <a:pt x="129" y="521"/>
                    </a:lnTo>
                    <a:lnTo>
                      <a:pt x="136" y="517"/>
                    </a:lnTo>
                    <a:lnTo>
                      <a:pt x="141" y="511"/>
                    </a:lnTo>
                    <a:lnTo>
                      <a:pt x="141" y="507"/>
                    </a:lnTo>
                    <a:lnTo>
                      <a:pt x="141" y="505"/>
                    </a:lnTo>
                    <a:lnTo>
                      <a:pt x="140" y="501"/>
                    </a:lnTo>
                    <a:lnTo>
                      <a:pt x="138" y="498"/>
                    </a:lnTo>
                    <a:lnTo>
                      <a:pt x="135" y="495"/>
                    </a:lnTo>
                    <a:lnTo>
                      <a:pt x="132" y="493"/>
                    </a:lnTo>
                    <a:lnTo>
                      <a:pt x="134" y="493"/>
                    </a:lnTo>
                    <a:lnTo>
                      <a:pt x="135" y="494"/>
                    </a:lnTo>
                    <a:lnTo>
                      <a:pt x="136" y="495"/>
                    </a:lnTo>
                    <a:lnTo>
                      <a:pt x="138" y="498"/>
                    </a:lnTo>
                    <a:lnTo>
                      <a:pt x="139" y="499"/>
                    </a:lnTo>
                    <a:lnTo>
                      <a:pt x="140" y="501"/>
                    </a:lnTo>
                    <a:lnTo>
                      <a:pt x="141" y="503"/>
                    </a:lnTo>
                    <a:lnTo>
                      <a:pt x="142" y="504"/>
                    </a:lnTo>
                    <a:lnTo>
                      <a:pt x="145" y="505"/>
                    </a:lnTo>
                    <a:lnTo>
                      <a:pt x="151" y="505"/>
                    </a:lnTo>
                    <a:lnTo>
                      <a:pt x="157" y="505"/>
                    </a:lnTo>
                    <a:lnTo>
                      <a:pt x="156" y="501"/>
                    </a:lnTo>
                    <a:lnTo>
                      <a:pt x="154" y="498"/>
                    </a:lnTo>
                    <a:lnTo>
                      <a:pt x="152" y="495"/>
                    </a:lnTo>
                    <a:lnTo>
                      <a:pt x="150" y="493"/>
                    </a:lnTo>
                    <a:lnTo>
                      <a:pt x="148" y="489"/>
                    </a:lnTo>
                    <a:lnTo>
                      <a:pt x="147" y="486"/>
                    </a:lnTo>
                    <a:lnTo>
                      <a:pt x="150" y="489"/>
                    </a:lnTo>
                    <a:lnTo>
                      <a:pt x="152" y="492"/>
                    </a:lnTo>
                    <a:lnTo>
                      <a:pt x="156" y="493"/>
                    </a:lnTo>
                    <a:lnTo>
                      <a:pt x="159" y="494"/>
                    </a:lnTo>
                    <a:lnTo>
                      <a:pt x="163" y="494"/>
                    </a:lnTo>
                    <a:lnTo>
                      <a:pt x="166" y="495"/>
                    </a:lnTo>
                    <a:lnTo>
                      <a:pt x="164" y="489"/>
                    </a:lnTo>
                    <a:lnTo>
                      <a:pt x="162" y="485"/>
                    </a:lnTo>
                    <a:lnTo>
                      <a:pt x="158" y="480"/>
                    </a:lnTo>
                    <a:lnTo>
                      <a:pt x="157" y="476"/>
                    </a:lnTo>
                    <a:lnTo>
                      <a:pt x="159" y="470"/>
                    </a:lnTo>
                    <a:lnTo>
                      <a:pt x="160" y="470"/>
                    </a:lnTo>
                    <a:lnTo>
                      <a:pt x="162" y="470"/>
                    </a:lnTo>
                    <a:lnTo>
                      <a:pt x="163" y="471"/>
                    </a:lnTo>
                    <a:lnTo>
                      <a:pt x="165" y="471"/>
                    </a:lnTo>
                    <a:lnTo>
                      <a:pt x="166" y="473"/>
                    </a:lnTo>
                    <a:lnTo>
                      <a:pt x="168" y="473"/>
                    </a:lnTo>
                    <a:lnTo>
                      <a:pt x="170" y="471"/>
                    </a:lnTo>
                    <a:lnTo>
                      <a:pt x="170" y="469"/>
                    </a:lnTo>
                    <a:lnTo>
                      <a:pt x="170" y="468"/>
                    </a:lnTo>
                    <a:lnTo>
                      <a:pt x="177" y="474"/>
                    </a:lnTo>
                    <a:lnTo>
                      <a:pt x="184" y="474"/>
                    </a:lnTo>
                    <a:lnTo>
                      <a:pt x="192" y="471"/>
                    </a:lnTo>
                    <a:lnTo>
                      <a:pt x="198" y="467"/>
                    </a:lnTo>
                    <a:lnTo>
                      <a:pt x="204" y="461"/>
                    </a:lnTo>
                    <a:lnTo>
                      <a:pt x="211" y="457"/>
                    </a:lnTo>
                    <a:lnTo>
                      <a:pt x="212" y="456"/>
                    </a:lnTo>
                    <a:lnTo>
                      <a:pt x="216" y="454"/>
                    </a:lnTo>
                    <a:lnTo>
                      <a:pt x="218" y="453"/>
                    </a:lnTo>
                    <a:lnTo>
                      <a:pt x="222" y="453"/>
                    </a:lnTo>
                    <a:lnTo>
                      <a:pt x="222" y="452"/>
                    </a:lnTo>
                    <a:lnTo>
                      <a:pt x="223" y="451"/>
                    </a:lnTo>
                    <a:lnTo>
                      <a:pt x="224" y="451"/>
                    </a:lnTo>
                    <a:lnTo>
                      <a:pt x="225" y="450"/>
                    </a:lnTo>
                    <a:lnTo>
                      <a:pt x="227" y="450"/>
                    </a:lnTo>
                    <a:lnTo>
                      <a:pt x="227" y="448"/>
                    </a:lnTo>
                    <a:lnTo>
                      <a:pt x="227" y="446"/>
                    </a:lnTo>
                    <a:lnTo>
                      <a:pt x="231" y="446"/>
                    </a:lnTo>
                    <a:lnTo>
                      <a:pt x="235" y="445"/>
                    </a:lnTo>
                    <a:lnTo>
                      <a:pt x="240" y="444"/>
                    </a:lnTo>
                    <a:lnTo>
                      <a:pt x="241" y="442"/>
                    </a:lnTo>
                    <a:lnTo>
                      <a:pt x="242" y="440"/>
                    </a:lnTo>
                    <a:lnTo>
                      <a:pt x="241" y="439"/>
                    </a:lnTo>
                    <a:lnTo>
                      <a:pt x="241" y="436"/>
                    </a:lnTo>
                    <a:lnTo>
                      <a:pt x="241" y="435"/>
                    </a:lnTo>
                    <a:lnTo>
                      <a:pt x="241" y="433"/>
                    </a:lnTo>
                    <a:lnTo>
                      <a:pt x="242" y="432"/>
                    </a:lnTo>
                    <a:lnTo>
                      <a:pt x="245" y="430"/>
                    </a:lnTo>
                    <a:lnTo>
                      <a:pt x="247" y="429"/>
                    </a:lnTo>
                    <a:lnTo>
                      <a:pt x="249" y="429"/>
                    </a:lnTo>
                    <a:lnTo>
                      <a:pt x="251" y="428"/>
                    </a:lnTo>
                    <a:lnTo>
                      <a:pt x="252" y="418"/>
                    </a:lnTo>
                    <a:lnTo>
                      <a:pt x="249" y="409"/>
                    </a:lnTo>
                    <a:lnTo>
                      <a:pt x="247" y="399"/>
                    </a:lnTo>
                    <a:lnTo>
                      <a:pt x="249" y="388"/>
                    </a:lnTo>
                    <a:lnTo>
                      <a:pt x="251" y="390"/>
                    </a:lnTo>
                    <a:lnTo>
                      <a:pt x="252" y="391"/>
                    </a:lnTo>
                    <a:lnTo>
                      <a:pt x="252" y="393"/>
                    </a:lnTo>
                    <a:lnTo>
                      <a:pt x="254" y="393"/>
                    </a:lnTo>
                    <a:lnTo>
                      <a:pt x="257" y="393"/>
                    </a:lnTo>
                    <a:lnTo>
                      <a:pt x="254" y="391"/>
                    </a:lnTo>
                    <a:lnTo>
                      <a:pt x="254" y="390"/>
                    </a:lnTo>
                    <a:lnTo>
                      <a:pt x="254" y="388"/>
                    </a:lnTo>
                    <a:lnTo>
                      <a:pt x="255" y="387"/>
                    </a:lnTo>
                    <a:lnTo>
                      <a:pt x="257" y="386"/>
                    </a:lnTo>
                    <a:lnTo>
                      <a:pt x="258" y="385"/>
                    </a:lnTo>
                    <a:lnTo>
                      <a:pt x="258" y="383"/>
                    </a:lnTo>
                    <a:lnTo>
                      <a:pt x="252" y="363"/>
                    </a:lnTo>
                    <a:lnTo>
                      <a:pt x="247" y="341"/>
                    </a:lnTo>
                    <a:lnTo>
                      <a:pt x="242" y="321"/>
                    </a:lnTo>
                    <a:lnTo>
                      <a:pt x="235" y="300"/>
                    </a:lnTo>
                    <a:lnTo>
                      <a:pt x="225" y="282"/>
                    </a:lnTo>
                    <a:lnTo>
                      <a:pt x="212" y="266"/>
                    </a:lnTo>
                    <a:lnTo>
                      <a:pt x="200" y="256"/>
                    </a:lnTo>
                    <a:lnTo>
                      <a:pt x="186" y="248"/>
                    </a:lnTo>
                    <a:lnTo>
                      <a:pt x="171" y="239"/>
                    </a:lnTo>
                    <a:lnTo>
                      <a:pt x="163" y="231"/>
                    </a:lnTo>
                    <a:lnTo>
                      <a:pt x="154" y="222"/>
                    </a:lnTo>
                    <a:lnTo>
                      <a:pt x="147" y="213"/>
                    </a:lnTo>
                    <a:lnTo>
                      <a:pt x="150" y="213"/>
                    </a:lnTo>
                    <a:lnTo>
                      <a:pt x="152" y="211"/>
                    </a:lnTo>
                    <a:lnTo>
                      <a:pt x="153" y="210"/>
                    </a:lnTo>
                    <a:lnTo>
                      <a:pt x="154" y="209"/>
                    </a:lnTo>
                    <a:lnTo>
                      <a:pt x="156" y="207"/>
                    </a:lnTo>
                    <a:lnTo>
                      <a:pt x="157" y="205"/>
                    </a:lnTo>
                    <a:lnTo>
                      <a:pt x="147" y="196"/>
                    </a:lnTo>
                    <a:lnTo>
                      <a:pt x="140" y="186"/>
                    </a:lnTo>
                    <a:lnTo>
                      <a:pt x="132" y="177"/>
                    </a:lnTo>
                    <a:lnTo>
                      <a:pt x="122" y="168"/>
                    </a:lnTo>
                    <a:lnTo>
                      <a:pt x="123" y="167"/>
                    </a:lnTo>
                    <a:lnTo>
                      <a:pt x="125" y="166"/>
                    </a:lnTo>
                    <a:lnTo>
                      <a:pt x="128" y="166"/>
                    </a:lnTo>
                    <a:lnTo>
                      <a:pt x="129" y="165"/>
                    </a:lnTo>
                    <a:lnTo>
                      <a:pt x="130" y="163"/>
                    </a:lnTo>
                    <a:lnTo>
                      <a:pt x="130" y="161"/>
                    </a:lnTo>
                    <a:lnTo>
                      <a:pt x="128" y="154"/>
                    </a:lnTo>
                    <a:lnTo>
                      <a:pt x="125" y="146"/>
                    </a:lnTo>
                    <a:lnTo>
                      <a:pt x="125" y="140"/>
                    </a:lnTo>
                    <a:lnTo>
                      <a:pt x="129" y="134"/>
                    </a:lnTo>
                    <a:lnTo>
                      <a:pt x="132" y="133"/>
                    </a:lnTo>
                    <a:lnTo>
                      <a:pt x="134" y="133"/>
                    </a:lnTo>
                    <a:lnTo>
                      <a:pt x="136" y="133"/>
                    </a:lnTo>
                    <a:lnTo>
                      <a:pt x="138" y="133"/>
                    </a:lnTo>
                    <a:lnTo>
                      <a:pt x="140" y="132"/>
                    </a:lnTo>
                    <a:lnTo>
                      <a:pt x="145" y="130"/>
                    </a:lnTo>
                    <a:lnTo>
                      <a:pt x="148" y="126"/>
                    </a:lnTo>
                    <a:lnTo>
                      <a:pt x="151" y="121"/>
                    </a:lnTo>
                    <a:lnTo>
                      <a:pt x="152" y="119"/>
                    </a:lnTo>
                    <a:lnTo>
                      <a:pt x="153" y="115"/>
                    </a:lnTo>
                    <a:lnTo>
                      <a:pt x="153" y="112"/>
                    </a:lnTo>
                    <a:lnTo>
                      <a:pt x="153" y="109"/>
                    </a:lnTo>
                    <a:lnTo>
                      <a:pt x="156" y="106"/>
                    </a:lnTo>
                    <a:lnTo>
                      <a:pt x="158" y="102"/>
                    </a:lnTo>
                    <a:lnTo>
                      <a:pt x="159" y="101"/>
                    </a:lnTo>
                    <a:lnTo>
                      <a:pt x="159" y="100"/>
                    </a:lnTo>
                    <a:lnTo>
                      <a:pt x="159" y="97"/>
                    </a:lnTo>
                    <a:lnTo>
                      <a:pt x="158" y="96"/>
                    </a:lnTo>
                    <a:lnTo>
                      <a:pt x="157" y="94"/>
                    </a:lnTo>
                    <a:lnTo>
                      <a:pt x="164" y="95"/>
                    </a:lnTo>
                    <a:lnTo>
                      <a:pt x="170" y="98"/>
                    </a:lnTo>
                    <a:lnTo>
                      <a:pt x="176" y="102"/>
                    </a:lnTo>
                    <a:lnTo>
                      <a:pt x="182" y="102"/>
                    </a:lnTo>
                    <a:lnTo>
                      <a:pt x="184" y="101"/>
                    </a:lnTo>
                    <a:lnTo>
                      <a:pt x="187" y="101"/>
                    </a:lnTo>
                    <a:lnTo>
                      <a:pt x="189" y="102"/>
                    </a:lnTo>
                    <a:lnTo>
                      <a:pt x="192" y="102"/>
                    </a:lnTo>
                    <a:lnTo>
                      <a:pt x="194" y="102"/>
                    </a:lnTo>
                    <a:lnTo>
                      <a:pt x="195" y="101"/>
                    </a:lnTo>
                    <a:lnTo>
                      <a:pt x="196" y="100"/>
                    </a:lnTo>
                    <a:lnTo>
                      <a:pt x="196" y="97"/>
                    </a:lnTo>
                    <a:lnTo>
                      <a:pt x="196" y="96"/>
                    </a:lnTo>
                    <a:lnTo>
                      <a:pt x="196" y="94"/>
                    </a:lnTo>
                    <a:lnTo>
                      <a:pt x="194" y="94"/>
                    </a:lnTo>
                    <a:lnTo>
                      <a:pt x="193" y="94"/>
                    </a:lnTo>
                    <a:lnTo>
                      <a:pt x="192" y="91"/>
                    </a:lnTo>
                    <a:lnTo>
                      <a:pt x="190" y="90"/>
                    </a:lnTo>
                    <a:lnTo>
                      <a:pt x="189" y="89"/>
                    </a:lnTo>
                    <a:lnTo>
                      <a:pt x="188" y="88"/>
                    </a:lnTo>
                    <a:lnTo>
                      <a:pt x="187" y="86"/>
                    </a:lnTo>
                    <a:lnTo>
                      <a:pt x="190" y="80"/>
                    </a:lnTo>
                    <a:lnTo>
                      <a:pt x="195" y="74"/>
                    </a:lnTo>
                    <a:lnTo>
                      <a:pt x="200" y="68"/>
                    </a:lnTo>
                    <a:lnTo>
                      <a:pt x="199" y="66"/>
                    </a:lnTo>
                    <a:lnTo>
                      <a:pt x="196" y="63"/>
                    </a:lnTo>
                    <a:lnTo>
                      <a:pt x="194" y="62"/>
                    </a:lnTo>
                    <a:lnTo>
                      <a:pt x="183" y="61"/>
                    </a:lnTo>
                    <a:lnTo>
                      <a:pt x="172" y="59"/>
                    </a:lnTo>
                    <a:lnTo>
                      <a:pt x="170" y="57"/>
                    </a:lnTo>
                    <a:lnTo>
                      <a:pt x="169" y="55"/>
                    </a:lnTo>
                    <a:lnTo>
                      <a:pt x="166" y="53"/>
                    </a:lnTo>
                    <a:lnTo>
                      <a:pt x="165" y="50"/>
                    </a:lnTo>
                    <a:lnTo>
                      <a:pt x="163" y="48"/>
                    </a:lnTo>
                    <a:lnTo>
                      <a:pt x="160" y="47"/>
                    </a:lnTo>
                    <a:lnTo>
                      <a:pt x="158" y="45"/>
                    </a:lnTo>
                    <a:lnTo>
                      <a:pt x="154" y="45"/>
                    </a:lnTo>
                    <a:lnTo>
                      <a:pt x="159" y="33"/>
                    </a:lnTo>
                    <a:lnTo>
                      <a:pt x="163" y="21"/>
                    </a:lnTo>
                    <a:lnTo>
                      <a:pt x="164" y="20"/>
                    </a:lnTo>
                    <a:lnTo>
                      <a:pt x="164" y="19"/>
                    </a:lnTo>
                    <a:lnTo>
                      <a:pt x="163" y="18"/>
                    </a:lnTo>
                    <a:lnTo>
                      <a:pt x="162" y="18"/>
                    </a:lnTo>
                    <a:lnTo>
                      <a:pt x="160" y="17"/>
                    </a:lnTo>
                    <a:lnTo>
                      <a:pt x="159" y="17"/>
                    </a:lnTo>
                    <a:lnTo>
                      <a:pt x="158" y="15"/>
                    </a:lnTo>
                    <a:lnTo>
                      <a:pt x="157" y="14"/>
                    </a:lnTo>
                    <a:lnTo>
                      <a:pt x="154" y="14"/>
                    </a:lnTo>
                    <a:lnTo>
                      <a:pt x="152" y="15"/>
                    </a:lnTo>
                    <a:lnTo>
                      <a:pt x="150" y="17"/>
                    </a:lnTo>
                    <a:lnTo>
                      <a:pt x="147" y="18"/>
                    </a:lnTo>
                    <a:lnTo>
                      <a:pt x="145" y="18"/>
                    </a:lnTo>
                    <a:lnTo>
                      <a:pt x="142" y="17"/>
                    </a:lnTo>
                    <a:lnTo>
                      <a:pt x="136" y="15"/>
                    </a:lnTo>
                    <a:lnTo>
                      <a:pt x="130" y="15"/>
                    </a:lnTo>
                    <a:lnTo>
                      <a:pt x="124" y="14"/>
                    </a:lnTo>
                    <a:lnTo>
                      <a:pt x="121" y="12"/>
                    </a:lnTo>
                    <a:lnTo>
                      <a:pt x="115" y="4"/>
                    </a:lnTo>
                    <a:lnTo>
                      <a:pt x="106" y="0"/>
                    </a:lnTo>
                    <a:lnTo>
                      <a:pt x="99" y="0"/>
                    </a:lnTo>
                    <a:lnTo>
                      <a:pt x="93" y="4"/>
                    </a:lnTo>
                    <a:lnTo>
                      <a:pt x="91" y="13"/>
                    </a:lnTo>
                    <a:lnTo>
                      <a:pt x="92" y="23"/>
                    </a:lnTo>
                    <a:lnTo>
                      <a:pt x="88" y="21"/>
                    </a:lnTo>
                    <a:lnTo>
                      <a:pt x="86" y="20"/>
                    </a:lnTo>
                    <a:lnTo>
                      <a:pt x="83" y="20"/>
                    </a:lnTo>
                    <a:lnTo>
                      <a:pt x="81" y="21"/>
                    </a:lnTo>
                    <a:lnTo>
                      <a:pt x="79" y="23"/>
                    </a:lnTo>
                    <a:lnTo>
                      <a:pt x="77" y="23"/>
                    </a:lnTo>
                    <a:lnTo>
                      <a:pt x="77" y="24"/>
                    </a:lnTo>
                    <a:lnTo>
                      <a:pt x="77" y="25"/>
                    </a:lnTo>
                    <a:lnTo>
                      <a:pt x="77" y="26"/>
                    </a:lnTo>
                    <a:lnTo>
                      <a:pt x="76" y="26"/>
                    </a:lnTo>
                    <a:lnTo>
                      <a:pt x="75" y="26"/>
                    </a:lnTo>
                    <a:lnTo>
                      <a:pt x="74" y="26"/>
                    </a:lnTo>
                    <a:lnTo>
                      <a:pt x="73" y="25"/>
                    </a:lnTo>
                    <a:lnTo>
                      <a:pt x="73" y="23"/>
                    </a:lnTo>
                    <a:lnTo>
                      <a:pt x="70" y="23"/>
                    </a:lnTo>
                    <a:lnTo>
                      <a:pt x="69" y="25"/>
                    </a:lnTo>
                    <a:lnTo>
                      <a:pt x="67" y="27"/>
                    </a:lnTo>
                    <a:lnTo>
                      <a:pt x="63" y="29"/>
                    </a:lnTo>
                    <a:lnTo>
                      <a:pt x="61" y="30"/>
                    </a:lnTo>
                    <a:lnTo>
                      <a:pt x="57" y="31"/>
                    </a:lnTo>
                    <a:lnTo>
                      <a:pt x="55" y="26"/>
                    </a:lnTo>
                    <a:lnTo>
                      <a:pt x="52" y="24"/>
                    </a:lnTo>
                    <a:lnTo>
                      <a:pt x="50" y="21"/>
                    </a:lnTo>
                    <a:lnTo>
                      <a:pt x="46" y="20"/>
                    </a:lnTo>
                    <a:lnTo>
                      <a:pt x="42" y="20"/>
                    </a:lnTo>
                    <a:lnTo>
                      <a:pt x="39" y="20"/>
                    </a:lnTo>
                    <a:lnTo>
                      <a:pt x="36" y="21"/>
                    </a:lnTo>
                    <a:lnTo>
                      <a:pt x="34" y="24"/>
                    </a:lnTo>
                    <a:lnTo>
                      <a:pt x="33" y="26"/>
                    </a:lnTo>
                    <a:lnTo>
                      <a:pt x="32" y="29"/>
                    </a:lnTo>
                    <a:lnTo>
                      <a:pt x="30" y="31"/>
                    </a:lnTo>
                    <a:lnTo>
                      <a:pt x="29" y="32"/>
                    </a:lnTo>
                    <a:lnTo>
                      <a:pt x="26" y="32"/>
                    </a:lnTo>
                    <a:lnTo>
                      <a:pt x="22" y="31"/>
                    </a:lnTo>
                    <a:lnTo>
                      <a:pt x="18" y="29"/>
                    </a:lnTo>
                    <a:lnTo>
                      <a:pt x="15" y="26"/>
                    </a:lnTo>
                    <a:lnTo>
                      <a:pt x="12" y="23"/>
                    </a:lnTo>
                    <a:lnTo>
                      <a:pt x="11" y="21"/>
                    </a:lnTo>
                    <a:lnTo>
                      <a:pt x="9" y="21"/>
                    </a:lnTo>
                    <a:lnTo>
                      <a:pt x="8" y="21"/>
                    </a:lnTo>
                    <a:lnTo>
                      <a:pt x="6" y="23"/>
                    </a:lnTo>
                    <a:lnTo>
                      <a:pt x="5" y="26"/>
                    </a:lnTo>
                    <a:lnTo>
                      <a:pt x="4" y="29"/>
                    </a:lnTo>
                    <a:lnTo>
                      <a:pt x="3" y="31"/>
                    </a:lnTo>
                    <a:lnTo>
                      <a:pt x="2" y="33"/>
                    </a:lnTo>
                    <a:lnTo>
                      <a:pt x="0" y="37"/>
                    </a:lnTo>
                    <a:lnTo>
                      <a:pt x="0" y="39"/>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0" name="Freeform 111"/>
              <p:cNvSpPr/>
              <p:nvPr/>
            </p:nvSpPr>
            <p:spPr bwMode="gray">
              <a:xfrm>
                <a:off x="3241" y="2629"/>
                <a:ext cx="37" cy="29"/>
              </a:xfrm>
              <a:custGeom>
                <a:avLst/>
                <a:gdLst>
                  <a:gd name="T0" fmla="*/ 9 w 32"/>
                  <a:gd name="T1" fmla="*/ 2 h 25"/>
                  <a:gd name="T2" fmla="*/ 9 w 32"/>
                  <a:gd name="T3" fmla="*/ 1 h 25"/>
                  <a:gd name="T4" fmla="*/ 9 w 32"/>
                  <a:gd name="T5" fmla="*/ 0 h 25"/>
                  <a:gd name="T6" fmla="*/ 2 w 32"/>
                  <a:gd name="T7" fmla="*/ 6 h 25"/>
                  <a:gd name="T8" fmla="*/ 0 w 32"/>
                  <a:gd name="T9" fmla="*/ 13 h 25"/>
                  <a:gd name="T10" fmla="*/ 2 w 32"/>
                  <a:gd name="T11" fmla="*/ 20 h 25"/>
                  <a:gd name="T12" fmla="*/ 7 w 32"/>
                  <a:gd name="T13" fmla="*/ 26 h 25"/>
                  <a:gd name="T14" fmla="*/ 14 w 32"/>
                  <a:gd name="T15" fmla="*/ 29 h 25"/>
                  <a:gd name="T16" fmla="*/ 24 w 32"/>
                  <a:gd name="T17" fmla="*/ 29 h 25"/>
                  <a:gd name="T18" fmla="*/ 31 w 32"/>
                  <a:gd name="T19" fmla="*/ 26 h 25"/>
                  <a:gd name="T20" fmla="*/ 36 w 32"/>
                  <a:gd name="T21" fmla="*/ 21 h 25"/>
                  <a:gd name="T22" fmla="*/ 37 w 32"/>
                  <a:gd name="T23" fmla="*/ 14 h 25"/>
                  <a:gd name="T24" fmla="*/ 34 w 32"/>
                  <a:gd name="T25" fmla="*/ 7 h 25"/>
                  <a:gd name="T26" fmla="*/ 31 w 32"/>
                  <a:gd name="T27" fmla="*/ 1 h 25"/>
                  <a:gd name="T28" fmla="*/ 27 w 32"/>
                  <a:gd name="T29" fmla="*/ 0 h 25"/>
                  <a:gd name="T30" fmla="*/ 22 w 32"/>
                  <a:gd name="T31" fmla="*/ 1 h 25"/>
                  <a:gd name="T32" fmla="*/ 14 w 32"/>
                  <a:gd name="T33" fmla="*/ 2 h 25"/>
                  <a:gd name="T34" fmla="*/ 9 w 32"/>
                  <a:gd name="T35" fmla="*/ 2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25">
                    <a:moveTo>
                      <a:pt x="8" y="2"/>
                    </a:moveTo>
                    <a:lnTo>
                      <a:pt x="8" y="1"/>
                    </a:lnTo>
                    <a:lnTo>
                      <a:pt x="8" y="0"/>
                    </a:lnTo>
                    <a:lnTo>
                      <a:pt x="2" y="5"/>
                    </a:lnTo>
                    <a:lnTo>
                      <a:pt x="0" y="11"/>
                    </a:lnTo>
                    <a:lnTo>
                      <a:pt x="2" y="17"/>
                    </a:lnTo>
                    <a:lnTo>
                      <a:pt x="6" y="22"/>
                    </a:lnTo>
                    <a:lnTo>
                      <a:pt x="12" y="25"/>
                    </a:lnTo>
                    <a:lnTo>
                      <a:pt x="21" y="25"/>
                    </a:lnTo>
                    <a:lnTo>
                      <a:pt x="27" y="22"/>
                    </a:lnTo>
                    <a:lnTo>
                      <a:pt x="31" y="18"/>
                    </a:lnTo>
                    <a:lnTo>
                      <a:pt x="32" y="12"/>
                    </a:lnTo>
                    <a:lnTo>
                      <a:pt x="29" y="6"/>
                    </a:lnTo>
                    <a:lnTo>
                      <a:pt x="27" y="1"/>
                    </a:lnTo>
                    <a:lnTo>
                      <a:pt x="23" y="0"/>
                    </a:lnTo>
                    <a:lnTo>
                      <a:pt x="19" y="1"/>
                    </a:lnTo>
                    <a:lnTo>
                      <a:pt x="12" y="2"/>
                    </a:lnTo>
                    <a:lnTo>
                      <a:pt x="8" y="2"/>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1" name="Freeform 112"/>
              <p:cNvSpPr/>
              <p:nvPr/>
            </p:nvSpPr>
            <p:spPr bwMode="gray">
              <a:xfrm>
                <a:off x="3750" y="1913"/>
                <a:ext cx="147" cy="198"/>
              </a:xfrm>
              <a:custGeom>
                <a:avLst/>
                <a:gdLst>
                  <a:gd name="T0" fmla="*/ 97 w 126"/>
                  <a:gd name="T1" fmla="*/ 0 h 169"/>
                  <a:gd name="T2" fmla="*/ 98 w 126"/>
                  <a:gd name="T3" fmla="*/ 1 h 169"/>
                  <a:gd name="T4" fmla="*/ 100 w 126"/>
                  <a:gd name="T5" fmla="*/ 5 h 169"/>
                  <a:gd name="T6" fmla="*/ 104 w 126"/>
                  <a:gd name="T7" fmla="*/ 8 h 169"/>
                  <a:gd name="T8" fmla="*/ 107 w 126"/>
                  <a:gd name="T9" fmla="*/ 26 h 169"/>
                  <a:gd name="T10" fmla="*/ 127 w 126"/>
                  <a:gd name="T11" fmla="*/ 52 h 169"/>
                  <a:gd name="T12" fmla="*/ 145 w 126"/>
                  <a:gd name="T13" fmla="*/ 93 h 169"/>
                  <a:gd name="T14" fmla="*/ 146 w 126"/>
                  <a:gd name="T15" fmla="*/ 137 h 169"/>
                  <a:gd name="T16" fmla="*/ 133 w 126"/>
                  <a:gd name="T17" fmla="*/ 169 h 169"/>
                  <a:gd name="T18" fmla="*/ 107 w 126"/>
                  <a:gd name="T19" fmla="*/ 177 h 169"/>
                  <a:gd name="T20" fmla="*/ 92 w 126"/>
                  <a:gd name="T21" fmla="*/ 176 h 169"/>
                  <a:gd name="T22" fmla="*/ 89 w 126"/>
                  <a:gd name="T23" fmla="*/ 180 h 169"/>
                  <a:gd name="T24" fmla="*/ 82 w 126"/>
                  <a:gd name="T25" fmla="*/ 182 h 169"/>
                  <a:gd name="T26" fmla="*/ 76 w 126"/>
                  <a:gd name="T27" fmla="*/ 184 h 169"/>
                  <a:gd name="T28" fmla="*/ 72 w 126"/>
                  <a:gd name="T29" fmla="*/ 182 h 169"/>
                  <a:gd name="T30" fmla="*/ 70 w 126"/>
                  <a:gd name="T31" fmla="*/ 178 h 169"/>
                  <a:gd name="T32" fmla="*/ 61 w 126"/>
                  <a:gd name="T33" fmla="*/ 183 h 169"/>
                  <a:gd name="T34" fmla="*/ 43 w 126"/>
                  <a:gd name="T35" fmla="*/ 198 h 169"/>
                  <a:gd name="T36" fmla="*/ 34 w 126"/>
                  <a:gd name="T37" fmla="*/ 187 h 169"/>
                  <a:gd name="T38" fmla="*/ 16 w 126"/>
                  <a:gd name="T39" fmla="*/ 189 h 169"/>
                  <a:gd name="T40" fmla="*/ 15 w 126"/>
                  <a:gd name="T41" fmla="*/ 182 h 169"/>
                  <a:gd name="T42" fmla="*/ 25 w 126"/>
                  <a:gd name="T43" fmla="*/ 162 h 169"/>
                  <a:gd name="T44" fmla="*/ 21 w 126"/>
                  <a:gd name="T45" fmla="*/ 141 h 169"/>
                  <a:gd name="T46" fmla="*/ 29 w 126"/>
                  <a:gd name="T47" fmla="*/ 129 h 169"/>
                  <a:gd name="T48" fmla="*/ 35 w 126"/>
                  <a:gd name="T49" fmla="*/ 116 h 169"/>
                  <a:gd name="T50" fmla="*/ 30 w 126"/>
                  <a:gd name="T51" fmla="*/ 115 h 169"/>
                  <a:gd name="T52" fmla="*/ 27 w 126"/>
                  <a:gd name="T53" fmla="*/ 118 h 169"/>
                  <a:gd name="T54" fmla="*/ 25 w 126"/>
                  <a:gd name="T55" fmla="*/ 118 h 169"/>
                  <a:gd name="T56" fmla="*/ 22 w 126"/>
                  <a:gd name="T57" fmla="*/ 111 h 169"/>
                  <a:gd name="T58" fmla="*/ 23 w 126"/>
                  <a:gd name="T59" fmla="*/ 104 h 169"/>
                  <a:gd name="T60" fmla="*/ 22 w 126"/>
                  <a:gd name="T61" fmla="*/ 98 h 169"/>
                  <a:gd name="T62" fmla="*/ 16 w 126"/>
                  <a:gd name="T63" fmla="*/ 98 h 169"/>
                  <a:gd name="T64" fmla="*/ 14 w 126"/>
                  <a:gd name="T65" fmla="*/ 95 h 169"/>
                  <a:gd name="T66" fmla="*/ 13 w 126"/>
                  <a:gd name="T67" fmla="*/ 90 h 169"/>
                  <a:gd name="T68" fmla="*/ 9 w 126"/>
                  <a:gd name="T69" fmla="*/ 87 h 169"/>
                  <a:gd name="T70" fmla="*/ 6 w 126"/>
                  <a:gd name="T71" fmla="*/ 90 h 169"/>
                  <a:gd name="T72" fmla="*/ 0 w 126"/>
                  <a:gd name="T73" fmla="*/ 91 h 169"/>
                  <a:gd name="T74" fmla="*/ 21 w 126"/>
                  <a:gd name="T75" fmla="*/ 74 h 169"/>
                  <a:gd name="T76" fmla="*/ 34 w 126"/>
                  <a:gd name="T77" fmla="*/ 67 h 169"/>
                  <a:gd name="T78" fmla="*/ 27 w 126"/>
                  <a:gd name="T79" fmla="*/ 59 h 169"/>
                  <a:gd name="T80" fmla="*/ 16 w 126"/>
                  <a:gd name="T81" fmla="*/ 52 h 169"/>
                  <a:gd name="T82" fmla="*/ 13 w 126"/>
                  <a:gd name="T83" fmla="*/ 47 h 169"/>
                  <a:gd name="T84" fmla="*/ 11 w 126"/>
                  <a:gd name="T85" fmla="*/ 39 h 169"/>
                  <a:gd name="T86" fmla="*/ 14 w 126"/>
                  <a:gd name="T87" fmla="*/ 35 h 169"/>
                  <a:gd name="T88" fmla="*/ 18 w 126"/>
                  <a:gd name="T89" fmla="*/ 33 h 169"/>
                  <a:gd name="T90" fmla="*/ 27 w 126"/>
                  <a:gd name="T91" fmla="*/ 35 h 169"/>
                  <a:gd name="T92" fmla="*/ 44 w 126"/>
                  <a:gd name="T93" fmla="*/ 39 h 169"/>
                  <a:gd name="T94" fmla="*/ 72 w 126"/>
                  <a:gd name="T95" fmla="*/ 36 h 169"/>
                  <a:gd name="T96" fmla="*/ 89 w 126"/>
                  <a:gd name="T97" fmla="*/ 28 h 169"/>
                  <a:gd name="T98" fmla="*/ 96 w 126"/>
                  <a:gd name="T99" fmla="*/ 12 h 1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 h="169">
                    <a:moveTo>
                      <a:pt x="82" y="0"/>
                    </a:moveTo>
                    <a:lnTo>
                      <a:pt x="83" y="0"/>
                    </a:lnTo>
                    <a:lnTo>
                      <a:pt x="84" y="1"/>
                    </a:lnTo>
                    <a:lnTo>
                      <a:pt x="85" y="2"/>
                    </a:lnTo>
                    <a:lnTo>
                      <a:pt x="86" y="4"/>
                    </a:lnTo>
                    <a:lnTo>
                      <a:pt x="88" y="6"/>
                    </a:lnTo>
                    <a:lnTo>
                      <a:pt x="89" y="7"/>
                    </a:lnTo>
                    <a:lnTo>
                      <a:pt x="91" y="14"/>
                    </a:lnTo>
                    <a:lnTo>
                      <a:pt x="92" y="22"/>
                    </a:lnTo>
                    <a:lnTo>
                      <a:pt x="96" y="28"/>
                    </a:lnTo>
                    <a:lnTo>
                      <a:pt x="109" y="44"/>
                    </a:lnTo>
                    <a:lnTo>
                      <a:pt x="118" y="61"/>
                    </a:lnTo>
                    <a:lnTo>
                      <a:pt x="124" y="79"/>
                    </a:lnTo>
                    <a:lnTo>
                      <a:pt x="126" y="98"/>
                    </a:lnTo>
                    <a:lnTo>
                      <a:pt x="125" y="117"/>
                    </a:lnTo>
                    <a:lnTo>
                      <a:pt x="120" y="135"/>
                    </a:lnTo>
                    <a:lnTo>
                      <a:pt x="114" y="144"/>
                    </a:lnTo>
                    <a:lnTo>
                      <a:pt x="105" y="149"/>
                    </a:lnTo>
                    <a:lnTo>
                      <a:pt x="92" y="151"/>
                    </a:lnTo>
                    <a:lnTo>
                      <a:pt x="80" y="148"/>
                    </a:lnTo>
                    <a:lnTo>
                      <a:pt x="79" y="150"/>
                    </a:lnTo>
                    <a:lnTo>
                      <a:pt x="78" y="152"/>
                    </a:lnTo>
                    <a:lnTo>
                      <a:pt x="76" y="154"/>
                    </a:lnTo>
                    <a:lnTo>
                      <a:pt x="72" y="155"/>
                    </a:lnTo>
                    <a:lnTo>
                      <a:pt x="70" y="155"/>
                    </a:lnTo>
                    <a:lnTo>
                      <a:pt x="67" y="156"/>
                    </a:lnTo>
                    <a:lnTo>
                      <a:pt x="65" y="157"/>
                    </a:lnTo>
                    <a:lnTo>
                      <a:pt x="64" y="156"/>
                    </a:lnTo>
                    <a:lnTo>
                      <a:pt x="62" y="155"/>
                    </a:lnTo>
                    <a:lnTo>
                      <a:pt x="61" y="154"/>
                    </a:lnTo>
                    <a:lnTo>
                      <a:pt x="60" y="152"/>
                    </a:lnTo>
                    <a:lnTo>
                      <a:pt x="60" y="150"/>
                    </a:lnTo>
                    <a:lnTo>
                      <a:pt x="52" y="156"/>
                    </a:lnTo>
                    <a:lnTo>
                      <a:pt x="43" y="162"/>
                    </a:lnTo>
                    <a:lnTo>
                      <a:pt x="37" y="169"/>
                    </a:lnTo>
                    <a:lnTo>
                      <a:pt x="34" y="162"/>
                    </a:lnTo>
                    <a:lnTo>
                      <a:pt x="29" y="160"/>
                    </a:lnTo>
                    <a:lnTo>
                      <a:pt x="21" y="160"/>
                    </a:lnTo>
                    <a:lnTo>
                      <a:pt x="14" y="161"/>
                    </a:lnTo>
                    <a:lnTo>
                      <a:pt x="8" y="164"/>
                    </a:lnTo>
                    <a:lnTo>
                      <a:pt x="13" y="155"/>
                    </a:lnTo>
                    <a:lnTo>
                      <a:pt x="18" y="146"/>
                    </a:lnTo>
                    <a:lnTo>
                      <a:pt x="21" y="138"/>
                    </a:lnTo>
                    <a:lnTo>
                      <a:pt x="23" y="129"/>
                    </a:lnTo>
                    <a:lnTo>
                      <a:pt x="18" y="120"/>
                    </a:lnTo>
                    <a:lnTo>
                      <a:pt x="23" y="116"/>
                    </a:lnTo>
                    <a:lnTo>
                      <a:pt x="25" y="110"/>
                    </a:lnTo>
                    <a:lnTo>
                      <a:pt x="26" y="104"/>
                    </a:lnTo>
                    <a:lnTo>
                      <a:pt x="30" y="99"/>
                    </a:lnTo>
                    <a:lnTo>
                      <a:pt x="28" y="98"/>
                    </a:lnTo>
                    <a:lnTo>
                      <a:pt x="26" y="98"/>
                    </a:lnTo>
                    <a:lnTo>
                      <a:pt x="24" y="99"/>
                    </a:lnTo>
                    <a:lnTo>
                      <a:pt x="23" y="101"/>
                    </a:lnTo>
                    <a:lnTo>
                      <a:pt x="21" y="102"/>
                    </a:lnTo>
                    <a:lnTo>
                      <a:pt x="21" y="101"/>
                    </a:lnTo>
                    <a:lnTo>
                      <a:pt x="20" y="98"/>
                    </a:lnTo>
                    <a:lnTo>
                      <a:pt x="19" y="95"/>
                    </a:lnTo>
                    <a:lnTo>
                      <a:pt x="19" y="91"/>
                    </a:lnTo>
                    <a:lnTo>
                      <a:pt x="20" y="89"/>
                    </a:lnTo>
                    <a:lnTo>
                      <a:pt x="23" y="85"/>
                    </a:lnTo>
                    <a:lnTo>
                      <a:pt x="19" y="84"/>
                    </a:lnTo>
                    <a:lnTo>
                      <a:pt x="17" y="84"/>
                    </a:lnTo>
                    <a:lnTo>
                      <a:pt x="14" y="84"/>
                    </a:lnTo>
                    <a:lnTo>
                      <a:pt x="13" y="83"/>
                    </a:lnTo>
                    <a:lnTo>
                      <a:pt x="12" y="81"/>
                    </a:lnTo>
                    <a:lnTo>
                      <a:pt x="11" y="80"/>
                    </a:lnTo>
                    <a:lnTo>
                      <a:pt x="11" y="77"/>
                    </a:lnTo>
                    <a:lnTo>
                      <a:pt x="11" y="73"/>
                    </a:lnTo>
                    <a:lnTo>
                      <a:pt x="8" y="74"/>
                    </a:lnTo>
                    <a:lnTo>
                      <a:pt x="7" y="75"/>
                    </a:lnTo>
                    <a:lnTo>
                      <a:pt x="5" y="77"/>
                    </a:lnTo>
                    <a:lnTo>
                      <a:pt x="2" y="78"/>
                    </a:lnTo>
                    <a:lnTo>
                      <a:pt x="0" y="78"/>
                    </a:lnTo>
                    <a:lnTo>
                      <a:pt x="7" y="68"/>
                    </a:lnTo>
                    <a:lnTo>
                      <a:pt x="18" y="63"/>
                    </a:lnTo>
                    <a:lnTo>
                      <a:pt x="30" y="62"/>
                    </a:lnTo>
                    <a:lnTo>
                      <a:pt x="29" y="57"/>
                    </a:lnTo>
                    <a:lnTo>
                      <a:pt x="26" y="54"/>
                    </a:lnTo>
                    <a:lnTo>
                      <a:pt x="23" y="50"/>
                    </a:lnTo>
                    <a:lnTo>
                      <a:pt x="19" y="46"/>
                    </a:lnTo>
                    <a:lnTo>
                      <a:pt x="14" y="44"/>
                    </a:lnTo>
                    <a:lnTo>
                      <a:pt x="12" y="43"/>
                    </a:lnTo>
                    <a:lnTo>
                      <a:pt x="11" y="40"/>
                    </a:lnTo>
                    <a:lnTo>
                      <a:pt x="9" y="37"/>
                    </a:lnTo>
                    <a:lnTo>
                      <a:pt x="9" y="33"/>
                    </a:lnTo>
                    <a:lnTo>
                      <a:pt x="11" y="30"/>
                    </a:lnTo>
                    <a:lnTo>
                      <a:pt x="12" y="30"/>
                    </a:lnTo>
                    <a:lnTo>
                      <a:pt x="13" y="30"/>
                    </a:lnTo>
                    <a:lnTo>
                      <a:pt x="15" y="28"/>
                    </a:lnTo>
                    <a:lnTo>
                      <a:pt x="19" y="28"/>
                    </a:lnTo>
                    <a:lnTo>
                      <a:pt x="23" y="30"/>
                    </a:lnTo>
                    <a:lnTo>
                      <a:pt x="29" y="32"/>
                    </a:lnTo>
                    <a:lnTo>
                      <a:pt x="38" y="33"/>
                    </a:lnTo>
                    <a:lnTo>
                      <a:pt x="50" y="33"/>
                    </a:lnTo>
                    <a:lnTo>
                      <a:pt x="62" y="31"/>
                    </a:lnTo>
                    <a:lnTo>
                      <a:pt x="73" y="25"/>
                    </a:lnTo>
                    <a:lnTo>
                      <a:pt x="76" y="24"/>
                    </a:lnTo>
                    <a:lnTo>
                      <a:pt x="78" y="19"/>
                    </a:lnTo>
                    <a:lnTo>
                      <a:pt x="82" y="10"/>
                    </a:lnTo>
                    <a:lnTo>
                      <a:pt x="82" y="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2" name="Freeform 113"/>
              <p:cNvSpPr/>
              <p:nvPr/>
            </p:nvSpPr>
            <p:spPr bwMode="gray">
              <a:xfrm>
                <a:off x="3677" y="1694"/>
                <a:ext cx="275" cy="258"/>
              </a:xfrm>
              <a:custGeom>
                <a:avLst/>
                <a:gdLst>
                  <a:gd name="T0" fmla="*/ 269 w 235"/>
                  <a:gd name="T1" fmla="*/ 21 h 220"/>
                  <a:gd name="T2" fmla="*/ 263 w 235"/>
                  <a:gd name="T3" fmla="*/ 16 h 220"/>
                  <a:gd name="T4" fmla="*/ 253 w 235"/>
                  <a:gd name="T5" fmla="*/ 13 h 220"/>
                  <a:gd name="T6" fmla="*/ 234 w 235"/>
                  <a:gd name="T7" fmla="*/ 0 h 220"/>
                  <a:gd name="T8" fmla="*/ 226 w 235"/>
                  <a:gd name="T9" fmla="*/ 12 h 220"/>
                  <a:gd name="T10" fmla="*/ 225 w 235"/>
                  <a:gd name="T11" fmla="*/ 21 h 220"/>
                  <a:gd name="T12" fmla="*/ 219 w 235"/>
                  <a:gd name="T13" fmla="*/ 26 h 220"/>
                  <a:gd name="T14" fmla="*/ 211 w 235"/>
                  <a:gd name="T15" fmla="*/ 26 h 220"/>
                  <a:gd name="T16" fmla="*/ 195 w 235"/>
                  <a:gd name="T17" fmla="*/ 36 h 220"/>
                  <a:gd name="T18" fmla="*/ 173 w 235"/>
                  <a:gd name="T19" fmla="*/ 46 h 220"/>
                  <a:gd name="T20" fmla="*/ 156 w 235"/>
                  <a:gd name="T21" fmla="*/ 48 h 220"/>
                  <a:gd name="T22" fmla="*/ 157 w 235"/>
                  <a:gd name="T23" fmla="*/ 68 h 220"/>
                  <a:gd name="T24" fmla="*/ 137 w 235"/>
                  <a:gd name="T25" fmla="*/ 76 h 220"/>
                  <a:gd name="T26" fmla="*/ 114 w 235"/>
                  <a:gd name="T27" fmla="*/ 55 h 220"/>
                  <a:gd name="T28" fmla="*/ 109 w 235"/>
                  <a:gd name="T29" fmla="*/ 56 h 220"/>
                  <a:gd name="T30" fmla="*/ 99 w 235"/>
                  <a:gd name="T31" fmla="*/ 60 h 220"/>
                  <a:gd name="T32" fmla="*/ 94 w 235"/>
                  <a:gd name="T33" fmla="*/ 65 h 220"/>
                  <a:gd name="T34" fmla="*/ 90 w 235"/>
                  <a:gd name="T35" fmla="*/ 74 h 220"/>
                  <a:gd name="T36" fmla="*/ 47 w 235"/>
                  <a:gd name="T37" fmla="*/ 103 h 220"/>
                  <a:gd name="T38" fmla="*/ 4 w 235"/>
                  <a:gd name="T39" fmla="*/ 130 h 220"/>
                  <a:gd name="T40" fmla="*/ 6 w 235"/>
                  <a:gd name="T41" fmla="*/ 150 h 220"/>
                  <a:gd name="T42" fmla="*/ 30 w 235"/>
                  <a:gd name="T43" fmla="*/ 157 h 220"/>
                  <a:gd name="T44" fmla="*/ 44 w 235"/>
                  <a:gd name="T45" fmla="*/ 175 h 220"/>
                  <a:gd name="T46" fmla="*/ 39 w 235"/>
                  <a:gd name="T47" fmla="*/ 196 h 220"/>
                  <a:gd name="T48" fmla="*/ 40 w 235"/>
                  <a:gd name="T49" fmla="*/ 201 h 220"/>
                  <a:gd name="T50" fmla="*/ 43 w 235"/>
                  <a:gd name="T51" fmla="*/ 202 h 220"/>
                  <a:gd name="T52" fmla="*/ 29 w 235"/>
                  <a:gd name="T53" fmla="*/ 223 h 220"/>
                  <a:gd name="T54" fmla="*/ 46 w 235"/>
                  <a:gd name="T55" fmla="*/ 256 h 220"/>
                  <a:gd name="T56" fmla="*/ 69 w 235"/>
                  <a:gd name="T57" fmla="*/ 249 h 220"/>
                  <a:gd name="T58" fmla="*/ 71 w 235"/>
                  <a:gd name="T59" fmla="*/ 251 h 220"/>
                  <a:gd name="T60" fmla="*/ 78 w 235"/>
                  <a:gd name="T61" fmla="*/ 251 h 220"/>
                  <a:gd name="T62" fmla="*/ 82 w 235"/>
                  <a:gd name="T63" fmla="*/ 250 h 220"/>
                  <a:gd name="T64" fmla="*/ 82 w 235"/>
                  <a:gd name="T65" fmla="*/ 252 h 220"/>
                  <a:gd name="T66" fmla="*/ 96 w 235"/>
                  <a:gd name="T67" fmla="*/ 254 h 220"/>
                  <a:gd name="T68" fmla="*/ 128 w 235"/>
                  <a:gd name="T69" fmla="*/ 258 h 220"/>
                  <a:gd name="T70" fmla="*/ 159 w 235"/>
                  <a:gd name="T71" fmla="*/ 245 h 220"/>
                  <a:gd name="T72" fmla="*/ 163 w 235"/>
                  <a:gd name="T73" fmla="*/ 208 h 220"/>
                  <a:gd name="T74" fmla="*/ 137 w 235"/>
                  <a:gd name="T75" fmla="*/ 185 h 220"/>
                  <a:gd name="T76" fmla="*/ 130 w 235"/>
                  <a:gd name="T77" fmla="*/ 176 h 220"/>
                  <a:gd name="T78" fmla="*/ 131 w 235"/>
                  <a:gd name="T79" fmla="*/ 165 h 220"/>
                  <a:gd name="T80" fmla="*/ 140 w 235"/>
                  <a:gd name="T81" fmla="*/ 154 h 220"/>
                  <a:gd name="T82" fmla="*/ 150 w 235"/>
                  <a:gd name="T83" fmla="*/ 147 h 220"/>
                  <a:gd name="T84" fmla="*/ 188 w 235"/>
                  <a:gd name="T85" fmla="*/ 130 h 220"/>
                  <a:gd name="T86" fmla="*/ 211 w 235"/>
                  <a:gd name="T87" fmla="*/ 116 h 220"/>
                  <a:gd name="T88" fmla="*/ 218 w 235"/>
                  <a:gd name="T89" fmla="*/ 107 h 220"/>
                  <a:gd name="T90" fmla="*/ 221 w 235"/>
                  <a:gd name="T91" fmla="*/ 106 h 220"/>
                  <a:gd name="T92" fmla="*/ 227 w 235"/>
                  <a:gd name="T93" fmla="*/ 104 h 220"/>
                  <a:gd name="T94" fmla="*/ 227 w 235"/>
                  <a:gd name="T95" fmla="*/ 82 h 220"/>
                  <a:gd name="T96" fmla="*/ 246 w 235"/>
                  <a:gd name="T97" fmla="*/ 46 h 22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5" h="220">
                    <a:moveTo>
                      <a:pt x="235" y="25"/>
                    </a:moveTo>
                    <a:lnTo>
                      <a:pt x="233" y="22"/>
                    </a:lnTo>
                    <a:lnTo>
                      <a:pt x="230" y="18"/>
                    </a:lnTo>
                    <a:lnTo>
                      <a:pt x="228" y="14"/>
                    </a:lnTo>
                    <a:lnTo>
                      <a:pt x="227" y="14"/>
                    </a:lnTo>
                    <a:lnTo>
                      <a:pt x="225" y="14"/>
                    </a:lnTo>
                    <a:lnTo>
                      <a:pt x="223" y="14"/>
                    </a:lnTo>
                    <a:lnTo>
                      <a:pt x="222" y="14"/>
                    </a:lnTo>
                    <a:lnTo>
                      <a:pt x="216" y="11"/>
                    </a:lnTo>
                    <a:lnTo>
                      <a:pt x="211" y="5"/>
                    </a:lnTo>
                    <a:lnTo>
                      <a:pt x="206" y="1"/>
                    </a:lnTo>
                    <a:lnTo>
                      <a:pt x="200" y="0"/>
                    </a:lnTo>
                    <a:lnTo>
                      <a:pt x="195" y="4"/>
                    </a:lnTo>
                    <a:lnTo>
                      <a:pt x="194" y="6"/>
                    </a:lnTo>
                    <a:lnTo>
                      <a:pt x="193" y="10"/>
                    </a:lnTo>
                    <a:lnTo>
                      <a:pt x="193" y="12"/>
                    </a:lnTo>
                    <a:lnTo>
                      <a:pt x="193" y="16"/>
                    </a:lnTo>
                    <a:lnTo>
                      <a:pt x="192" y="18"/>
                    </a:lnTo>
                    <a:lnTo>
                      <a:pt x="191" y="20"/>
                    </a:lnTo>
                    <a:lnTo>
                      <a:pt x="189" y="22"/>
                    </a:lnTo>
                    <a:lnTo>
                      <a:pt x="187" y="22"/>
                    </a:lnTo>
                    <a:lnTo>
                      <a:pt x="185" y="22"/>
                    </a:lnTo>
                    <a:lnTo>
                      <a:pt x="182" y="22"/>
                    </a:lnTo>
                    <a:lnTo>
                      <a:pt x="180" y="22"/>
                    </a:lnTo>
                    <a:lnTo>
                      <a:pt x="179" y="22"/>
                    </a:lnTo>
                    <a:lnTo>
                      <a:pt x="173" y="27"/>
                    </a:lnTo>
                    <a:lnTo>
                      <a:pt x="167" y="31"/>
                    </a:lnTo>
                    <a:lnTo>
                      <a:pt x="161" y="36"/>
                    </a:lnTo>
                    <a:lnTo>
                      <a:pt x="154" y="39"/>
                    </a:lnTo>
                    <a:lnTo>
                      <a:pt x="148" y="39"/>
                    </a:lnTo>
                    <a:lnTo>
                      <a:pt x="142" y="37"/>
                    </a:lnTo>
                    <a:lnTo>
                      <a:pt x="136" y="39"/>
                    </a:lnTo>
                    <a:lnTo>
                      <a:pt x="133" y="41"/>
                    </a:lnTo>
                    <a:lnTo>
                      <a:pt x="133" y="47"/>
                    </a:lnTo>
                    <a:lnTo>
                      <a:pt x="134" y="53"/>
                    </a:lnTo>
                    <a:lnTo>
                      <a:pt x="134" y="58"/>
                    </a:lnTo>
                    <a:lnTo>
                      <a:pt x="133" y="61"/>
                    </a:lnTo>
                    <a:lnTo>
                      <a:pt x="127" y="64"/>
                    </a:lnTo>
                    <a:lnTo>
                      <a:pt x="117" y="65"/>
                    </a:lnTo>
                    <a:lnTo>
                      <a:pt x="109" y="61"/>
                    </a:lnTo>
                    <a:lnTo>
                      <a:pt x="102" y="57"/>
                    </a:lnTo>
                    <a:lnTo>
                      <a:pt x="97" y="47"/>
                    </a:lnTo>
                    <a:lnTo>
                      <a:pt x="94" y="47"/>
                    </a:lnTo>
                    <a:lnTo>
                      <a:pt x="93" y="48"/>
                    </a:lnTo>
                    <a:lnTo>
                      <a:pt x="90" y="48"/>
                    </a:lnTo>
                    <a:lnTo>
                      <a:pt x="87" y="49"/>
                    </a:lnTo>
                    <a:lnTo>
                      <a:pt x="85" y="51"/>
                    </a:lnTo>
                    <a:lnTo>
                      <a:pt x="82" y="51"/>
                    </a:lnTo>
                    <a:lnTo>
                      <a:pt x="81" y="53"/>
                    </a:lnTo>
                    <a:lnTo>
                      <a:pt x="80" y="55"/>
                    </a:lnTo>
                    <a:lnTo>
                      <a:pt x="80" y="58"/>
                    </a:lnTo>
                    <a:lnTo>
                      <a:pt x="79" y="60"/>
                    </a:lnTo>
                    <a:lnTo>
                      <a:pt x="77" y="63"/>
                    </a:lnTo>
                    <a:lnTo>
                      <a:pt x="67" y="73"/>
                    </a:lnTo>
                    <a:lnTo>
                      <a:pt x="53" y="82"/>
                    </a:lnTo>
                    <a:lnTo>
                      <a:pt x="40" y="88"/>
                    </a:lnTo>
                    <a:lnTo>
                      <a:pt x="26" y="94"/>
                    </a:lnTo>
                    <a:lnTo>
                      <a:pt x="14" y="101"/>
                    </a:lnTo>
                    <a:lnTo>
                      <a:pt x="3" y="111"/>
                    </a:lnTo>
                    <a:lnTo>
                      <a:pt x="0" y="117"/>
                    </a:lnTo>
                    <a:lnTo>
                      <a:pt x="2" y="123"/>
                    </a:lnTo>
                    <a:lnTo>
                      <a:pt x="5" y="128"/>
                    </a:lnTo>
                    <a:lnTo>
                      <a:pt x="10" y="131"/>
                    </a:lnTo>
                    <a:lnTo>
                      <a:pt x="17" y="132"/>
                    </a:lnTo>
                    <a:lnTo>
                      <a:pt x="26" y="134"/>
                    </a:lnTo>
                    <a:lnTo>
                      <a:pt x="33" y="135"/>
                    </a:lnTo>
                    <a:lnTo>
                      <a:pt x="38" y="141"/>
                    </a:lnTo>
                    <a:lnTo>
                      <a:pt x="38" y="149"/>
                    </a:lnTo>
                    <a:lnTo>
                      <a:pt x="34" y="159"/>
                    </a:lnTo>
                    <a:lnTo>
                      <a:pt x="31" y="167"/>
                    </a:lnTo>
                    <a:lnTo>
                      <a:pt x="33" y="167"/>
                    </a:lnTo>
                    <a:lnTo>
                      <a:pt x="33" y="168"/>
                    </a:lnTo>
                    <a:lnTo>
                      <a:pt x="34" y="170"/>
                    </a:lnTo>
                    <a:lnTo>
                      <a:pt x="34" y="171"/>
                    </a:lnTo>
                    <a:lnTo>
                      <a:pt x="34" y="172"/>
                    </a:lnTo>
                    <a:lnTo>
                      <a:pt x="37" y="172"/>
                    </a:lnTo>
                    <a:lnTo>
                      <a:pt x="33" y="179"/>
                    </a:lnTo>
                    <a:lnTo>
                      <a:pt x="29" y="184"/>
                    </a:lnTo>
                    <a:lnTo>
                      <a:pt x="25" y="190"/>
                    </a:lnTo>
                    <a:lnTo>
                      <a:pt x="25" y="197"/>
                    </a:lnTo>
                    <a:lnTo>
                      <a:pt x="31" y="208"/>
                    </a:lnTo>
                    <a:lnTo>
                      <a:pt x="39" y="218"/>
                    </a:lnTo>
                    <a:lnTo>
                      <a:pt x="45" y="219"/>
                    </a:lnTo>
                    <a:lnTo>
                      <a:pt x="52" y="217"/>
                    </a:lnTo>
                    <a:lnTo>
                      <a:pt x="59" y="212"/>
                    </a:lnTo>
                    <a:lnTo>
                      <a:pt x="59" y="214"/>
                    </a:lnTo>
                    <a:lnTo>
                      <a:pt x="59" y="217"/>
                    </a:lnTo>
                    <a:lnTo>
                      <a:pt x="61" y="214"/>
                    </a:lnTo>
                    <a:lnTo>
                      <a:pt x="63" y="214"/>
                    </a:lnTo>
                    <a:lnTo>
                      <a:pt x="64" y="214"/>
                    </a:lnTo>
                    <a:lnTo>
                      <a:pt x="67" y="214"/>
                    </a:lnTo>
                    <a:lnTo>
                      <a:pt x="69" y="213"/>
                    </a:lnTo>
                    <a:lnTo>
                      <a:pt x="70" y="212"/>
                    </a:lnTo>
                    <a:lnTo>
                      <a:pt x="70" y="213"/>
                    </a:lnTo>
                    <a:lnTo>
                      <a:pt x="70" y="214"/>
                    </a:lnTo>
                    <a:lnTo>
                      <a:pt x="70" y="215"/>
                    </a:lnTo>
                    <a:lnTo>
                      <a:pt x="71" y="217"/>
                    </a:lnTo>
                    <a:lnTo>
                      <a:pt x="73" y="217"/>
                    </a:lnTo>
                    <a:lnTo>
                      <a:pt x="82" y="217"/>
                    </a:lnTo>
                    <a:lnTo>
                      <a:pt x="91" y="218"/>
                    </a:lnTo>
                    <a:lnTo>
                      <a:pt x="99" y="219"/>
                    </a:lnTo>
                    <a:lnTo>
                      <a:pt x="109" y="220"/>
                    </a:lnTo>
                    <a:lnTo>
                      <a:pt x="120" y="219"/>
                    </a:lnTo>
                    <a:lnTo>
                      <a:pt x="129" y="215"/>
                    </a:lnTo>
                    <a:lnTo>
                      <a:pt x="136" y="209"/>
                    </a:lnTo>
                    <a:lnTo>
                      <a:pt x="142" y="200"/>
                    </a:lnTo>
                    <a:lnTo>
                      <a:pt x="144" y="187"/>
                    </a:lnTo>
                    <a:lnTo>
                      <a:pt x="139" y="177"/>
                    </a:lnTo>
                    <a:lnTo>
                      <a:pt x="132" y="167"/>
                    </a:lnTo>
                    <a:lnTo>
                      <a:pt x="121" y="159"/>
                    </a:lnTo>
                    <a:lnTo>
                      <a:pt x="117" y="158"/>
                    </a:lnTo>
                    <a:lnTo>
                      <a:pt x="115" y="155"/>
                    </a:lnTo>
                    <a:lnTo>
                      <a:pt x="112" y="153"/>
                    </a:lnTo>
                    <a:lnTo>
                      <a:pt x="111" y="150"/>
                    </a:lnTo>
                    <a:lnTo>
                      <a:pt x="110" y="147"/>
                    </a:lnTo>
                    <a:lnTo>
                      <a:pt x="110" y="143"/>
                    </a:lnTo>
                    <a:lnTo>
                      <a:pt x="112" y="141"/>
                    </a:lnTo>
                    <a:lnTo>
                      <a:pt x="115" y="137"/>
                    </a:lnTo>
                    <a:lnTo>
                      <a:pt x="117" y="134"/>
                    </a:lnTo>
                    <a:lnTo>
                      <a:pt x="120" y="131"/>
                    </a:lnTo>
                    <a:lnTo>
                      <a:pt x="121" y="129"/>
                    </a:lnTo>
                    <a:lnTo>
                      <a:pt x="122" y="128"/>
                    </a:lnTo>
                    <a:lnTo>
                      <a:pt x="128" y="125"/>
                    </a:lnTo>
                    <a:lnTo>
                      <a:pt x="138" y="122"/>
                    </a:lnTo>
                    <a:lnTo>
                      <a:pt x="148" y="117"/>
                    </a:lnTo>
                    <a:lnTo>
                      <a:pt x="161" y="111"/>
                    </a:lnTo>
                    <a:lnTo>
                      <a:pt x="170" y="106"/>
                    </a:lnTo>
                    <a:lnTo>
                      <a:pt x="177" y="102"/>
                    </a:lnTo>
                    <a:lnTo>
                      <a:pt x="180" y="99"/>
                    </a:lnTo>
                    <a:lnTo>
                      <a:pt x="182" y="95"/>
                    </a:lnTo>
                    <a:lnTo>
                      <a:pt x="185" y="91"/>
                    </a:lnTo>
                    <a:lnTo>
                      <a:pt x="186" y="91"/>
                    </a:lnTo>
                    <a:lnTo>
                      <a:pt x="187" y="91"/>
                    </a:lnTo>
                    <a:lnTo>
                      <a:pt x="188" y="90"/>
                    </a:lnTo>
                    <a:lnTo>
                      <a:pt x="189" y="90"/>
                    </a:lnTo>
                    <a:lnTo>
                      <a:pt x="191" y="91"/>
                    </a:lnTo>
                    <a:lnTo>
                      <a:pt x="192" y="94"/>
                    </a:lnTo>
                    <a:lnTo>
                      <a:pt x="194" y="89"/>
                    </a:lnTo>
                    <a:lnTo>
                      <a:pt x="195" y="84"/>
                    </a:lnTo>
                    <a:lnTo>
                      <a:pt x="195" y="77"/>
                    </a:lnTo>
                    <a:lnTo>
                      <a:pt x="194" y="70"/>
                    </a:lnTo>
                    <a:lnTo>
                      <a:pt x="194" y="64"/>
                    </a:lnTo>
                    <a:lnTo>
                      <a:pt x="201" y="49"/>
                    </a:lnTo>
                    <a:lnTo>
                      <a:pt x="210" y="39"/>
                    </a:lnTo>
                    <a:lnTo>
                      <a:pt x="222" y="29"/>
                    </a:lnTo>
                    <a:lnTo>
                      <a:pt x="235" y="25"/>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3" name="Freeform 114"/>
              <p:cNvSpPr/>
              <p:nvPr/>
            </p:nvSpPr>
            <p:spPr bwMode="gray">
              <a:xfrm>
                <a:off x="2178" y="1202"/>
                <a:ext cx="1322" cy="555"/>
              </a:xfrm>
              <a:custGeom>
                <a:avLst/>
                <a:gdLst>
                  <a:gd name="T0" fmla="*/ 482 w 1129"/>
                  <a:gd name="T1" fmla="*/ 19 h 474"/>
                  <a:gd name="T2" fmla="*/ 457 w 1129"/>
                  <a:gd name="T3" fmla="*/ 0 h 474"/>
                  <a:gd name="T4" fmla="*/ 446 w 1129"/>
                  <a:gd name="T5" fmla="*/ 14 h 474"/>
                  <a:gd name="T6" fmla="*/ 431 w 1129"/>
                  <a:gd name="T7" fmla="*/ 33 h 474"/>
                  <a:gd name="T8" fmla="*/ 427 w 1129"/>
                  <a:gd name="T9" fmla="*/ 43 h 474"/>
                  <a:gd name="T10" fmla="*/ 415 w 1129"/>
                  <a:gd name="T11" fmla="*/ 67 h 474"/>
                  <a:gd name="T12" fmla="*/ 415 w 1129"/>
                  <a:gd name="T13" fmla="*/ 125 h 474"/>
                  <a:gd name="T14" fmla="*/ 344 w 1129"/>
                  <a:gd name="T15" fmla="*/ 124 h 474"/>
                  <a:gd name="T16" fmla="*/ 301 w 1129"/>
                  <a:gd name="T17" fmla="*/ 118 h 474"/>
                  <a:gd name="T18" fmla="*/ 270 w 1129"/>
                  <a:gd name="T19" fmla="*/ 101 h 474"/>
                  <a:gd name="T20" fmla="*/ 178 w 1129"/>
                  <a:gd name="T21" fmla="*/ 74 h 474"/>
                  <a:gd name="T22" fmla="*/ 171 w 1129"/>
                  <a:gd name="T23" fmla="*/ 82 h 474"/>
                  <a:gd name="T24" fmla="*/ 146 w 1129"/>
                  <a:gd name="T25" fmla="*/ 90 h 474"/>
                  <a:gd name="T26" fmla="*/ 91 w 1129"/>
                  <a:gd name="T27" fmla="*/ 112 h 474"/>
                  <a:gd name="T28" fmla="*/ 57 w 1129"/>
                  <a:gd name="T29" fmla="*/ 143 h 474"/>
                  <a:gd name="T30" fmla="*/ 19 w 1129"/>
                  <a:gd name="T31" fmla="*/ 152 h 474"/>
                  <a:gd name="T32" fmla="*/ 1 w 1129"/>
                  <a:gd name="T33" fmla="*/ 185 h 474"/>
                  <a:gd name="T34" fmla="*/ 2 w 1129"/>
                  <a:gd name="T35" fmla="*/ 193 h 474"/>
                  <a:gd name="T36" fmla="*/ 71 w 1129"/>
                  <a:gd name="T37" fmla="*/ 233 h 474"/>
                  <a:gd name="T38" fmla="*/ 132 w 1129"/>
                  <a:gd name="T39" fmla="*/ 293 h 474"/>
                  <a:gd name="T40" fmla="*/ 124 w 1129"/>
                  <a:gd name="T41" fmla="*/ 337 h 474"/>
                  <a:gd name="T42" fmla="*/ 117 w 1129"/>
                  <a:gd name="T43" fmla="*/ 369 h 474"/>
                  <a:gd name="T44" fmla="*/ 201 w 1129"/>
                  <a:gd name="T45" fmla="*/ 386 h 474"/>
                  <a:gd name="T46" fmla="*/ 283 w 1129"/>
                  <a:gd name="T47" fmla="*/ 418 h 474"/>
                  <a:gd name="T48" fmla="*/ 320 w 1129"/>
                  <a:gd name="T49" fmla="*/ 447 h 474"/>
                  <a:gd name="T50" fmla="*/ 425 w 1129"/>
                  <a:gd name="T51" fmla="*/ 512 h 474"/>
                  <a:gd name="T52" fmla="*/ 554 w 1129"/>
                  <a:gd name="T53" fmla="*/ 508 h 474"/>
                  <a:gd name="T54" fmla="*/ 684 w 1129"/>
                  <a:gd name="T55" fmla="*/ 547 h 474"/>
                  <a:gd name="T56" fmla="*/ 703 w 1129"/>
                  <a:gd name="T57" fmla="*/ 553 h 474"/>
                  <a:gd name="T58" fmla="*/ 761 w 1129"/>
                  <a:gd name="T59" fmla="*/ 527 h 474"/>
                  <a:gd name="T60" fmla="*/ 919 w 1129"/>
                  <a:gd name="T61" fmla="*/ 505 h 474"/>
                  <a:gd name="T62" fmla="*/ 985 w 1129"/>
                  <a:gd name="T63" fmla="*/ 463 h 474"/>
                  <a:gd name="T64" fmla="*/ 972 w 1129"/>
                  <a:gd name="T65" fmla="*/ 417 h 474"/>
                  <a:gd name="T66" fmla="*/ 1018 w 1129"/>
                  <a:gd name="T67" fmla="*/ 388 h 474"/>
                  <a:gd name="T68" fmla="*/ 1089 w 1129"/>
                  <a:gd name="T69" fmla="*/ 385 h 474"/>
                  <a:gd name="T70" fmla="*/ 1123 w 1129"/>
                  <a:gd name="T71" fmla="*/ 365 h 474"/>
                  <a:gd name="T72" fmla="*/ 1178 w 1129"/>
                  <a:gd name="T73" fmla="*/ 333 h 474"/>
                  <a:gd name="T74" fmla="*/ 1207 w 1129"/>
                  <a:gd name="T75" fmla="*/ 316 h 474"/>
                  <a:gd name="T76" fmla="*/ 1225 w 1129"/>
                  <a:gd name="T77" fmla="*/ 303 h 474"/>
                  <a:gd name="T78" fmla="*/ 1313 w 1129"/>
                  <a:gd name="T79" fmla="*/ 299 h 474"/>
                  <a:gd name="T80" fmla="*/ 1322 w 1129"/>
                  <a:gd name="T81" fmla="*/ 282 h 474"/>
                  <a:gd name="T82" fmla="*/ 1294 w 1129"/>
                  <a:gd name="T83" fmla="*/ 258 h 474"/>
                  <a:gd name="T84" fmla="*/ 1220 w 1129"/>
                  <a:gd name="T85" fmla="*/ 244 h 474"/>
                  <a:gd name="T86" fmla="*/ 1179 w 1129"/>
                  <a:gd name="T87" fmla="*/ 237 h 474"/>
                  <a:gd name="T88" fmla="*/ 1151 w 1129"/>
                  <a:gd name="T89" fmla="*/ 241 h 474"/>
                  <a:gd name="T90" fmla="*/ 1146 w 1129"/>
                  <a:gd name="T91" fmla="*/ 212 h 474"/>
                  <a:gd name="T92" fmla="*/ 1156 w 1129"/>
                  <a:gd name="T93" fmla="*/ 198 h 474"/>
                  <a:gd name="T94" fmla="*/ 1186 w 1129"/>
                  <a:gd name="T95" fmla="*/ 137 h 474"/>
                  <a:gd name="T96" fmla="*/ 1152 w 1129"/>
                  <a:gd name="T97" fmla="*/ 124 h 474"/>
                  <a:gd name="T98" fmla="*/ 1104 w 1129"/>
                  <a:gd name="T99" fmla="*/ 108 h 474"/>
                  <a:gd name="T100" fmla="*/ 1088 w 1129"/>
                  <a:gd name="T101" fmla="*/ 108 h 474"/>
                  <a:gd name="T102" fmla="*/ 1012 w 1129"/>
                  <a:gd name="T103" fmla="*/ 148 h 474"/>
                  <a:gd name="T104" fmla="*/ 984 w 1129"/>
                  <a:gd name="T105" fmla="*/ 153 h 474"/>
                  <a:gd name="T106" fmla="*/ 951 w 1129"/>
                  <a:gd name="T107" fmla="*/ 170 h 474"/>
                  <a:gd name="T108" fmla="*/ 920 w 1129"/>
                  <a:gd name="T109" fmla="*/ 160 h 474"/>
                  <a:gd name="T110" fmla="*/ 857 w 1129"/>
                  <a:gd name="T111" fmla="*/ 153 h 474"/>
                  <a:gd name="T112" fmla="*/ 833 w 1129"/>
                  <a:gd name="T113" fmla="*/ 133 h 474"/>
                  <a:gd name="T114" fmla="*/ 824 w 1129"/>
                  <a:gd name="T115" fmla="*/ 129 h 474"/>
                  <a:gd name="T116" fmla="*/ 813 w 1129"/>
                  <a:gd name="T117" fmla="*/ 116 h 474"/>
                  <a:gd name="T118" fmla="*/ 768 w 1129"/>
                  <a:gd name="T119" fmla="*/ 98 h 474"/>
                  <a:gd name="T120" fmla="*/ 742 w 1129"/>
                  <a:gd name="T121" fmla="*/ 102 h 474"/>
                  <a:gd name="T122" fmla="*/ 646 w 1129"/>
                  <a:gd name="T123" fmla="*/ 108 h 474"/>
                  <a:gd name="T124" fmla="*/ 589 w 1129"/>
                  <a:gd name="T125" fmla="*/ 54 h 4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9" h="474">
                    <a:moveTo>
                      <a:pt x="424" y="19"/>
                    </a:moveTo>
                    <a:lnTo>
                      <a:pt x="420" y="19"/>
                    </a:lnTo>
                    <a:lnTo>
                      <a:pt x="415" y="19"/>
                    </a:lnTo>
                    <a:lnTo>
                      <a:pt x="412" y="18"/>
                    </a:lnTo>
                    <a:lnTo>
                      <a:pt x="412" y="16"/>
                    </a:lnTo>
                    <a:lnTo>
                      <a:pt x="412" y="15"/>
                    </a:lnTo>
                    <a:lnTo>
                      <a:pt x="405" y="10"/>
                    </a:lnTo>
                    <a:lnTo>
                      <a:pt x="398" y="7"/>
                    </a:lnTo>
                    <a:lnTo>
                      <a:pt x="392" y="1"/>
                    </a:lnTo>
                    <a:lnTo>
                      <a:pt x="391" y="0"/>
                    </a:lnTo>
                    <a:lnTo>
                      <a:pt x="390" y="0"/>
                    </a:lnTo>
                    <a:lnTo>
                      <a:pt x="389" y="0"/>
                    </a:lnTo>
                    <a:lnTo>
                      <a:pt x="386" y="0"/>
                    </a:lnTo>
                    <a:lnTo>
                      <a:pt x="385" y="1"/>
                    </a:lnTo>
                    <a:lnTo>
                      <a:pt x="385" y="3"/>
                    </a:lnTo>
                    <a:lnTo>
                      <a:pt x="384" y="7"/>
                    </a:lnTo>
                    <a:lnTo>
                      <a:pt x="381" y="12"/>
                    </a:lnTo>
                    <a:lnTo>
                      <a:pt x="380" y="16"/>
                    </a:lnTo>
                    <a:lnTo>
                      <a:pt x="379" y="18"/>
                    </a:lnTo>
                    <a:lnTo>
                      <a:pt x="375" y="21"/>
                    </a:lnTo>
                    <a:lnTo>
                      <a:pt x="373" y="23"/>
                    </a:lnTo>
                    <a:lnTo>
                      <a:pt x="371" y="25"/>
                    </a:lnTo>
                    <a:lnTo>
                      <a:pt x="368" y="28"/>
                    </a:lnTo>
                    <a:lnTo>
                      <a:pt x="367" y="30"/>
                    </a:lnTo>
                    <a:lnTo>
                      <a:pt x="367" y="31"/>
                    </a:lnTo>
                    <a:lnTo>
                      <a:pt x="367" y="34"/>
                    </a:lnTo>
                    <a:lnTo>
                      <a:pt x="367" y="35"/>
                    </a:lnTo>
                    <a:lnTo>
                      <a:pt x="367" y="36"/>
                    </a:lnTo>
                    <a:lnTo>
                      <a:pt x="365" y="37"/>
                    </a:lnTo>
                    <a:lnTo>
                      <a:pt x="362" y="37"/>
                    </a:lnTo>
                    <a:lnTo>
                      <a:pt x="360" y="37"/>
                    </a:lnTo>
                    <a:lnTo>
                      <a:pt x="359" y="37"/>
                    </a:lnTo>
                    <a:lnTo>
                      <a:pt x="356" y="39"/>
                    </a:lnTo>
                    <a:lnTo>
                      <a:pt x="353" y="47"/>
                    </a:lnTo>
                    <a:lnTo>
                      <a:pt x="354" y="57"/>
                    </a:lnTo>
                    <a:lnTo>
                      <a:pt x="356" y="67"/>
                    </a:lnTo>
                    <a:lnTo>
                      <a:pt x="361" y="76"/>
                    </a:lnTo>
                    <a:lnTo>
                      <a:pt x="365" y="86"/>
                    </a:lnTo>
                    <a:lnTo>
                      <a:pt x="366" y="93"/>
                    </a:lnTo>
                    <a:lnTo>
                      <a:pt x="361" y="101"/>
                    </a:lnTo>
                    <a:lnTo>
                      <a:pt x="354" y="107"/>
                    </a:lnTo>
                    <a:lnTo>
                      <a:pt x="345" y="112"/>
                    </a:lnTo>
                    <a:lnTo>
                      <a:pt x="337" y="114"/>
                    </a:lnTo>
                    <a:lnTo>
                      <a:pt x="324" y="113"/>
                    </a:lnTo>
                    <a:lnTo>
                      <a:pt x="310" y="110"/>
                    </a:lnTo>
                    <a:lnTo>
                      <a:pt x="296" y="106"/>
                    </a:lnTo>
                    <a:lnTo>
                      <a:pt x="294" y="106"/>
                    </a:lnTo>
                    <a:lnTo>
                      <a:pt x="292" y="105"/>
                    </a:lnTo>
                    <a:lnTo>
                      <a:pt x="290" y="104"/>
                    </a:lnTo>
                    <a:lnTo>
                      <a:pt x="288" y="102"/>
                    </a:lnTo>
                    <a:lnTo>
                      <a:pt x="286" y="101"/>
                    </a:lnTo>
                    <a:lnTo>
                      <a:pt x="272" y="101"/>
                    </a:lnTo>
                    <a:lnTo>
                      <a:pt x="257" y="101"/>
                    </a:lnTo>
                    <a:lnTo>
                      <a:pt x="244" y="99"/>
                    </a:lnTo>
                    <a:lnTo>
                      <a:pt x="231" y="93"/>
                    </a:lnTo>
                    <a:lnTo>
                      <a:pt x="231" y="92"/>
                    </a:lnTo>
                    <a:lnTo>
                      <a:pt x="230" y="89"/>
                    </a:lnTo>
                    <a:lnTo>
                      <a:pt x="231" y="88"/>
                    </a:lnTo>
                    <a:lnTo>
                      <a:pt x="231" y="86"/>
                    </a:lnTo>
                    <a:lnTo>
                      <a:pt x="231" y="83"/>
                    </a:lnTo>
                    <a:lnTo>
                      <a:pt x="230" y="83"/>
                    </a:lnTo>
                    <a:lnTo>
                      <a:pt x="212" y="75"/>
                    </a:lnTo>
                    <a:lnTo>
                      <a:pt x="191" y="70"/>
                    </a:lnTo>
                    <a:lnTo>
                      <a:pt x="172" y="66"/>
                    </a:lnTo>
                    <a:lnTo>
                      <a:pt x="152" y="63"/>
                    </a:lnTo>
                    <a:lnTo>
                      <a:pt x="152" y="65"/>
                    </a:lnTo>
                    <a:lnTo>
                      <a:pt x="152" y="67"/>
                    </a:lnTo>
                    <a:lnTo>
                      <a:pt x="152" y="69"/>
                    </a:lnTo>
                    <a:lnTo>
                      <a:pt x="149" y="70"/>
                    </a:lnTo>
                    <a:lnTo>
                      <a:pt x="147" y="70"/>
                    </a:lnTo>
                    <a:lnTo>
                      <a:pt x="146" y="70"/>
                    </a:lnTo>
                    <a:lnTo>
                      <a:pt x="143" y="69"/>
                    </a:lnTo>
                    <a:lnTo>
                      <a:pt x="141" y="67"/>
                    </a:lnTo>
                    <a:lnTo>
                      <a:pt x="140" y="67"/>
                    </a:lnTo>
                    <a:lnTo>
                      <a:pt x="138" y="69"/>
                    </a:lnTo>
                    <a:lnTo>
                      <a:pt x="132" y="74"/>
                    </a:lnTo>
                    <a:lnTo>
                      <a:pt x="125" y="77"/>
                    </a:lnTo>
                    <a:lnTo>
                      <a:pt x="118" y="78"/>
                    </a:lnTo>
                    <a:lnTo>
                      <a:pt x="111" y="81"/>
                    </a:lnTo>
                    <a:lnTo>
                      <a:pt x="97" y="89"/>
                    </a:lnTo>
                    <a:lnTo>
                      <a:pt x="82" y="94"/>
                    </a:lnTo>
                    <a:lnTo>
                      <a:pt x="81" y="95"/>
                    </a:lnTo>
                    <a:lnTo>
                      <a:pt x="78" y="96"/>
                    </a:lnTo>
                    <a:lnTo>
                      <a:pt x="76" y="98"/>
                    </a:lnTo>
                    <a:lnTo>
                      <a:pt x="75" y="99"/>
                    </a:lnTo>
                    <a:lnTo>
                      <a:pt x="65" y="104"/>
                    </a:lnTo>
                    <a:lnTo>
                      <a:pt x="59" y="110"/>
                    </a:lnTo>
                    <a:lnTo>
                      <a:pt x="53" y="118"/>
                    </a:lnTo>
                    <a:lnTo>
                      <a:pt x="49" y="122"/>
                    </a:lnTo>
                    <a:lnTo>
                      <a:pt x="43" y="123"/>
                    </a:lnTo>
                    <a:lnTo>
                      <a:pt x="37" y="125"/>
                    </a:lnTo>
                    <a:lnTo>
                      <a:pt x="32" y="129"/>
                    </a:lnTo>
                    <a:lnTo>
                      <a:pt x="28" y="130"/>
                    </a:lnTo>
                    <a:lnTo>
                      <a:pt x="22" y="130"/>
                    </a:lnTo>
                    <a:lnTo>
                      <a:pt x="16" y="130"/>
                    </a:lnTo>
                    <a:lnTo>
                      <a:pt x="11" y="131"/>
                    </a:lnTo>
                    <a:lnTo>
                      <a:pt x="4" y="137"/>
                    </a:lnTo>
                    <a:lnTo>
                      <a:pt x="0" y="147"/>
                    </a:lnTo>
                    <a:lnTo>
                      <a:pt x="0" y="155"/>
                    </a:lnTo>
                    <a:lnTo>
                      <a:pt x="0" y="157"/>
                    </a:lnTo>
                    <a:lnTo>
                      <a:pt x="1" y="158"/>
                    </a:lnTo>
                    <a:lnTo>
                      <a:pt x="4" y="160"/>
                    </a:lnTo>
                    <a:lnTo>
                      <a:pt x="5" y="161"/>
                    </a:lnTo>
                    <a:lnTo>
                      <a:pt x="6" y="163"/>
                    </a:lnTo>
                    <a:lnTo>
                      <a:pt x="5" y="164"/>
                    </a:lnTo>
                    <a:lnTo>
                      <a:pt x="4" y="164"/>
                    </a:lnTo>
                    <a:lnTo>
                      <a:pt x="2" y="165"/>
                    </a:lnTo>
                    <a:lnTo>
                      <a:pt x="1" y="165"/>
                    </a:lnTo>
                    <a:lnTo>
                      <a:pt x="13" y="176"/>
                    </a:lnTo>
                    <a:lnTo>
                      <a:pt x="26" y="187"/>
                    </a:lnTo>
                    <a:lnTo>
                      <a:pt x="41" y="195"/>
                    </a:lnTo>
                    <a:lnTo>
                      <a:pt x="51" y="197"/>
                    </a:lnTo>
                    <a:lnTo>
                      <a:pt x="61" y="199"/>
                    </a:lnTo>
                    <a:lnTo>
                      <a:pt x="71" y="199"/>
                    </a:lnTo>
                    <a:lnTo>
                      <a:pt x="81" y="202"/>
                    </a:lnTo>
                    <a:lnTo>
                      <a:pt x="89" y="209"/>
                    </a:lnTo>
                    <a:lnTo>
                      <a:pt x="96" y="224"/>
                    </a:lnTo>
                    <a:lnTo>
                      <a:pt x="103" y="237"/>
                    </a:lnTo>
                    <a:lnTo>
                      <a:pt x="113" y="250"/>
                    </a:lnTo>
                    <a:lnTo>
                      <a:pt x="114" y="255"/>
                    </a:lnTo>
                    <a:lnTo>
                      <a:pt x="113" y="261"/>
                    </a:lnTo>
                    <a:lnTo>
                      <a:pt x="112" y="270"/>
                    </a:lnTo>
                    <a:lnTo>
                      <a:pt x="112" y="277"/>
                    </a:lnTo>
                    <a:lnTo>
                      <a:pt x="111" y="283"/>
                    </a:lnTo>
                    <a:lnTo>
                      <a:pt x="106" y="288"/>
                    </a:lnTo>
                    <a:lnTo>
                      <a:pt x="101" y="292"/>
                    </a:lnTo>
                    <a:lnTo>
                      <a:pt x="96" y="297"/>
                    </a:lnTo>
                    <a:lnTo>
                      <a:pt x="96" y="305"/>
                    </a:lnTo>
                    <a:lnTo>
                      <a:pt x="97" y="308"/>
                    </a:lnTo>
                    <a:lnTo>
                      <a:pt x="99" y="312"/>
                    </a:lnTo>
                    <a:lnTo>
                      <a:pt x="100" y="315"/>
                    </a:lnTo>
                    <a:lnTo>
                      <a:pt x="102" y="318"/>
                    </a:lnTo>
                    <a:lnTo>
                      <a:pt x="105" y="320"/>
                    </a:lnTo>
                    <a:lnTo>
                      <a:pt x="108" y="323"/>
                    </a:lnTo>
                    <a:lnTo>
                      <a:pt x="129" y="327"/>
                    </a:lnTo>
                    <a:lnTo>
                      <a:pt x="150" y="329"/>
                    </a:lnTo>
                    <a:lnTo>
                      <a:pt x="172" y="330"/>
                    </a:lnTo>
                    <a:lnTo>
                      <a:pt x="194" y="332"/>
                    </a:lnTo>
                    <a:lnTo>
                      <a:pt x="202" y="337"/>
                    </a:lnTo>
                    <a:lnTo>
                      <a:pt x="209" y="342"/>
                    </a:lnTo>
                    <a:lnTo>
                      <a:pt x="217" y="348"/>
                    </a:lnTo>
                    <a:lnTo>
                      <a:pt x="224" y="351"/>
                    </a:lnTo>
                    <a:lnTo>
                      <a:pt x="242" y="357"/>
                    </a:lnTo>
                    <a:lnTo>
                      <a:pt x="257" y="363"/>
                    </a:lnTo>
                    <a:lnTo>
                      <a:pt x="262" y="366"/>
                    </a:lnTo>
                    <a:lnTo>
                      <a:pt x="266" y="370"/>
                    </a:lnTo>
                    <a:lnTo>
                      <a:pt x="268" y="373"/>
                    </a:lnTo>
                    <a:lnTo>
                      <a:pt x="272" y="378"/>
                    </a:lnTo>
                    <a:lnTo>
                      <a:pt x="273" y="382"/>
                    </a:lnTo>
                    <a:lnTo>
                      <a:pt x="283" y="401"/>
                    </a:lnTo>
                    <a:lnTo>
                      <a:pt x="295" y="415"/>
                    </a:lnTo>
                    <a:lnTo>
                      <a:pt x="309" y="425"/>
                    </a:lnTo>
                    <a:lnTo>
                      <a:pt x="326" y="432"/>
                    </a:lnTo>
                    <a:lnTo>
                      <a:pt x="344" y="436"/>
                    </a:lnTo>
                    <a:lnTo>
                      <a:pt x="363" y="437"/>
                    </a:lnTo>
                    <a:lnTo>
                      <a:pt x="383" y="437"/>
                    </a:lnTo>
                    <a:lnTo>
                      <a:pt x="402" y="436"/>
                    </a:lnTo>
                    <a:lnTo>
                      <a:pt x="421" y="433"/>
                    </a:lnTo>
                    <a:lnTo>
                      <a:pt x="439" y="431"/>
                    </a:lnTo>
                    <a:lnTo>
                      <a:pt x="456" y="431"/>
                    </a:lnTo>
                    <a:lnTo>
                      <a:pt x="473" y="434"/>
                    </a:lnTo>
                    <a:lnTo>
                      <a:pt x="489" y="442"/>
                    </a:lnTo>
                    <a:lnTo>
                      <a:pt x="517" y="455"/>
                    </a:lnTo>
                    <a:lnTo>
                      <a:pt x="549" y="462"/>
                    </a:lnTo>
                    <a:lnTo>
                      <a:pt x="581" y="465"/>
                    </a:lnTo>
                    <a:lnTo>
                      <a:pt x="582" y="466"/>
                    </a:lnTo>
                    <a:lnTo>
                      <a:pt x="584" y="467"/>
                    </a:lnTo>
                    <a:lnTo>
                      <a:pt x="584" y="468"/>
                    </a:lnTo>
                    <a:lnTo>
                      <a:pt x="584" y="469"/>
                    </a:lnTo>
                    <a:lnTo>
                      <a:pt x="585" y="471"/>
                    </a:lnTo>
                    <a:lnTo>
                      <a:pt x="586" y="471"/>
                    </a:lnTo>
                    <a:lnTo>
                      <a:pt x="593" y="469"/>
                    </a:lnTo>
                    <a:lnTo>
                      <a:pt x="600" y="472"/>
                    </a:lnTo>
                    <a:lnTo>
                      <a:pt x="606" y="474"/>
                    </a:lnTo>
                    <a:lnTo>
                      <a:pt x="617" y="472"/>
                    </a:lnTo>
                    <a:lnTo>
                      <a:pt x="626" y="468"/>
                    </a:lnTo>
                    <a:lnTo>
                      <a:pt x="633" y="461"/>
                    </a:lnTo>
                    <a:lnTo>
                      <a:pt x="641" y="455"/>
                    </a:lnTo>
                    <a:lnTo>
                      <a:pt x="650" y="450"/>
                    </a:lnTo>
                    <a:lnTo>
                      <a:pt x="674" y="445"/>
                    </a:lnTo>
                    <a:lnTo>
                      <a:pt x="699" y="444"/>
                    </a:lnTo>
                    <a:lnTo>
                      <a:pt x="726" y="444"/>
                    </a:lnTo>
                    <a:lnTo>
                      <a:pt x="751" y="443"/>
                    </a:lnTo>
                    <a:lnTo>
                      <a:pt x="775" y="437"/>
                    </a:lnTo>
                    <a:lnTo>
                      <a:pt x="785" y="431"/>
                    </a:lnTo>
                    <a:lnTo>
                      <a:pt x="793" y="422"/>
                    </a:lnTo>
                    <a:lnTo>
                      <a:pt x="803" y="414"/>
                    </a:lnTo>
                    <a:lnTo>
                      <a:pt x="812" y="406"/>
                    </a:lnTo>
                    <a:lnTo>
                      <a:pt x="822" y="401"/>
                    </a:lnTo>
                    <a:lnTo>
                      <a:pt x="831" y="398"/>
                    </a:lnTo>
                    <a:lnTo>
                      <a:pt x="841" y="395"/>
                    </a:lnTo>
                    <a:lnTo>
                      <a:pt x="848" y="389"/>
                    </a:lnTo>
                    <a:lnTo>
                      <a:pt x="849" y="383"/>
                    </a:lnTo>
                    <a:lnTo>
                      <a:pt x="846" y="377"/>
                    </a:lnTo>
                    <a:lnTo>
                      <a:pt x="840" y="371"/>
                    </a:lnTo>
                    <a:lnTo>
                      <a:pt x="833" y="363"/>
                    </a:lnTo>
                    <a:lnTo>
                      <a:pt x="830" y="356"/>
                    </a:lnTo>
                    <a:lnTo>
                      <a:pt x="830" y="348"/>
                    </a:lnTo>
                    <a:lnTo>
                      <a:pt x="835" y="339"/>
                    </a:lnTo>
                    <a:lnTo>
                      <a:pt x="841" y="333"/>
                    </a:lnTo>
                    <a:lnTo>
                      <a:pt x="848" y="329"/>
                    </a:lnTo>
                    <a:lnTo>
                      <a:pt x="859" y="329"/>
                    </a:lnTo>
                    <a:lnTo>
                      <a:pt x="869" y="331"/>
                    </a:lnTo>
                    <a:lnTo>
                      <a:pt x="880" y="335"/>
                    </a:lnTo>
                    <a:lnTo>
                      <a:pt x="890" y="338"/>
                    </a:lnTo>
                    <a:lnTo>
                      <a:pt x="901" y="341"/>
                    </a:lnTo>
                    <a:lnTo>
                      <a:pt x="912" y="339"/>
                    </a:lnTo>
                    <a:lnTo>
                      <a:pt x="922" y="336"/>
                    </a:lnTo>
                    <a:lnTo>
                      <a:pt x="930" y="329"/>
                    </a:lnTo>
                    <a:lnTo>
                      <a:pt x="934" y="325"/>
                    </a:lnTo>
                    <a:lnTo>
                      <a:pt x="936" y="320"/>
                    </a:lnTo>
                    <a:lnTo>
                      <a:pt x="940" y="317"/>
                    </a:lnTo>
                    <a:lnTo>
                      <a:pt x="943" y="314"/>
                    </a:lnTo>
                    <a:lnTo>
                      <a:pt x="948" y="312"/>
                    </a:lnTo>
                    <a:lnTo>
                      <a:pt x="959" y="312"/>
                    </a:lnTo>
                    <a:lnTo>
                      <a:pt x="969" y="312"/>
                    </a:lnTo>
                    <a:lnTo>
                      <a:pt x="979" y="312"/>
                    </a:lnTo>
                    <a:lnTo>
                      <a:pt x="989" y="308"/>
                    </a:lnTo>
                    <a:lnTo>
                      <a:pt x="995" y="301"/>
                    </a:lnTo>
                    <a:lnTo>
                      <a:pt x="1001" y="292"/>
                    </a:lnTo>
                    <a:lnTo>
                      <a:pt x="1006" y="284"/>
                    </a:lnTo>
                    <a:lnTo>
                      <a:pt x="1012" y="276"/>
                    </a:lnTo>
                    <a:lnTo>
                      <a:pt x="1020" y="270"/>
                    </a:lnTo>
                    <a:lnTo>
                      <a:pt x="1023" y="270"/>
                    </a:lnTo>
                    <a:lnTo>
                      <a:pt x="1025" y="270"/>
                    </a:lnTo>
                    <a:lnTo>
                      <a:pt x="1029" y="270"/>
                    </a:lnTo>
                    <a:lnTo>
                      <a:pt x="1031" y="270"/>
                    </a:lnTo>
                    <a:lnTo>
                      <a:pt x="1034" y="270"/>
                    </a:lnTo>
                    <a:lnTo>
                      <a:pt x="1036" y="267"/>
                    </a:lnTo>
                    <a:lnTo>
                      <a:pt x="1038" y="265"/>
                    </a:lnTo>
                    <a:lnTo>
                      <a:pt x="1041" y="262"/>
                    </a:lnTo>
                    <a:lnTo>
                      <a:pt x="1043" y="260"/>
                    </a:lnTo>
                    <a:lnTo>
                      <a:pt x="1046" y="259"/>
                    </a:lnTo>
                    <a:lnTo>
                      <a:pt x="1058" y="256"/>
                    </a:lnTo>
                    <a:lnTo>
                      <a:pt x="1070" y="253"/>
                    </a:lnTo>
                    <a:lnTo>
                      <a:pt x="1082" y="250"/>
                    </a:lnTo>
                    <a:lnTo>
                      <a:pt x="1094" y="252"/>
                    </a:lnTo>
                    <a:lnTo>
                      <a:pt x="1107" y="255"/>
                    </a:lnTo>
                    <a:lnTo>
                      <a:pt x="1121" y="255"/>
                    </a:lnTo>
                    <a:lnTo>
                      <a:pt x="1124" y="255"/>
                    </a:lnTo>
                    <a:lnTo>
                      <a:pt x="1125" y="254"/>
                    </a:lnTo>
                    <a:lnTo>
                      <a:pt x="1126" y="252"/>
                    </a:lnTo>
                    <a:lnTo>
                      <a:pt x="1127" y="250"/>
                    </a:lnTo>
                    <a:lnTo>
                      <a:pt x="1127" y="248"/>
                    </a:lnTo>
                    <a:lnTo>
                      <a:pt x="1129" y="241"/>
                    </a:lnTo>
                    <a:lnTo>
                      <a:pt x="1125" y="234"/>
                    </a:lnTo>
                    <a:lnTo>
                      <a:pt x="1119" y="229"/>
                    </a:lnTo>
                    <a:lnTo>
                      <a:pt x="1115" y="226"/>
                    </a:lnTo>
                    <a:lnTo>
                      <a:pt x="1111" y="225"/>
                    </a:lnTo>
                    <a:lnTo>
                      <a:pt x="1107" y="223"/>
                    </a:lnTo>
                    <a:lnTo>
                      <a:pt x="1105" y="220"/>
                    </a:lnTo>
                    <a:lnTo>
                      <a:pt x="1094" y="208"/>
                    </a:lnTo>
                    <a:lnTo>
                      <a:pt x="1082" y="201"/>
                    </a:lnTo>
                    <a:lnTo>
                      <a:pt x="1068" y="197"/>
                    </a:lnTo>
                    <a:lnTo>
                      <a:pt x="1055" y="201"/>
                    </a:lnTo>
                    <a:lnTo>
                      <a:pt x="1048" y="205"/>
                    </a:lnTo>
                    <a:lnTo>
                      <a:pt x="1042" y="208"/>
                    </a:lnTo>
                    <a:lnTo>
                      <a:pt x="1034" y="209"/>
                    </a:lnTo>
                    <a:lnTo>
                      <a:pt x="1031" y="208"/>
                    </a:lnTo>
                    <a:lnTo>
                      <a:pt x="1030" y="207"/>
                    </a:lnTo>
                    <a:lnTo>
                      <a:pt x="1029" y="206"/>
                    </a:lnTo>
                    <a:lnTo>
                      <a:pt x="1018" y="202"/>
                    </a:lnTo>
                    <a:lnTo>
                      <a:pt x="1007" y="202"/>
                    </a:lnTo>
                    <a:lnTo>
                      <a:pt x="996" y="201"/>
                    </a:lnTo>
                    <a:lnTo>
                      <a:pt x="994" y="201"/>
                    </a:lnTo>
                    <a:lnTo>
                      <a:pt x="991" y="202"/>
                    </a:lnTo>
                    <a:lnTo>
                      <a:pt x="988" y="203"/>
                    </a:lnTo>
                    <a:lnTo>
                      <a:pt x="985" y="205"/>
                    </a:lnTo>
                    <a:lnTo>
                      <a:pt x="983" y="206"/>
                    </a:lnTo>
                    <a:lnTo>
                      <a:pt x="976" y="203"/>
                    </a:lnTo>
                    <a:lnTo>
                      <a:pt x="972" y="197"/>
                    </a:lnTo>
                    <a:lnTo>
                      <a:pt x="970" y="191"/>
                    </a:lnTo>
                    <a:lnTo>
                      <a:pt x="972" y="185"/>
                    </a:lnTo>
                    <a:lnTo>
                      <a:pt x="976" y="183"/>
                    </a:lnTo>
                    <a:lnTo>
                      <a:pt x="979" y="181"/>
                    </a:lnTo>
                    <a:lnTo>
                      <a:pt x="984" y="179"/>
                    </a:lnTo>
                    <a:lnTo>
                      <a:pt x="989" y="179"/>
                    </a:lnTo>
                    <a:lnTo>
                      <a:pt x="989" y="176"/>
                    </a:lnTo>
                    <a:lnTo>
                      <a:pt x="988" y="173"/>
                    </a:lnTo>
                    <a:lnTo>
                      <a:pt x="987" y="171"/>
                    </a:lnTo>
                    <a:lnTo>
                      <a:pt x="987" y="169"/>
                    </a:lnTo>
                    <a:lnTo>
                      <a:pt x="988" y="165"/>
                    </a:lnTo>
                    <a:lnTo>
                      <a:pt x="995" y="151"/>
                    </a:lnTo>
                    <a:lnTo>
                      <a:pt x="1005" y="137"/>
                    </a:lnTo>
                    <a:lnTo>
                      <a:pt x="1012" y="123"/>
                    </a:lnTo>
                    <a:lnTo>
                      <a:pt x="1013" y="120"/>
                    </a:lnTo>
                    <a:lnTo>
                      <a:pt x="1013" y="117"/>
                    </a:lnTo>
                    <a:lnTo>
                      <a:pt x="1014" y="113"/>
                    </a:lnTo>
                    <a:lnTo>
                      <a:pt x="1013" y="110"/>
                    </a:lnTo>
                    <a:lnTo>
                      <a:pt x="1012" y="108"/>
                    </a:lnTo>
                    <a:lnTo>
                      <a:pt x="1004" y="104"/>
                    </a:lnTo>
                    <a:lnTo>
                      <a:pt x="994" y="104"/>
                    </a:lnTo>
                    <a:lnTo>
                      <a:pt x="984" y="106"/>
                    </a:lnTo>
                    <a:lnTo>
                      <a:pt x="975" y="107"/>
                    </a:lnTo>
                    <a:lnTo>
                      <a:pt x="965" y="106"/>
                    </a:lnTo>
                    <a:lnTo>
                      <a:pt x="958" y="101"/>
                    </a:lnTo>
                    <a:lnTo>
                      <a:pt x="952" y="96"/>
                    </a:lnTo>
                    <a:lnTo>
                      <a:pt x="945" y="92"/>
                    </a:lnTo>
                    <a:lnTo>
                      <a:pt x="943" y="92"/>
                    </a:lnTo>
                    <a:lnTo>
                      <a:pt x="941" y="93"/>
                    </a:lnTo>
                    <a:lnTo>
                      <a:pt x="939" y="93"/>
                    </a:lnTo>
                    <a:lnTo>
                      <a:pt x="935" y="94"/>
                    </a:lnTo>
                    <a:lnTo>
                      <a:pt x="933" y="94"/>
                    </a:lnTo>
                    <a:lnTo>
                      <a:pt x="931" y="93"/>
                    </a:lnTo>
                    <a:lnTo>
                      <a:pt x="929" y="92"/>
                    </a:lnTo>
                    <a:lnTo>
                      <a:pt x="902" y="105"/>
                    </a:lnTo>
                    <a:lnTo>
                      <a:pt x="877" y="123"/>
                    </a:lnTo>
                    <a:lnTo>
                      <a:pt x="875" y="124"/>
                    </a:lnTo>
                    <a:lnTo>
                      <a:pt x="871" y="125"/>
                    </a:lnTo>
                    <a:lnTo>
                      <a:pt x="868" y="125"/>
                    </a:lnTo>
                    <a:lnTo>
                      <a:pt x="864" y="126"/>
                    </a:lnTo>
                    <a:lnTo>
                      <a:pt x="860" y="128"/>
                    </a:lnTo>
                    <a:lnTo>
                      <a:pt x="858" y="129"/>
                    </a:lnTo>
                    <a:lnTo>
                      <a:pt x="856" y="130"/>
                    </a:lnTo>
                    <a:lnTo>
                      <a:pt x="853" y="131"/>
                    </a:lnTo>
                    <a:lnTo>
                      <a:pt x="851" y="131"/>
                    </a:lnTo>
                    <a:lnTo>
                      <a:pt x="840" y="131"/>
                    </a:lnTo>
                    <a:lnTo>
                      <a:pt x="829" y="134"/>
                    </a:lnTo>
                    <a:lnTo>
                      <a:pt x="819" y="141"/>
                    </a:lnTo>
                    <a:lnTo>
                      <a:pt x="818" y="142"/>
                    </a:lnTo>
                    <a:lnTo>
                      <a:pt x="817" y="143"/>
                    </a:lnTo>
                    <a:lnTo>
                      <a:pt x="815" y="145"/>
                    </a:lnTo>
                    <a:lnTo>
                      <a:pt x="812" y="145"/>
                    </a:lnTo>
                    <a:lnTo>
                      <a:pt x="811" y="145"/>
                    </a:lnTo>
                    <a:lnTo>
                      <a:pt x="810" y="143"/>
                    </a:lnTo>
                    <a:lnTo>
                      <a:pt x="805" y="140"/>
                    </a:lnTo>
                    <a:lnTo>
                      <a:pt x="801" y="137"/>
                    </a:lnTo>
                    <a:lnTo>
                      <a:pt x="797" y="136"/>
                    </a:lnTo>
                    <a:lnTo>
                      <a:pt x="786" y="137"/>
                    </a:lnTo>
                    <a:lnTo>
                      <a:pt x="776" y="138"/>
                    </a:lnTo>
                    <a:lnTo>
                      <a:pt x="765" y="138"/>
                    </a:lnTo>
                    <a:lnTo>
                      <a:pt x="754" y="134"/>
                    </a:lnTo>
                    <a:lnTo>
                      <a:pt x="748" y="131"/>
                    </a:lnTo>
                    <a:lnTo>
                      <a:pt x="740" y="130"/>
                    </a:lnTo>
                    <a:lnTo>
                      <a:pt x="732" y="131"/>
                    </a:lnTo>
                    <a:lnTo>
                      <a:pt x="724" y="131"/>
                    </a:lnTo>
                    <a:lnTo>
                      <a:pt x="717" y="130"/>
                    </a:lnTo>
                    <a:lnTo>
                      <a:pt x="712" y="126"/>
                    </a:lnTo>
                    <a:lnTo>
                      <a:pt x="710" y="119"/>
                    </a:lnTo>
                    <a:lnTo>
                      <a:pt x="710" y="117"/>
                    </a:lnTo>
                    <a:lnTo>
                      <a:pt x="711" y="114"/>
                    </a:lnTo>
                    <a:lnTo>
                      <a:pt x="712" y="112"/>
                    </a:lnTo>
                    <a:lnTo>
                      <a:pt x="714" y="110"/>
                    </a:lnTo>
                    <a:lnTo>
                      <a:pt x="714" y="107"/>
                    </a:lnTo>
                    <a:lnTo>
                      <a:pt x="711" y="110"/>
                    </a:lnTo>
                    <a:lnTo>
                      <a:pt x="708" y="110"/>
                    </a:lnTo>
                    <a:lnTo>
                      <a:pt x="704" y="110"/>
                    </a:lnTo>
                    <a:lnTo>
                      <a:pt x="705" y="107"/>
                    </a:lnTo>
                    <a:lnTo>
                      <a:pt x="705" y="105"/>
                    </a:lnTo>
                    <a:lnTo>
                      <a:pt x="704" y="104"/>
                    </a:lnTo>
                    <a:lnTo>
                      <a:pt x="703" y="102"/>
                    </a:lnTo>
                    <a:lnTo>
                      <a:pt x="701" y="101"/>
                    </a:lnTo>
                    <a:lnTo>
                      <a:pt x="694" y="99"/>
                    </a:lnTo>
                    <a:lnTo>
                      <a:pt x="687" y="99"/>
                    </a:lnTo>
                    <a:lnTo>
                      <a:pt x="679" y="99"/>
                    </a:lnTo>
                    <a:lnTo>
                      <a:pt x="673" y="99"/>
                    </a:lnTo>
                    <a:lnTo>
                      <a:pt x="667" y="95"/>
                    </a:lnTo>
                    <a:lnTo>
                      <a:pt x="662" y="89"/>
                    </a:lnTo>
                    <a:lnTo>
                      <a:pt x="656" y="84"/>
                    </a:lnTo>
                    <a:lnTo>
                      <a:pt x="649" y="84"/>
                    </a:lnTo>
                    <a:lnTo>
                      <a:pt x="647" y="86"/>
                    </a:lnTo>
                    <a:lnTo>
                      <a:pt x="645" y="87"/>
                    </a:lnTo>
                    <a:lnTo>
                      <a:pt x="643" y="87"/>
                    </a:lnTo>
                    <a:lnTo>
                      <a:pt x="641" y="88"/>
                    </a:lnTo>
                    <a:lnTo>
                      <a:pt x="634" y="87"/>
                    </a:lnTo>
                    <a:lnTo>
                      <a:pt x="627" y="83"/>
                    </a:lnTo>
                    <a:lnTo>
                      <a:pt x="620" y="81"/>
                    </a:lnTo>
                    <a:lnTo>
                      <a:pt x="611" y="82"/>
                    </a:lnTo>
                    <a:lnTo>
                      <a:pt x="592" y="88"/>
                    </a:lnTo>
                    <a:lnTo>
                      <a:pt x="572" y="92"/>
                    </a:lnTo>
                    <a:lnTo>
                      <a:pt x="552" y="92"/>
                    </a:lnTo>
                    <a:lnTo>
                      <a:pt x="533" y="87"/>
                    </a:lnTo>
                    <a:lnTo>
                      <a:pt x="515" y="77"/>
                    </a:lnTo>
                    <a:lnTo>
                      <a:pt x="511" y="71"/>
                    </a:lnTo>
                    <a:lnTo>
                      <a:pt x="508" y="63"/>
                    </a:lnTo>
                    <a:lnTo>
                      <a:pt x="505" y="54"/>
                    </a:lnTo>
                    <a:lnTo>
                      <a:pt x="503" y="46"/>
                    </a:lnTo>
                    <a:lnTo>
                      <a:pt x="498" y="40"/>
                    </a:lnTo>
                    <a:lnTo>
                      <a:pt x="481" y="31"/>
                    </a:lnTo>
                    <a:lnTo>
                      <a:pt x="462" y="27"/>
                    </a:lnTo>
                    <a:lnTo>
                      <a:pt x="443" y="23"/>
                    </a:lnTo>
                    <a:lnTo>
                      <a:pt x="424" y="19"/>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4" name="Freeform 115"/>
              <p:cNvSpPr/>
              <p:nvPr/>
            </p:nvSpPr>
            <p:spPr bwMode="gray">
              <a:xfrm>
                <a:off x="1575" y="1131"/>
                <a:ext cx="2535" cy="1602"/>
              </a:xfrm>
              <a:custGeom>
                <a:avLst/>
                <a:gdLst>
                  <a:gd name="T0" fmla="*/ 525 w 2166"/>
                  <a:gd name="T1" fmla="*/ 273 h 1369"/>
                  <a:gd name="T2" fmla="*/ 480 w 2166"/>
                  <a:gd name="T3" fmla="*/ 357 h 1369"/>
                  <a:gd name="T4" fmla="*/ 386 w 2166"/>
                  <a:gd name="T5" fmla="*/ 446 h 1369"/>
                  <a:gd name="T6" fmla="*/ 297 w 2166"/>
                  <a:gd name="T7" fmla="*/ 514 h 1369"/>
                  <a:gd name="T8" fmla="*/ 165 w 2166"/>
                  <a:gd name="T9" fmla="*/ 645 h 1369"/>
                  <a:gd name="T10" fmla="*/ 40 w 2166"/>
                  <a:gd name="T11" fmla="*/ 689 h 1369"/>
                  <a:gd name="T12" fmla="*/ 60 w 2166"/>
                  <a:gd name="T13" fmla="*/ 790 h 1369"/>
                  <a:gd name="T14" fmla="*/ 44 w 2166"/>
                  <a:gd name="T15" fmla="*/ 841 h 1369"/>
                  <a:gd name="T16" fmla="*/ 123 w 2166"/>
                  <a:gd name="T17" fmla="*/ 900 h 1369"/>
                  <a:gd name="T18" fmla="*/ 252 w 2166"/>
                  <a:gd name="T19" fmla="*/ 896 h 1369"/>
                  <a:gd name="T20" fmla="*/ 226 w 2166"/>
                  <a:gd name="T21" fmla="*/ 986 h 1369"/>
                  <a:gd name="T22" fmla="*/ 211 w 2166"/>
                  <a:gd name="T23" fmla="*/ 1057 h 1369"/>
                  <a:gd name="T24" fmla="*/ 317 w 2166"/>
                  <a:gd name="T25" fmla="*/ 1157 h 1369"/>
                  <a:gd name="T26" fmla="*/ 427 w 2166"/>
                  <a:gd name="T27" fmla="*/ 1211 h 1369"/>
                  <a:gd name="T28" fmla="*/ 485 w 2166"/>
                  <a:gd name="T29" fmla="*/ 1229 h 1369"/>
                  <a:gd name="T30" fmla="*/ 543 w 2166"/>
                  <a:gd name="T31" fmla="*/ 1256 h 1369"/>
                  <a:gd name="T32" fmla="*/ 639 w 2166"/>
                  <a:gd name="T33" fmla="*/ 1274 h 1369"/>
                  <a:gd name="T34" fmla="*/ 691 w 2166"/>
                  <a:gd name="T35" fmla="*/ 1244 h 1369"/>
                  <a:gd name="T36" fmla="*/ 798 w 2166"/>
                  <a:gd name="T37" fmla="*/ 1264 h 1369"/>
                  <a:gd name="T38" fmla="*/ 896 w 2166"/>
                  <a:gd name="T39" fmla="*/ 1208 h 1369"/>
                  <a:gd name="T40" fmla="*/ 961 w 2166"/>
                  <a:gd name="T41" fmla="*/ 1230 h 1369"/>
                  <a:gd name="T42" fmla="*/ 997 w 2166"/>
                  <a:gd name="T43" fmla="*/ 1243 h 1369"/>
                  <a:gd name="T44" fmla="*/ 1047 w 2166"/>
                  <a:gd name="T45" fmla="*/ 1295 h 1369"/>
                  <a:gd name="T46" fmla="*/ 1002 w 2166"/>
                  <a:gd name="T47" fmla="*/ 1403 h 1369"/>
                  <a:gd name="T48" fmla="*/ 1073 w 2166"/>
                  <a:gd name="T49" fmla="*/ 1472 h 1369"/>
                  <a:gd name="T50" fmla="*/ 1134 w 2166"/>
                  <a:gd name="T51" fmla="*/ 1541 h 1369"/>
                  <a:gd name="T52" fmla="*/ 1175 w 2166"/>
                  <a:gd name="T53" fmla="*/ 1540 h 1369"/>
                  <a:gd name="T54" fmla="*/ 1196 w 2166"/>
                  <a:gd name="T55" fmla="*/ 1505 h 1369"/>
                  <a:gd name="T56" fmla="*/ 1252 w 2166"/>
                  <a:gd name="T57" fmla="*/ 1486 h 1369"/>
                  <a:gd name="T58" fmla="*/ 1310 w 2166"/>
                  <a:gd name="T59" fmla="*/ 1462 h 1369"/>
                  <a:gd name="T60" fmla="*/ 1385 w 2166"/>
                  <a:gd name="T61" fmla="*/ 1518 h 1369"/>
                  <a:gd name="T62" fmla="*/ 1463 w 2166"/>
                  <a:gd name="T63" fmla="*/ 1539 h 1369"/>
                  <a:gd name="T64" fmla="*/ 1521 w 2166"/>
                  <a:gd name="T65" fmla="*/ 1580 h 1369"/>
                  <a:gd name="T66" fmla="*/ 1675 w 2166"/>
                  <a:gd name="T67" fmla="*/ 1498 h 1369"/>
                  <a:gd name="T68" fmla="*/ 1787 w 2166"/>
                  <a:gd name="T69" fmla="*/ 1476 h 1369"/>
                  <a:gd name="T70" fmla="*/ 1899 w 2166"/>
                  <a:gd name="T71" fmla="*/ 1374 h 1369"/>
                  <a:gd name="T72" fmla="*/ 2024 w 2166"/>
                  <a:gd name="T73" fmla="*/ 1180 h 1369"/>
                  <a:gd name="T74" fmla="*/ 1925 w 2166"/>
                  <a:gd name="T75" fmla="*/ 1081 h 1369"/>
                  <a:gd name="T76" fmla="*/ 1917 w 2166"/>
                  <a:gd name="T77" fmla="*/ 972 h 1369"/>
                  <a:gd name="T78" fmla="*/ 1949 w 2166"/>
                  <a:gd name="T79" fmla="*/ 894 h 1369"/>
                  <a:gd name="T80" fmla="*/ 1963 w 2166"/>
                  <a:gd name="T81" fmla="*/ 798 h 1369"/>
                  <a:gd name="T82" fmla="*/ 1841 w 2166"/>
                  <a:gd name="T83" fmla="*/ 751 h 1369"/>
                  <a:gd name="T84" fmla="*/ 1931 w 2166"/>
                  <a:gd name="T85" fmla="*/ 703 h 1369"/>
                  <a:gd name="T86" fmla="*/ 1988 w 2166"/>
                  <a:gd name="T87" fmla="*/ 736 h 1369"/>
                  <a:gd name="T88" fmla="*/ 2132 w 2166"/>
                  <a:gd name="T89" fmla="*/ 673 h 1369"/>
                  <a:gd name="T90" fmla="*/ 2261 w 2166"/>
                  <a:gd name="T91" fmla="*/ 609 h 1369"/>
                  <a:gd name="T92" fmla="*/ 2371 w 2166"/>
                  <a:gd name="T93" fmla="*/ 572 h 1369"/>
                  <a:gd name="T94" fmla="*/ 2439 w 2166"/>
                  <a:gd name="T95" fmla="*/ 454 h 1369"/>
                  <a:gd name="T96" fmla="*/ 2508 w 2166"/>
                  <a:gd name="T97" fmla="*/ 367 h 1369"/>
                  <a:gd name="T98" fmla="*/ 2529 w 2166"/>
                  <a:gd name="T99" fmla="*/ 284 h 1369"/>
                  <a:gd name="T100" fmla="*/ 2381 w 2166"/>
                  <a:gd name="T101" fmla="*/ 316 h 1369"/>
                  <a:gd name="T102" fmla="*/ 2337 w 2166"/>
                  <a:gd name="T103" fmla="*/ 248 h 1369"/>
                  <a:gd name="T104" fmla="*/ 2244 w 2166"/>
                  <a:gd name="T105" fmla="*/ 190 h 1369"/>
                  <a:gd name="T106" fmla="*/ 2129 w 2166"/>
                  <a:gd name="T107" fmla="*/ 27 h 1369"/>
                  <a:gd name="T108" fmla="*/ 1928 w 2166"/>
                  <a:gd name="T109" fmla="*/ 48 h 1369"/>
                  <a:gd name="T110" fmla="*/ 1901 w 2166"/>
                  <a:gd name="T111" fmla="*/ 190 h 1369"/>
                  <a:gd name="T112" fmla="*/ 1760 w 2166"/>
                  <a:gd name="T113" fmla="*/ 281 h 1369"/>
                  <a:gd name="T114" fmla="*/ 1896 w 2166"/>
                  <a:gd name="T115" fmla="*/ 329 h 1369"/>
                  <a:gd name="T116" fmla="*/ 1802 w 2166"/>
                  <a:gd name="T117" fmla="*/ 387 h 1369"/>
                  <a:gd name="T118" fmla="*/ 1580 w 2166"/>
                  <a:gd name="T119" fmla="*/ 468 h 1369"/>
                  <a:gd name="T120" fmla="*/ 1305 w 2166"/>
                  <a:gd name="T121" fmla="*/ 624 h 1369"/>
                  <a:gd name="T122" fmla="*/ 916 w 2166"/>
                  <a:gd name="T123" fmla="*/ 508 h 1369"/>
                  <a:gd name="T124" fmla="*/ 735 w 2166"/>
                  <a:gd name="T125" fmla="*/ 377 h 13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6" h="1369">
                    <a:moveTo>
                      <a:pt x="516" y="204"/>
                    </a:moveTo>
                    <a:lnTo>
                      <a:pt x="511" y="202"/>
                    </a:lnTo>
                    <a:lnTo>
                      <a:pt x="507" y="203"/>
                    </a:lnTo>
                    <a:lnTo>
                      <a:pt x="503" y="206"/>
                    </a:lnTo>
                    <a:lnTo>
                      <a:pt x="498" y="207"/>
                    </a:lnTo>
                    <a:lnTo>
                      <a:pt x="493" y="207"/>
                    </a:lnTo>
                    <a:lnTo>
                      <a:pt x="491" y="206"/>
                    </a:lnTo>
                    <a:lnTo>
                      <a:pt x="489" y="206"/>
                    </a:lnTo>
                    <a:lnTo>
                      <a:pt x="486" y="206"/>
                    </a:lnTo>
                    <a:lnTo>
                      <a:pt x="484" y="206"/>
                    </a:lnTo>
                    <a:lnTo>
                      <a:pt x="481" y="206"/>
                    </a:lnTo>
                    <a:lnTo>
                      <a:pt x="479" y="207"/>
                    </a:lnTo>
                    <a:lnTo>
                      <a:pt x="478" y="208"/>
                    </a:lnTo>
                    <a:lnTo>
                      <a:pt x="476" y="210"/>
                    </a:lnTo>
                    <a:lnTo>
                      <a:pt x="478" y="212"/>
                    </a:lnTo>
                    <a:lnTo>
                      <a:pt x="479" y="213"/>
                    </a:lnTo>
                    <a:lnTo>
                      <a:pt x="480" y="214"/>
                    </a:lnTo>
                    <a:lnTo>
                      <a:pt x="480" y="215"/>
                    </a:lnTo>
                    <a:lnTo>
                      <a:pt x="480" y="216"/>
                    </a:lnTo>
                    <a:lnTo>
                      <a:pt x="478" y="221"/>
                    </a:lnTo>
                    <a:lnTo>
                      <a:pt x="475" y="224"/>
                    </a:lnTo>
                    <a:lnTo>
                      <a:pt x="472" y="227"/>
                    </a:lnTo>
                    <a:lnTo>
                      <a:pt x="468" y="230"/>
                    </a:lnTo>
                    <a:lnTo>
                      <a:pt x="463" y="232"/>
                    </a:lnTo>
                    <a:lnTo>
                      <a:pt x="457" y="233"/>
                    </a:lnTo>
                    <a:lnTo>
                      <a:pt x="449" y="233"/>
                    </a:lnTo>
                    <a:lnTo>
                      <a:pt x="442" y="234"/>
                    </a:lnTo>
                    <a:lnTo>
                      <a:pt x="440" y="234"/>
                    </a:lnTo>
                    <a:lnTo>
                      <a:pt x="438" y="236"/>
                    </a:lnTo>
                    <a:lnTo>
                      <a:pt x="436" y="236"/>
                    </a:lnTo>
                    <a:lnTo>
                      <a:pt x="434" y="237"/>
                    </a:lnTo>
                    <a:lnTo>
                      <a:pt x="433" y="238"/>
                    </a:lnTo>
                    <a:lnTo>
                      <a:pt x="433" y="240"/>
                    </a:lnTo>
                    <a:lnTo>
                      <a:pt x="432" y="249"/>
                    </a:lnTo>
                    <a:lnTo>
                      <a:pt x="433" y="258"/>
                    </a:lnTo>
                    <a:lnTo>
                      <a:pt x="438" y="267"/>
                    </a:lnTo>
                    <a:lnTo>
                      <a:pt x="439" y="267"/>
                    </a:lnTo>
                    <a:lnTo>
                      <a:pt x="438" y="268"/>
                    </a:lnTo>
                    <a:lnTo>
                      <a:pt x="437" y="270"/>
                    </a:lnTo>
                    <a:lnTo>
                      <a:pt x="437" y="272"/>
                    </a:lnTo>
                    <a:lnTo>
                      <a:pt x="436" y="273"/>
                    </a:lnTo>
                    <a:lnTo>
                      <a:pt x="436" y="275"/>
                    </a:lnTo>
                    <a:lnTo>
                      <a:pt x="436" y="278"/>
                    </a:lnTo>
                    <a:lnTo>
                      <a:pt x="437" y="280"/>
                    </a:lnTo>
                    <a:lnTo>
                      <a:pt x="439" y="283"/>
                    </a:lnTo>
                    <a:lnTo>
                      <a:pt x="440" y="284"/>
                    </a:lnTo>
                    <a:lnTo>
                      <a:pt x="442" y="286"/>
                    </a:lnTo>
                    <a:lnTo>
                      <a:pt x="440" y="289"/>
                    </a:lnTo>
                    <a:lnTo>
                      <a:pt x="434" y="296"/>
                    </a:lnTo>
                    <a:lnTo>
                      <a:pt x="426" y="302"/>
                    </a:lnTo>
                    <a:lnTo>
                      <a:pt x="418" y="305"/>
                    </a:lnTo>
                    <a:lnTo>
                      <a:pt x="410" y="305"/>
                    </a:lnTo>
                    <a:lnTo>
                      <a:pt x="396" y="302"/>
                    </a:lnTo>
                    <a:lnTo>
                      <a:pt x="383" y="301"/>
                    </a:lnTo>
                    <a:lnTo>
                      <a:pt x="368" y="298"/>
                    </a:lnTo>
                    <a:lnTo>
                      <a:pt x="355" y="293"/>
                    </a:lnTo>
                    <a:lnTo>
                      <a:pt x="351" y="292"/>
                    </a:lnTo>
                    <a:lnTo>
                      <a:pt x="349" y="292"/>
                    </a:lnTo>
                    <a:lnTo>
                      <a:pt x="345" y="293"/>
                    </a:lnTo>
                    <a:lnTo>
                      <a:pt x="342" y="296"/>
                    </a:lnTo>
                    <a:lnTo>
                      <a:pt x="338" y="298"/>
                    </a:lnTo>
                    <a:lnTo>
                      <a:pt x="337" y="302"/>
                    </a:lnTo>
                    <a:lnTo>
                      <a:pt x="336" y="305"/>
                    </a:lnTo>
                    <a:lnTo>
                      <a:pt x="333" y="326"/>
                    </a:lnTo>
                    <a:lnTo>
                      <a:pt x="327" y="344"/>
                    </a:lnTo>
                    <a:lnTo>
                      <a:pt x="321" y="363"/>
                    </a:lnTo>
                    <a:lnTo>
                      <a:pt x="324" y="363"/>
                    </a:lnTo>
                    <a:lnTo>
                      <a:pt x="326" y="364"/>
                    </a:lnTo>
                    <a:lnTo>
                      <a:pt x="327" y="367"/>
                    </a:lnTo>
                    <a:lnTo>
                      <a:pt x="328" y="369"/>
                    </a:lnTo>
                    <a:lnTo>
                      <a:pt x="330" y="372"/>
                    </a:lnTo>
                    <a:lnTo>
                      <a:pt x="332" y="373"/>
                    </a:lnTo>
                    <a:lnTo>
                      <a:pt x="332" y="374"/>
                    </a:lnTo>
                    <a:lnTo>
                      <a:pt x="333" y="376"/>
                    </a:lnTo>
                    <a:lnTo>
                      <a:pt x="333" y="378"/>
                    </a:lnTo>
                    <a:lnTo>
                      <a:pt x="332" y="379"/>
                    </a:lnTo>
                    <a:lnTo>
                      <a:pt x="332" y="380"/>
                    </a:lnTo>
                    <a:lnTo>
                      <a:pt x="330" y="381"/>
                    </a:lnTo>
                    <a:lnTo>
                      <a:pt x="318" y="380"/>
                    </a:lnTo>
                    <a:lnTo>
                      <a:pt x="306" y="378"/>
                    </a:lnTo>
                    <a:lnTo>
                      <a:pt x="294" y="372"/>
                    </a:lnTo>
                    <a:lnTo>
                      <a:pt x="285" y="370"/>
                    </a:lnTo>
                    <a:lnTo>
                      <a:pt x="277" y="373"/>
                    </a:lnTo>
                    <a:lnTo>
                      <a:pt x="266" y="375"/>
                    </a:lnTo>
                    <a:lnTo>
                      <a:pt x="256" y="378"/>
                    </a:lnTo>
                    <a:lnTo>
                      <a:pt x="251" y="379"/>
                    </a:lnTo>
                    <a:lnTo>
                      <a:pt x="248" y="380"/>
                    </a:lnTo>
                    <a:lnTo>
                      <a:pt x="244" y="381"/>
                    </a:lnTo>
                    <a:lnTo>
                      <a:pt x="241" y="384"/>
                    </a:lnTo>
                    <a:lnTo>
                      <a:pt x="238" y="387"/>
                    </a:lnTo>
                    <a:lnTo>
                      <a:pt x="237" y="391"/>
                    </a:lnTo>
                    <a:lnTo>
                      <a:pt x="237" y="393"/>
                    </a:lnTo>
                    <a:lnTo>
                      <a:pt x="238" y="396"/>
                    </a:lnTo>
                    <a:lnTo>
                      <a:pt x="241" y="397"/>
                    </a:lnTo>
                    <a:lnTo>
                      <a:pt x="244" y="398"/>
                    </a:lnTo>
                    <a:lnTo>
                      <a:pt x="248" y="398"/>
                    </a:lnTo>
                    <a:lnTo>
                      <a:pt x="251" y="398"/>
                    </a:lnTo>
                    <a:lnTo>
                      <a:pt x="251" y="408"/>
                    </a:lnTo>
                    <a:lnTo>
                      <a:pt x="250" y="416"/>
                    </a:lnTo>
                    <a:lnTo>
                      <a:pt x="250" y="424"/>
                    </a:lnTo>
                    <a:lnTo>
                      <a:pt x="255" y="433"/>
                    </a:lnTo>
                    <a:lnTo>
                      <a:pt x="256" y="435"/>
                    </a:lnTo>
                    <a:lnTo>
                      <a:pt x="255" y="438"/>
                    </a:lnTo>
                    <a:lnTo>
                      <a:pt x="254" y="439"/>
                    </a:lnTo>
                    <a:lnTo>
                      <a:pt x="253" y="441"/>
                    </a:lnTo>
                    <a:lnTo>
                      <a:pt x="254" y="444"/>
                    </a:lnTo>
                    <a:lnTo>
                      <a:pt x="259" y="450"/>
                    </a:lnTo>
                    <a:lnTo>
                      <a:pt x="262" y="455"/>
                    </a:lnTo>
                    <a:lnTo>
                      <a:pt x="266" y="459"/>
                    </a:lnTo>
                    <a:lnTo>
                      <a:pt x="266" y="465"/>
                    </a:lnTo>
                    <a:lnTo>
                      <a:pt x="263" y="470"/>
                    </a:lnTo>
                    <a:lnTo>
                      <a:pt x="257" y="473"/>
                    </a:lnTo>
                    <a:lnTo>
                      <a:pt x="251" y="475"/>
                    </a:lnTo>
                    <a:lnTo>
                      <a:pt x="247" y="479"/>
                    </a:lnTo>
                    <a:lnTo>
                      <a:pt x="245" y="483"/>
                    </a:lnTo>
                    <a:lnTo>
                      <a:pt x="248" y="491"/>
                    </a:lnTo>
                    <a:lnTo>
                      <a:pt x="250" y="497"/>
                    </a:lnTo>
                    <a:lnTo>
                      <a:pt x="251" y="505"/>
                    </a:lnTo>
                    <a:lnTo>
                      <a:pt x="250" y="506"/>
                    </a:lnTo>
                    <a:lnTo>
                      <a:pt x="249" y="509"/>
                    </a:lnTo>
                    <a:lnTo>
                      <a:pt x="248" y="512"/>
                    </a:lnTo>
                    <a:lnTo>
                      <a:pt x="245" y="515"/>
                    </a:lnTo>
                    <a:lnTo>
                      <a:pt x="244" y="517"/>
                    </a:lnTo>
                    <a:lnTo>
                      <a:pt x="242" y="518"/>
                    </a:lnTo>
                    <a:lnTo>
                      <a:pt x="219" y="524"/>
                    </a:lnTo>
                    <a:lnTo>
                      <a:pt x="199" y="532"/>
                    </a:lnTo>
                    <a:lnTo>
                      <a:pt x="178" y="542"/>
                    </a:lnTo>
                    <a:lnTo>
                      <a:pt x="166" y="547"/>
                    </a:lnTo>
                    <a:lnTo>
                      <a:pt x="154" y="550"/>
                    </a:lnTo>
                    <a:lnTo>
                      <a:pt x="141" y="551"/>
                    </a:lnTo>
                    <a:lnTo>
                      <a:pt x="129" y="553"/>
                    </a:lnTo>
                    <a:lnTo>
                      <a:pt x="122" y="558"/>
                    </a:lnTo>
                    <a:lnTo>
                      <a:pt x="114" y="566"/>
                    </a:lnTo>
                    <a:lnTo>
                      <a:pt x="108" y="575"/>
                    </a:lnTo>
                    <a:lnTo>
                      <a:pt x="100" y="581"/>
                    </a:lnTo>
                    <a:lnTo>
                      <a:pt x="96" y="582"/>
                    </a:lnTo>
                    <a:lnTo>
                      <a:pt x="93" y="582"/>
                    </a:lnTo>
                    <a:lnTo>
                      <a:pt x="88" y="582"/>
                    </a:lnTo>
                    <a:lnTo>
                      <a:pt x="84" y="583"/>
                    </a:lnTo>
                    <a:lnTo>
                      <a:pt x="84" y="582"/>
                    </a:lnTo>
                    <a:lnTo>
                      <a:pt x="83" y="581"/>
                    </a:lnTo>
                    <a:lnTo>
                      <a:pt x="82" y="580"/>
                    </a:lnTo>
                    <a:lnTo>
                      <a:pt x="82" y="578"/>
                    </a:lnTo>
                    <a:lnTo>
                      <a:pt x="82" y="576"/>
                    </a:lnTo>
                    <a:lnTo>
                      <a:pt x="72" y="575"/>
                    </a:lnTo>
                    <a:lnTo>
                      <a:pt x="63" y="577"/>
                    </a:lnTo>
                    <a:lnTo>
                      <a:pt x="54" y="580"/>
                    </a:lnTo>
                    <a:lnTo>
                      <a:pt x="51" y="580"/>
                    </a:lnTo>
                    <a:lnTo>
                      <a:pt x="48" y="582"/>
                    </a:lnTo>
                    <a:lnTo>
                      <a:pt x="47" y="583"/>
                    </a:lnTo>
                    <a:lnTo>
                      <a:pt x="45" y="586"/>
                    </a:lnTo>
                    <a:lnTo>
                      <a:pt x="42" y="588"/>
                    </a:lnTo>
                    <a:lnTo>
                      <a:pt x="40" y="591"/>
                    </a:lnTo>
                    <a:lnTo>
                      <a:pt x="38" y="591"/>
                    </a:lnTo>
                    <a:lnTo>
                      <a:pt x="36" y="591"/>
                    </a:lnTo>
                    <a:lnTo>
                      <a:pt x="34" y="589"/>
                    </a:lnTo>
                    <a:lnTo>
                      <a:pt x="32" y="589"/>
                    </a:lnTo>
                    <a:lnTo>
                      <a:pt x="31" y="589"/>
                    </a:lnTo>
                    <a:lnTo>
                      <a:pt x="29" y="591"/>
                    </a:lnTo>
                    <a:lnTo>
                      <a:pt x="26" y="593"/>
                    </a:lnTo>
                    <a:lnTo>
                      <a:pt x="25" y="594"/>
                    </a:lnTo>
                    <a:lnTo>
                      <a:pt x="23" y="597"/>
                    </a:lnTo>
                    <a:lnTo>
                      <a:pt x="20" y="598"/>
                    </a:lnTo>
                    <a:lnTo>
                      <a:pt x="19" y="601"/>
                    </a:lnTo>
                    <a:lnTo>
                      <a:pt x="19" y="604"/>
                    </a:lnTo>
                    <a:lnTo>
                      <a:pt x="20" y="607"/>
                    </a:lnTo>
                    <a:lnTo>
                      <a:pt x="19" y="613"/>
                    </a:lnTo>
                    <a:lnTo>
                      <a:pt x="14" y="618"/>
                    </a:lnTo>
                    <a:lnTo>
                      <a:pt x="10" y="623"/>
                    </a:lnTo>
                    <a:lnTo>
                      <a:pt x="7" y="628"/>
                    </a:lnTo>
                    <a:lnTo>
                      <a:pt x="8" y="635"/>
                    </a:lnTo>
                    <a:lnTo>
                      <a:pt x="11" y="645"/>
                    </a:lnTo>
                    <a:lnTo>
                      <a:pt x="14" y="653"/>
                    </a:lnTo>
                    <a:lnTo>
                      <a:pt x="19" y="659"/>
                    </a:lnTo>
                    <a:lnTo>
                      <a:pt x="25" y="660"/>
                    </a:lnTo>
                    <a:lnTo>
                      <a:pt x="32" y="660"/>
                    </a:lnTo>
                    <a:lnTo>
                      <a:pt x="40" y="659"/>
                    </a:lnTo>
                    <a:lnTo>
                      <a:pt x="46" y="662"/>
                    </a:lnTo>
                    <a:lnTo>
                      <a:pt x="51" y="665"/>
                    </a:lnTo>
                    <a:lnTo>
                      <a:pt x="52" y="668"/>
                    </a:lnTo>
                    <a:lnTo>
                      <a:pt x="52" y="671"/>
                    </a:lnTo>
                    <a:lnTo>
                      <a:pt x="51" y="675"/>
                    </a:lnTo>
                    <a:lnTo>
                      <a:pt x="51" y="680"/>
                    </a:lnTo>
                    <a:lnTo>
                      <a:pt x="53" y="686"/>
                    </a:lnTo>
                    <a:lnTo>
                      <a:pt x="55" y="692"/>
                    </a:lnTo>
                    <a:lnTo>
                      <a:pt x="54" y="698"/>
                    </a:lnTo>
                    <a:lnTo>
                      <a:pt x="55" y="699"/>
                    </a:lnTo>
                    <a:lnTo>
                      <a:pt x="57" y="700"/>
                    </a:lnTo>
                    <a:lnTo>
                      <a:pt x="57" y="701"/>
                    </a:lnTo>
                    <a:lnTo>
                      <a:pt x="57" y="704"/>
                    </a:lnTo>
                    <a:lnTo>
                      <a:pt x="58" y="705"/>
                    </a:lnTo>
                    <a:lnTo>
                      <a:pt x="59" y="707"/>
                    </a:lnTo>
                    <a:lnTo>
                      <a:pt x="47" y="708"/>
                    </a:lnTo>
                    <a:lnTo>
                      <a:pt x="34" y="710"/>
                    </a:lnTo>
                    <a:lnTo>
                      <a:pt x="20" y="712"/>
                    </a:lnTo>
                    <a:lnTo>
                      <a:pt x="10" y="714"/>
                    </a:lnTo>
                    <a:lnTo>
                      <a:pt x="4" y="717"/>
                    </a:lnTo>
                    <a:lnTo>
                      <a:pt x="2" y="723"/>
                    </a:lnTo>
                    <a:lnTo>
                      <a:pt x="0" y="729"/>
                    </a:lnTo>
                    <a:lnTo>
                      <a:pt x="1" y="729"/>
                    </a:lnTo>
                    <a:lnTo>
                      <a:pt x="2" y="730"/>
                    </a:lnTo>
                    <a:lnTo>
                      <a:pt x="5" y="731"/>
                    </a:lnTo>
                    <a:lnTo>
                      <a:pt x="7" y="731"/>
                    </a:lnTo>
                    <a:lnTo>
                      <a:pt x="10" y="730"/>
                    </a:lnTo>
                    <a:lnTo>
                      <a:pt x="13" y="729"/>
                    </a:lnTo>
                    <a:lnTo>
                      <a:pt x="26" y="720"/>
                    </a:lnTo>
                    <a:lnTo>
                      <a:pt x="38" y="719"/>
                    </a:lnTo>
                    <a:lnTo>
                      <a:pt x="48" y="720"/>
                    </a:lnTo>
                    <a:lnTo>
                      <a:pt x="59" y="722"/>
                    </a:lnTo>
                    <a:lnTo>
                      <a:pt x="64" y="723"/>
                    </a:lnTo>
                    <a:lnTo>
                      <a:pt x="66" y="723"/>
                    </a:lnTo>
                    <a:lnTo>
                      <a:pt x="69" y="723"/>
                    </a:lnTo>
                    <a:lnTo>
                      <a:pt x="71" y="723"/>
                    </a:lnTo>
                    <a:lnTo>
                      <a:pt x="73" y="723"/>
                    </a:lnTo>
                    <a:lnTo>
                      <a:pt x="77" y="724"/>
                    </a:lnTo>
                    <a:lnTo>
                      <a:pt x="82" y="726"/>
                    </a:lnTo>
                    <a:lnTo>
                      <a:pt x="87" y="731"/>
                    </a:lnTo>
                    <a:lnTo>
                      <a:pt x="90" y="736"/>
                    </a:lnTo>
                    <a:lnTo>
                      <a:pt x="94" y="741"/>
                    </a:lnTo>
                    <a:lnTo>
                      <a:pt x="97" y="746"/>
                    </a:lnTo>
                    <a:lnTo>
                      <a:pt x="96" y="747"/>
                    </a:lnTo>
                    <a:lnTo>
                      <a:pt x="96" y="748"/>
                    </a:lnTo>
                    <a:lnTo>
                      <a:pt x="96" y="751"/>
                    </a:lnTo>
                    <a:lnTo>
                      <a:pt x="95" y="753"/>
                    </a:lnTo>
                    <a:lnTo>
                      <a:pt x="94" y="755"/>
                    </a:lnTo>
                    <a:lnTo>
                      <a:pt x="93" y="758"/>
                    </a:lnTo>
                    <a:lnTo>
                      <a:pt x="93" y="760"/>
                    </a:lnTo>
                    <a:lnTo>
                      <a:pt x="94" y="763"/>
                    </a:lnTo>
                    <a:lnTo>
                      <a:pt x="95" y="765"/>
                    </a:lnTo>
                    <a:lnTo>
                      <a:pt x="99" y="766"/>
                    </a:lnTo>
                    <a:lnTo>
                      <a:pt x="100" y="767"/>
                    </a:lnTo>
                    <a:lnTo>
                      <a:pt x="102" y="769"/>
                    </a:lnTo>
                    <a:lnTo>
                      <a:pt x="105" y="769"/>
                    </a:lnTo>
                    <a:lnTo>
                      <a:pt x="107" y="767"/>
                    </a:lnTo>
                    <a:lnTo>
                      <a:pt x="109" y="767"/>
                    </a:lnTo>
                    <a:lnTo>
                      <a:pt x="112" y="767"/>
                    </a:lnTo>
                    <a:lnTo>
                      <a:pt x="114" y="767"/>
                    </a:lnTo>
                    <a:lnTo>
                      <a:pt x="115" y="769"/>
                    </a:lnTo>
                    <a:lnTo>
                      <a:pt x="119" y="770"/>
                    </a:lnTo>
                    <a:lnTo>
                      <a:pt x="124" y="772"/>
                    </a:lnTo>
                    <a:lnTo>
                      <a:pt x="131" y="775"/>
                    </a:lnTo>
                    <a:lnTo>
                      <a:pt x="140" y="778"/>
                    </a:lnTo>
                    <a:lnTo>
                      <a:pt x="147" y="781"/>
                    </a:lnTo>
                    <a:lnTo>
                      <a:pt x="153" y="783"/>
                    </a:lnTo>
                    <a:lnTo>
                      <a:pt x="155" y="784"/>
                    </a:lnTo>
                    <a:lnTo>
                      <a:pt x="156" y="785"/>
                    </a:lnTo>
                    <a:lnTo>
                      <a:pt x="159" y="784"/>
                    </a:lnTo>
                    <a:lnTo>
                      <a:pt x="161" y="783"/>
                    </a:lnTo>
                    <a:lnTo>
                      <a:pt x="162" y="782"/>
                    </a:lnTo>
                    <a:lnTo>
                      <a:pt x="168" y="776"/>
                    </a:lnTo>
                    <a:lnTo>
                      <a:pt x="178" y="771"/>
                    </a:lnTo>
                    <a:lnTo>
                      <a:pt x="189" y="766"/>
                    </a:lnTo>
                    <a:lnTo>
                      <a:pt x="203" y="764"/>
                    </a:lnTo>
                    <a:lnTo>
                      <a:pt x="206" y="765"/>
                    </a:lnTo>
                    <a:lnTo>
                      <a:pt x="209" y="765"/>
                    </a:lnTo>
                    <a:lnTo>
                      <a:pt x="212" y="765"/>
                    </a:lnTo>
                    <a:lnTo>
                      <a:pt x="215" y="766"/>
                    </a:lnTo>
                    <a:lnTo>
                      <a:pt x="218" y="767"/>
                    </a:lnTo>
                    <a:lnTo>
                      <a:pt x="220" y="769"/>
                    </a:lnTo>
                    <a:lnTo>
                      <a:pt x="226" y="771"/>
                    </a:lnTo>
                    <a:lnTo>
                      <a:pt x="232" y="775"/>
                    </a:lnTo>
                    <a:lnTo>
                      <a:pt x="239" y="778"/>
                    </a:lnTo>
                    <a:lnTo>
                      <a:pt x="245" y="782"/>
                    </a:lnTo>
                    <a:lnTo>
                      <a:pt x="249" y="784"/>
                    </a:lnTo>
                    <a:lnTo>
                      <a:pt x="250" y="785"/>
                    </a:lnTo>
                    <a:lnTo>
                      <a:pt x="251" y="785"/>
                    </a:lnTo>
                    <a:lnTo>
                      <a:pt x="251" y="787"/>
                    </a:lnTo>
                    <a:lnTo>
                      <a:pt x="253" y="789"/>
                    </a:lnTo>
                    <a:lnTo>
                      <a:pt x="253" y="790"/>
                    </a:lnTo>
                    <a:lnTo>
                      <a:pt x="251" y="794"/>
                    </a:lnTo>
                    <a:lnTo>
                      <a:pt x="248" y="800"/>
                    </a:lnTo>
                    <a:lnTo>
                      <a:pt x="242" y="810"/>
                    </a:lnTo>
                    <a:lnTo>
                      <a:pt x="237" y="818"/>
                    </a:lnTo>
                    <a:lnTo>
                      <a:pt x="232" y="823"/>
                    </a:lnTo>
                    <a:lnTo>
                      <a:pt x="232" y="824"/>
                    </a:lnTo>
                    <a:lnTo>
                      <a:pt x="231" y="825"/>
                    </a:lnTo>
                    <a:lnTo>
                      <a:pt x="229" y="828"/>
                    </a:lnTo>
                    <a:lnTo>
                      <a:pt x="226" y="830"/>
                    </a:lnTo>
                    <a:lnTo>
                      <a:pt x="223" y="832"/>
                    </a:lnTo>
                    <a:lnTo>
                      <a:pt x="218" y="836"/>
                    </a:lnTo>
                    <a:lnTo>
                      <a:pt x="213" y="840"/>
                    </a:lnTo>
                    <a:lnTo>
                      <a:pt x="196" y="838"/>
                    </a:lnTo>
                    <a:lnTo>
                      <a:pt x="193" y="843"/>
                    </a:lnTo>
                    <a:lnTo>
                      <a:pt x="191" y="846"/>
                    </a:lnTo>
                    <a:lnTo>
                      <a:pt x="191" y="847"/>
                    </a:lnTo>
                    <a:lnTo>
                      <a:pt x="190" y="848"/>
                    </a:lnTo>
                    <a:lnTo>
                      <a:pt x="190" y="849"/>
                    </a:lnTo>
                    <a:lnTo>
                      <a:pt x="190" y="850"/>
                    </a:lnTo>
                    <a:lnTo>
                      <a:pt x="191" y="853"/>
                    </a:lnTo>
                    <a:lnTo>
                      <a:pt x="197" y="861"/>
                    </a:lnTo>
                    <a:lnTo>
                      <a:pt x="206" y="870"/>
                    </a:lnTo>
                    <a:lnTo>
                      <a:pt x="215" y="876"/>
                    </a:lnTo>
                    <a:lnTo>
                      <a:pt x="219" y="880"/>
                    </a:lnTo>
                    <a:lnTo>
                      <a:pt x="219" y="887"/>
                    </a:lnTo>
                    <a:lnTo>
                      <a:pt x="215" y="893"/>
                    </a:lnTo>
                    <a:lnTo>
                      <a:pt x="212" y="900"/>
                    </a:lnTo>
                    <a:lnTo>
                      <a:pt x="208" y="906"/>
                    </a:lnTo>
                    <a:lnTo>
                      <a:pt x="207" y="907"/>
                    </a:lnTo>
                    <a:lnTo>
                      <a:pt x="206" y="908"/>
                    </a:lnTo>
                    <a:lnTo>
                      <a:pt x="203" y="909"/>
                    </a:lnTo>
                    <a:lnTo>
                      <a:pt x="200" y="908"/>
                    </a:lnTo>
                    <a:lnTo>
                      <a:pt x="196" y="906"/>
                    </a:lnTo>
                    <a:lnTo>
                      <a:pt x="194" y="902"/>
                    </a:lnTo>
                    <a:lnTo>
                      <a:pt x="190" y="900"/>
                    </a:lnTo>
                    <a:lnTo>
                      <a:pt x="188" y="899"/>
                    </a:lnTo>
                    <a:lnTo>
                      <a:pt x="185" y="900"/>
                    </a:lnTo>
                    <a:lnTo>
                      <a:pt x="183" y="900"/>
                    </a:lnTo>
                    <a:lnTo>
                      <a:pt x="180" y="902"/>
                    </a:lnTo>
                    <a:lnTo>
                      <a:pt x="180" y="903"/>
                    </a:lnTo>
                    <a:lnTo>
                      <a:pt x="185" y="913"/>
                    </a:lnTo>
                    <a:lnTo>
                      <a:pt x="189" y="924"/>
                    </a:lnTo>
                    <a:lnTo>
                      <a:pt x="190" y="933"/>
                    </a:lnTo>
                    <a:lnTo>
                      <a:pt x="186" y="943"/>
                    </a:lnTo>
                    <a:lnTo>
                      <a:pt x="189" y="943"/>
                    </a:lnTo>
                    <a:lnTo>
                      <a:pt x="191" y="944"/>
                    </a:lnTo>
                    <a:lnTo>
                      <a:pt x="194" y="944"/>
                    </a:lnTo>
                    <a:lnTo>
                      <a:pt x="196" y="945"/>
                    </a:lnTo>
                    <a:lnTo>
                      <a:pt x="199" y="945"/>
                    </a:lnTo>
                    <a:lnTo>
                      <a:pt x="201" y="944"/>
                    </a:lnTo>
                    <a:lnTo>
                      <a:pt x="203" y="944"/>
                    </a:lnTo>
                    <a:lnTo>
                      <a:pt x="205" y="944"/>
                    </a:lnTo>
                    <a:lnTo>
                      <a:pt x="206" y="947"/>
                    </a:lnTo>
                    <a:lnTo>
                      <a:pt x="208" y="948"/>
                    </a:lnTo>
                    <a:lnTo>
                      <a:pt x="208" y="950"/>
                    </a:lnTo>
                    <a:lnTo>
                      <a:pt x="209" y="953"/>
                    </a:lnTo>
                    <a:lnTo>
                      <a:pt x="211" y="955"/>
                    </a:lnTo>
                    <a:lnTo>
                      <a:pt x="212" y="956"/>
                    </a:lnTo>
                    <a:lnTo>
                      <a:pt x="229" y="964"/>
                    </a:lnTo>
                    <a:lnTo>
                      <a:pt x="244" y="973"/>
                    </a:lnTo>
                    <a:lnTo>
                      <a:pt x="259" y="984"/>
                    </a:lnTo>
                    <a:lnTo>
                      <a:pt x="262" y="986"/>
                    </a:lnTo>
                    <a:lnTo>
                      <a:pt x="266" y="989"/>
                    </a:lnTo>
                    <a:lnTo>
                      <a:pt x="267" y="988"/>
                    </a:lnTo>
                    <a:lnTo>
                      <a:pt x="270" y="988"/>
                    </a:lnTo>
                    <a:lnTo>
                      <a:pt x="271" y="989"/>
                    </a:lnTo>
                    <a:lnTo>
                      <a:pt x="273" y="990"/>
                    </a:lnTo>
                    <a:lnTo>
                      <a:pt x="274" y="992"/>
                    </a:lnTo>
                    <a:lnTo>
                      <a:pt x="276" y="995"/>
                    </a:lnTo>
                    <a:lnTo>
                      <a:pt x="278" y="997"/>
                    </a:lnTo>
                    <a:lnTo>
                      <a:pt x="279" y="998"/>
                    </a:lnTo>
                    <a:lnTo>
                      <a:pt x="279" y="995"/>
                    </a:lnTo>
                    <a:lnTo>
                      <a:pt x="280" y="991"/>
                    </a:lnTo>
                    <a:lnTo>
                      <a:pt x="282" y="990"/>
                    </a:lnTo>
                    <a:lnTo>
                      <a:pt x="283" y="989"/>
                    </a:lnTo>
                    <a:lnTo>
                      <a:pt x="285" y="988"/>
                    </a:lnTo>
                    <a:lnTo>
                      <a:pt x="288" y="986"/>
                    </a:lnTo>
                    <a:lnTo>
                      <a:pt x="289" y="985"/>
                    </a:lnTo>
                    <a:lnTo>
                      <a:pt x="291" y="984"/>
                    </a:lnTo>
                    <a:lnTo>
                      <a:pt x="295" y="983"/>
                    </a:lnTo>
                    <a:lnTo>
                      <a:pt x="297" y="984"/>
                    </a:lnTo>
                    <a:lnTo>
                      <a:pt x="313" y="994"/>
                    </a:lnTo>
                    <a:lnTo>
                      <a:pt x="328" y="1003"/>
                    </a:lnTo>
                    <a:lnTo>
                      <a:pt x="338" y="1007"/>
                    </a:lnTo>
                    <a:lnTo>
                      <a:pt x="345" y="1012"/>
                    </a:lnTo>
                    <a:lnTo>
                      <a:pt x="351" y="1019"/>
                    </a:lnTo>
                    <a:lnTo>
                      <a:pt x="354" y="1021"/>
                    </a:lnTo>
                    <a:lnTo>
                      <a:pt x="355" y="1025"/>
                    </a:lnTo>
                    <a:lnTo>
                      <a:pt x="357" y="1028"/>
                    </a:lnTo>
                    <a:lnTo>
                      <a:pt x="360" y="1031"/>
                    </a:lnTo>
                    <a:lnTo>
                      <a:pt x="362" y="1033"/>
                    </a:lnTo>
                    <a:lnTo>
                      <a:pt x="365" y="1035"/>
                    </a:lnTo>
                    <a:lnTo>
                      <a:pt x="367" y="1035"/>
                    </a:lnTo>
                    <a:lnTo>
                      <a:pt x="368" y="1033"/>
                    </a:lnTo>
                    <a:lnTo>
                      <a:pt x="369" y="1031"/>
                    </a:lnTo>
                    <a:lnTo>
                      <a:pt x="371" y="1028"/>
                    </a:lnTo>
                    <a:lnTo>
                      <a:pt x="372" y="1027"/>
                    </a:lnTo>
                    <a:lnTo>
                      <a:pt x="372" y="1025"/>
                    </a:lnTo>
                    <a:lnTo>
                      <a:pt x="373" y="1024"/>
                    </a:lnTo>
                    <a:lnTo>
                      <a:pt x="375" y="1025"/>
                    </a:lnTo>
                    <a:lnTo>
                      <a:pt x="377" y="1026"/>
                    </a:lnTo>
                    <a:lnTo>
                      <a:pt x="379" y="1028"/>
                    </a:lnTo>
                    <a:lnTo>
                      <a:pt x="380" y="1032"/>
                    </a:lnTo>
                    <a:lnTo>
                      <a:pt x="381" y="1036"/>
                    </a:lnTo>
                    <a:lnTo>
                      <a:pt x="383" y="1039"/>
                    </a:lnTo>
                    <a:lnTo>
                      <a:pt x="384" y="1043"/>
                    </a:lnTo>
                    <a:lnTo>
                      <a:pt x="386" y="1045"/>
                    </a:lnTo>
                    <a:lnTo>
                      <a:pt x="387" y="1047"/>
                    </a:lnTo>
                    <a:lnTo>
                      <a:pt x="391" y="1047"/>
                    </a:lnTo>
                    <a:lnTo>
                      <a:pt x="393" y="1048"/>
                    </a:lnTo>
                    <a:lnTo>
                      <a:pt x="396" y="1049"/>
                    </a:lnTo>
                    <a:lnTo>
                      <a:pt x="398" y="1050"/>
                    </a:lnTo>
                    <a:lnTo>
                      <a:pt x="401" y="1051"/>
                    </a:lnTo>
                    <a:lnTo>
                      <a:pt x="403" y="1051"/>
                    </a:lnTo>
                    <a:lnTo>
                      <a:pt x="405" y="1051"/>
                    </a:lnTo>
                    <a:lnTo>
                      <a:pt x="409" y="1050"/>
                    </a:lnTo>
                    <a:lnTo>
                      <a:pt x="412" y="1050"/>
                    </a:lnTo>
                    <a:lnTo>
                      <a:pt x="414" y="1050"/>
                    </a:lnTo>
                    <a:lnTo>
                      <a:pt x="416" y="1053"/>
                    </a:lnTo>
                    <a:lnTo>
                      <a:pt x="418" y="1055"/>
                    </a:lnTo>
                    <a:lnTo>
                      <a:pt x="419" y="1057"/>
                    </a:lnTo>
                    <a:lnTo>
                      <a:pt x="420" y="1061"/>
                    </a:lnTo>
                    <a:lnTo>
                      <a:pt x="422" y="1062"/>
                    </a:lnTo>
                    <a:lnTo>
                      <a:pt x="424" y="1063"/>
                    </a:lnTo>
                    <a:lnTo>
                      <a:pt x="425" y="1062"/>
                    </a:lnTo>
                    <a:lnTo>
                      <a:pt x="427" y="1062"/>
                    </a:lnTo>
                    <a:lnTo>
                      <a:pt x="430" y="1061"/>
                    </a:lnTo>
                    <a:lnTo>
                      <a:pt x="432" y="1062"/>
                    </a:lnTo>
                    <a:lnTo>
                      <a:pt x="434" y="1065"/>
                    </a:lnTo>
                    <a:lnTo>
                      <a:pt x="437" y="1066"/>
                    </a:lnTo>
                    <a:lnTo>
                      <a:pt x="439" y="1067"/>
                    </a:lnTo>
                    <a:lnTo>
                      <a:pt x="442" y="1066"/>
                    </a:lnTo>
                    <a:lnTo>
                      <a:pt x="443" y="1068"/>
                    </a:lnTo>
                    <a:lnTo>
                      <a:pt x="443" y="1069"/>
                    </a:lnTo>
                    <a:lnTo>
                      <a:pt x="444" y="1072"/>
                    </a:lnTo>
                    <a:lnTo>
                      <a:pt x="446" y="1073"/>
                    </a:lnTo>
                    <a:lnTo>
                      <a:pt x="448" y="1072"/>
                    </a:lnTo>
                    <a:lnTo>
                      <a:pt x="450" y="1072"/>
                    </a:lnTo>
                    <a:lnTo>
                      <a:pt x="454" y="1072"/>
                    </a:lnTo>
                    <a:lnTo>
                      <a:pt x="456" y="1073"/>
                    </a:lnTo>
                    <a:lnTo>
                      <a:pt x="458" y="1074"/>
                    </a:lnTo>
                    <a:lnTo>
                      <a:pt x="461" y="1074"/>
                    </a:lnTo>
                    <a:lnTo>
                      <a:pt x="463" y="1073"/>
                    </a:lnTo>
                    <a:lnTo>
                      <a:pt x="464" y="1073"/>
                    </a:lnTo>
                    <a:lnTo>
                      <a:pt x="464" y="1072"/>
                    </a:lnTo>
                    <a:lnTo>
                      <a:pt x="466" y="1071"/>
                    </a:lnTo>
                    <a:lnTo>
                      <a:pt x="474" y="1071"/>
                    </a:lnTo>
                    <a:lnTo>
                      <a:pt x="481" y="1073"/>
                    </a:lnTo>
                    <a:lnTo>
                      <a:pt x="489" y="1078"/>
                    </a:lnTo>
                    <a:lnTo>
                      <a:pt x="499" y="1080"/>
                    </a:lnTo>
                    <a:lnTo>
                      <a:pt x="509" y="1080"/>
                    </a:lnTo>
                    <a:lnTo>
                      <a:pt x="521" y="1079"/>
                    </a:lnTo>
                    <a:lnTo>
                      <a:pt x="528" y="1079"/>
                    </a:lnTo>
                    <a:lnTo>
                      <a:pt x="531" y="1078"/>
                    </a:lnTo>
                    <a:lnTo>
                      <a:pt x="532" y="1077"/>
                    </a:lnTo>
                    <a:lnTo>
                      <a:pt x="533" y="1077"/>
                    </a:lnTo>
                    <a:lnTo>
                      <a:pt x="533" y="1075"/>
                    </a:lnTo>
                    <a:lnTo>
                      <a:pt x="534" y="1075"/>
                    </a:lnTo>
                    <a:lnTo>
                      <a:pt x="537" y="1074"/>
                    </a:lnTo>
                    <a:lnTo>
                      <a:pt x="538" y="1073"/>
                    </a:lnTo>
                    <a:lnTo>
                      <a:pt x="540" y="1073"/>
                    </a:lnTo>
                    <a:lnTo>
                      <a:pt x="541" y="1073"/>
                    </a:lnTo>
                    <a:lnTo>
                      <a:pt x="544" y="1073"/>
                    </a:lnTo>
                    <a:lnTo>
                      <a:pt x="545" y="1074"/>
                    </a:lnTo>
                    <a:lnTo>
                      <a:pt x="545" y="1075"/>
                    </a:lnTo>
                    <a:lnTo>
                      <a:pt x="545" y="1083"/>
                    </a:lnTo>
                    <a:lnTo>
                      <a:pt x="546" y="1089"/>
                    </a:lnTo>
                    <a:lnTo>
                      <a:pt x="549" y="1093"/>
                    </a:lnTo>
                    <a:lnTo>
                      <a:pt x="549" y="1096"/>
                    </a:lnTo>
                    <a:lnTo>
                      <a:pt x="550" y="1093"/>
                    </a:lnTo>
                    <a:lnTo>
                      <a:pt x="551" y="1092"/>
                    </a:lnTo>
                    <a:lnTo>
                      <a:pt x="553" y="1091"/>
                    </a:lnTo>
                    <a:lnTo>
                      <a:pt x="556" y="1090"/>
                    </a:lnTo>
                    <a:lnTo>
                      <a:pt x="557" y="1087"/>
                    </a:lnTo>
                    <a:lnTo>
                      <a:pt x="558" y="1086"/>
                    </a:lnTo>
                    <a:lnTo>
                      <a:pt x="560" y="1084"/>
                    </a:lnTo>
                    <a:lnTo>
                      <a:pt x="558" y="1081"/>
                    </a:lnTo>
                    <a:lnTo>
                      <a:pt x="560" y="1081"/>
                    </a:lnTo>
                    <a:lnTo>
                      <a:pt x="562" y="1080"/>
                    </a:lnTo>
                    <a:lnTo>
                      <a:pt x="563" y="1079"/>
                    </a:lnTo>
                    <a:lnTo>
                      <a:pt x="564" y="1078"/>
                    </a:lnTo>
                    <a:lnTo>
                      <a:pt x="567" y="1075"/>
                    </a:lnTo>
                    <a:lnTo>
                      <a:pt x="568" y="1073"/>
                    </a:lnTo>
                    <a:lnTo>
                      <a:pt x="570" y="1071"/>
                    </a:lnTo>
                    <a:lnTo>
                      <a:pt x="573" y="1068"/>
                    </a:lnTo>
                    <a:lnTo>
                      <a:pt x="576" y="1066"/>
                    </a:lnTo>
                    <a:lnTo>
                      <a:pt x="579" y="1065"/>
                    </a:lnTo>
                    <a:lnTo>
                      <a:pt x="582" y="1062"/>
                    </a:lnTo>
                    <a:lnTo>
                      <a:pt x="586" y="1061"/>
                    </a:lnTo>
                    <a:lnTo>
                      <a:pt x="586" y="1062"/>
                    </a:lnTo>
                    <a:lnTo>
                      <a:pt x="587" y="1062"/>
                    </a:lnTo>
                    <a:lnTo>
                      <a:pt x="588" y="1062"/>
                    </a:lnTo>
                    <a:lnTo>
                      <a:pt x="590" y="1063"/>
                    </a:lnTo>
                    <a:lnTo>
                      <a:pt x="590" y="1065"/>
                    </a:lnTo>
                    <a:lnTo>
                      <a:pt x="591" y="1065"/>
                    </a:lnTo>
                    <a:lnTo>
                      <a:pt x="593" y="1065"/>
                    </a:lnTo>
                    <a:lnTo>
                      <a:pt x="594" y="1063"/>
                    </a:lnTo>
                    <a:lnTo>
                      <a:pt x="596" y="1063"/>
                    </a:lnTo>
                    <a:lnTo>
                      <a:pt x="597" y="1065"/>
                    </a:lnTo>
                    <a:lnTo>
                      <a:pt x="599" y="1066"/>
                    </a:lnTo>
                    <a:lnTo>
                      <a:pt x="600" y="1068"/>
                    </a:lnTo>
                    <a:lnTo>
                      <a:pt x="603" y="1069"/>
                    </a:lnTo>
                    <a:lnTo>
                      <a:pt x="604" y="1069"/>
                    </a:lnTo>
                    <a:lnTo>
                      <a:pt x="612" y="1072"/>
                    </a:lnTo>
                    <a:lnTo>
                      <a:pt x="621" y="1073"/>
                    </a:lnTo>
                    <a:lnTo>
                      <a:pt x="624" y="1073"/>
                    </a:lnTo>
                    <a:lnTo>
                      <a:pt x="627" y="1073"/>
                    </a:lnTo>
                    <a:lnTo>
                      <a:pt x="630" y="1072"/>
                    </a:lnTo>
                    <a:lnTo>
                      <a:pt x="633" y="1072"/>
                    </a:lnTo>
                    <a:lnTo>
                      <a:pt x="635" y="1072"/>
                    </a:lnTo>
                    <a:lnTo>
                      <a:pt x="639" y="1074"/>
                    </a:lnTo>
                    <a:lnTo>
                      <a:pt x="641" y="1078"/>
                    </a:lnTo>
                    <a:lnTo>
                      <a:pt x="644" y="1081"/>
                    </a:lnTo>
                    <a:lnTo>
                      <a:pt x="646" y="1085"/>
                    </a:lnTo>
                    <a:lnTo>
                      <a:pt x="649" y="1089"/>
                    </a:lnTo>
                    <a:lnTo>
                      <a:pt x="656" y="1085"/>
                    </a:lnTo>
                    <a:lnTo>
                      <a:pt x="669" y="1083"/>
                    </a:lnTo>
                    <a:lnTo>
                      <a:pt x="682" y="1080"/>
                    </a:lnTo>
                    <a:lnTo>
                      <a:pt x="681" y="1077"/>
                    </a:lnTo>
                    <a:lnTo>
                      <a:pt x="681" y="1074"/>
                    </a:lnTo>
                    <a:lnTo>
                      <a:pt x="682" y="1072"/>
                    </a:lnTo>
                    <a:lnTo>
                      <a:pt x="683" y="1071"/>
                    </a:lnTo>
                    <a:lnTo>
                      <a:pt x="686" y="1069"/>
                    </a:lnTo>
                    <a:lnTo>
                      <a:pt x="688" y="1068"/>
                    </a:lnTo>
                    <a:lnTo>
                      <a:pt x="691" y="1068"/>
                    </a:lnTo>
                    <a:lnTo>
                      <a:pt x="693" y="1067"/>
                    </a:lnTo>
                    <a:lnTo>
                      <a:pt x="695" y="1066"/>
                    </a:lnTo>
                    <a:lnTo>
                      <a:pt x="697" y="1063"/>
                    </a:lnTo>
                    <a:lnTo>
                      <a:pt x="698" y="1061"/>
                    </a:lnTo>
                    <a:lnTo>
                      <a:pt x="699" y="1056"/>
                    </a:lnTo>
                    <a:lnTo>
                      <a:pt x="701" y="1053"/>
                    </a:lnTo>
                    <a:lnTo>
                      <a:pt x="705" y="1050"/>
                    </a:lnTo>
                    <a:lnTo>
                      <a:pt x="709" y="1049"/>
                    </a:lnTo>
                    <a:lnTo>
                      <a:pt x="715" y="1048"/>
                    </a:lnTo>
                    <a:lnTo>
                      <a:pt x="722" y="1048"/>
                    </a:lnTo>
                    <a:lnTo>
                      <a:pt x="729" y="1047"/>
                    </a:lnTo>
                    <a:lnTo>
                      <a:pt x="734" y="1043"/>
                    </a:lnTo>
                    <a:lnTo>
                      <a:pt x="739" y="1037"/>
                    </a:lnTo>
                    <a:lnTo>
                      <a:pt x="745" y="1031"/>
                    </a:lnTo>
                    <a:lnTo>
                      <a:pt x="750" y="1027"/>
                    </a:lnTo>
                    <a:lnTo>
                      <a:pt x="757" y="1026"/>
                    </a:lnTo>
                    <a:lnTo>
                      <a:pt x="759" y="1028"/>
                    </a:lnTo>
                    <a:lnTo>
                      <a:pt x="763" y="1030"/>
                    </a:lnTo>
                    <a:lnTo>
                      <a:pt x="766" y="1032"/>
                    </a:lnTo>
                    <a:lnTo>
                      <a:pt x="771" y="1033"/>
                    </a:lnTo>
                    <a:lnTo>
                      <a:pt x="775" y="1035"/>
                    </a:lnTo>
                    <a:lnTo>
                      <a:pt x="777" y="1035"/>
                    </a:lnTo>
                    <a:lnTo>
                      <a:pt x="777" y="1037"/>
                    </a:lnTo>
                    <a:lnTo>
                      <a:pt x="777" y="1038"/>
                    </a:lnTo>
                    <a:lnTo>
                      <a:pt x="783" y="1036"/>
                    </a:lnTo>
                    <a:lnTo>
                      <a:pt x="789" y="1031"/>
                    </a:lnTo>
                    <a:lnTo>
                      <a:pt x="794" y="1027"/>
                    </a:lnTo>
                    <a:lnTo>
                      <a:pt x="799" y="1025"/>
                    </a:lnTo>
                    <a:lnTo>
                      <a:pt x="805" y="1026"/>
                    </a:lnTo>
                    <a:lnTo>
                      <a:pt x="809" y="1030"/>
                    </a:lnTo>
                    <a:lnTo>
                      <a:pt x="810" y="1035"/>
                    </a:lnTo>
                    <a:lnTo>
                      <a:pt x="807" y="1039"/>
                    </a:lnTo>
                    <a:lnTo>
                      <a:pt x="805" y="1045"/>
                    </a:lnTo>
                    <a:lnTo>
                      <a:pt x="809" y="1043"/>
                    </a:lnTo>
                    <a:lnTo>
                      <a:pt x="812" y="1042"/>
                    </a:lnTo>
                    <a:lnTo>
                      <a:pt x="816" y="1039"/>
                    </a:lnTo>
                    <a:lnTo>
                      <a:pt x="819" y="1038"/>
                    </a:lnTo>
                    <a:lnTo>
                      <a:pt x="819" y="1039"/>
                    </a:lnTo>
                    <a:lnTo>
                      <a:pt x="821" y="1041"/>
                    </a:lnTo>
                    <a:lnTo>
                      <a:pt x="822" y="1042"/>
                    </a:lnTo>
                    <a:lnTo>
                      <a:pt x="823" y="1043"/>
                    </a:lnTo>
                    <a:lnTo>
                      <a:pt x="824" y="1044"/>
                    </a:lnTo>
                    <a:lnTo>
                      <a:pt x="824" y="1045"/>
                    </a:lnTo>
                    <a:lnTo>
                      <a:pt x="824" y="1048"/>
                    </a:lnTo>
                    <a:lnTo>
                      <a:pt x="821" y="1051"/>
                    </a:lnTo>
                    <a:lnTo>
                      <a:pt x="817" y="1054"/>
                    </a:lnTo>
                    <a:lnTo>
                      <a:pt x="812" y="1056"/>
                    </a:lnTo>
                    <a:lnTo>
                      <a:pt x="809" y="1057"/>
                    </a:lnTo>
                    <a:lnTo>
                      <a:pt x="807" y="1059"/>
                    </a:lnTo>
                    <a:lnTo>
                      <a:pt x="809" y="1060"/>
                    </a:lnTo>
                    <a:lnTo>
                      <a:pt x="809" y="1061"/>
                    </a:lnTo>
                    <a:lnTo>
                      <a:pt x="810" y="1061"/>
                    </a:lnTo>
                    <a:lnTo>
                      <a:pt x="818" y="1061"/>
                    </a:lnTo>
                    <a:lnTo>
                      <a:pt x="827" y="1061"/>
                    </a:lnTo>
                    <a:lnTo>
                      <a:pt x="834" y="1065"/>
                    </a:lnTo>
                    <a:lnTo>
                      <a:pt x="834" y="1062"/>
                    </a:lnTo>
                    <a:lnTo>
                      <a:pt x="834" y="1061"/>
                    </a:lnTo>
                    <a:lnTo>
                      <a:pt x="835" y="1060"/>
                    </a:lnTo>
                    <a:lnTo>
                      <a:pt x="836" y="1061"/>
                    </a:lnTo>
                    <a:lnTo>
                      <a:pt x="837" y="1061"/>
                    </a:lnTo>
                    <a:lnTo>
                      <a:pt x="839" y="1062"/>
                    </a:lnTo>
                    <a:lnTo>
                      <a:pt x="840" y="1062"/>
                    </a:lnTo>
                    <a:lnTo>
                      <a:pt x="841" y="1062"/>
                    </a:lnTo>
                    <a:lnTo>
                      <a:pt x="845" y="1065"/>
                    </a:lnTo>
                    <a:lnTo>
                      <a:pt x="848" y="1067"/>
                    </a:lnTo>
                    <a:lnTo>
                      <a:pt x="851" y="1066"/>
                    </a:lnTo>
                    <a:lnTo>
                      <a:pt x="852" y="1066"/>
                    </a:lnTo>
                    <a:lnTo>
                      <a:pt x="852" y="1065"/>
                    </a:lnTo>
                    <a:lnTo>
                      <a:pt x="852" y="1063"/>
                    </a:lnTo>
                    <a:lnTo>
                      <a:pt x="852" y="1062"/>
                    </a:lnTo>
                    <a:lnTo>
                      <a:pt x="851" y="1060"/>
                    </a:lnTo>
                    <a:lnTo>
                      <a:pt x="849" y="1057"/>
                    </a:lnTo>
                    <a:lnTo>
                      <a:pt x="849" y="1055"/>
                    </a:lnTo>
                    <a:lnTo>
                      <a:pt x="852" y="1055"/>
                    </a:lnTo>
                    <a:lnTo>
                      <a:pt x="853" y="1055"/>
                    </a:lnTo>
                    <a:lnTo>
                      <a:pt x="856" y="1054"/>
                    </a:lnTo>
                    <a:lnTo>
                      <a:pt x="857" y="1055"/>
                    </a:lnTo>
                    <a:lnTo>
                      <a:pt x="865" y="1061"/>
                    </a:lnTo>
                    <a:lnTo>
                      <a:pt x="872" y="1068"/>
                    </a:lnTo>
                    <a:lnTo>
                      <a:pt x="877" y="1075"/>
                    </a:lnTo>
                    <a:lnTo>
                      <a:pt x="877" y="1079"/>
                    </a:lnTo>
                    <a:lnTo>
                      <a:pt x="877" y="1081"/>
                    </a:lnTo>
                    <a:lnTo>
                      <a:pt x="877" y="1085"/>
                    </a:lnTo>
                    <a:lnTo>
                      <a:pt x="877" y="1087"/>
                    </a:lnTo>
                    <a:lnTo>
                      <a:pt x="878" y="1089"/>
                    </a:lnTo>
                    <a:lnTo>
                      <a:pt x="881" y="1091"/>
                    </a:lnTo>
                    <a:lnTo>
                      <a:pt x="882" y="1091"/>
                    </a:lnTo>
                    <a:lnTo>
                      <a:pt x="884" y="1090"/>
                    </a:lnTo>
                    <a:lnTo>
                      <a:pt x="887" y="1090"/>
                    </a:lnTo>
                    <a:lnTo>
                      <a:pt x="889" y="1090"/>
                    </a:lnTo>
                    <a:lnTo>
                      <a:pt x="892" y="1090"/>
                    </a:lnTo>
                    <a:lnTo>
                      <a:pt x="894" y="1092"/>
                    </a:lnTo>
                    <a:lnTo>
                      <a:pt x="895" y="1096"/>
                    </a:lnTo>
                    <a:lnTo>
                      <a:pt x="896" y="1098"/>
                    </a:lnTo>
                    <a:lnTo>
                      <a:pt x="896" y="1102"/>
                    </a:lnTo>
                    <a:lnTo>
                      <a:pt x="895" y="1107"/>
                    </a:lnTo>
                    <a:lnTo>
                      <a:pt x="894" y="1113"/>
                    </a:lnTo>
                    <a:lnTo>
                      <a:pt x="898" y="1119"/>
                    </a:lnTo>
                    <a:lnTo>
                      <a:pt x="900" y="1125"/>
                    </a:lnTo>
                    <a:lnTo>
                      <a:pt x="900" y="1132"/>
                    </a:lnTo>
                    <a:lnTo>
                      <a:pt x="896" y="1138"/>
                    </a:lnTo>
                    <a:lnTo>
                      <a:pt x="893" y="1143"/>
                    </a:lnTo>
                    <a:lnTo>
                      <a:pt x="892" y="1149"/>
                    </a:lnTo>
                    <a:lnTo>
                      <a:pt x="894" y="1155"/>
                    </a:lnTo>
                    <a:lnTo>
                      <a:pt x="892" y="1156"/>
                    </a:lnTo>
                    <a:lnTo>
                      <a:pt x="888" y="1158"/>
                    </a:lnTo>
                    <a:lnTo>
                      <a:pt x="886" y="1161"/>
                    </a:lnTo>
                    <a:lnTo>
                      <a:pt x="884" y="1163"/>
                    </a:lnTo>
                    <a:lnTo>
                      <a:pt x="883" y="1167"/>
                    </a:lnTo>
                    <a:lnTo>
                      <a:pt x="883" y="1170"/>
                    </a:lnTo>
                    <a:lnTo>
                      <a:pt x="881" y="1174"/>
                    </a:lnTo>
                    <a:lnTo>
                      <a:pt x="878" y="1176"/>
                    </a:lnTo>
                    <a:lnTo>
                      <a:pt x="875" y="1179"/>
                    </a:lnTo>
                    <a:lnTo>
                      <a:pt x="871" y="1180"/>
                    </a:lnTo>
                    <a:lnTo>
                      <a:pt x="868" y="1183"/>
                    </a:lnTo>
                    <a:lnTo>
                      <a:pt x="865" y="1184"/>
                    </a:lnTo>
                    <a:lnTo>
                      <a:pt x="863" y="1185"/>
                    </a:lnTo>
                    <a:lnTo>
                      <a:pt x="860" y="1189"/>
                    </a:lnTo>
                    <a:lnTo>
                      <a:pt x="859" y="1191"/>
                    </a:lnTo>
                    <a:lnTo>
                      <a:pt x="858" y="1193"/>
                    </a:lnTo>
                    <a:lnTo>
                      <a:pt x="857" y="1197"/>
                    </a:lnTo>
                    <a:lnTo>
                      <a:pt x="856" y="1199"/>
                    </a:lnTo>
                    <a:lnTo>
                      <a:pt x="852" y="1201"/>
                    </a:lnTo>
                    <a:lnTo>
                      <a:pt x="857" y="1209"/>
                    </a:lnTo>
                    <a:lnTo>
                      <a:pt x="860" y="1217"/>
                    </a:lnTo>
                    <a:lnTo>
                      <a:pt x="860" y="1226"/>
                    </a:lnTo>
                    <a:lnTo>
                      <a:pt x="854" y="1233"/>
                    </a:lnTo>
                    <a:lnTo>
                      <a:pt x="866" y="1227"/>
                    </a:lnTo>
                    <a:lnTo>
                      <a:pt x="878" y="1221"/>
                    </a:lnTo>
                    <a:lnTo>
                      <a:pt x="887" y="1219"/>
                    </a:lnTo>
                    <a:lnTo>
                      <a:pt x="895" y="1219"/>
                    </a:lnTo>
                    <a:lnTo>
                      <a:pt x="904" y="1222"/>
                    </a:lnTo>
                    <a:lnTo>
                      <a:pt x="899" y="1226"/>
                    </a:lnTo>
                    <a:lnTo>
                      <a:pt x="899" y="1233"/>
                    </a:lnTo>
                    <a:lnTo>
                      <a:pt x="900" y="1240"/>
                    </a:lnTo>
                    <a:lnTo>
                      <a:pt x="902" y="1245"/>
                    </a:lnTo>
                    <a:lnTo>
                      <a:pt x="904" y="1247"/>
                    </a:lnTo>
                    <a:lnTo>
                      <a:pt x="904" y="1250"/>
                    </a:lnTo>
                    <a:lnTo>
                      <a:pt x="902" y="1252"/>
                    </a:lnTo>
                    <a:lnTo>
                      <a:pt x="902" y="1255"/>
                    </a:lnTo>
                    <a:lnTo>
                      <a:pt x="902" y="1256"/>
                    </a:lnTo>
                    <a:lnTo>
                      <a:pt x="904" y="1258"/>
                    </a:lnTo>
                    <a:lnTo>
                      <a:pt x="905" y="1260"/>
                    </a:lnTo>
                    <a:lnTo>
                      <a:pt x="907" y="1260"/>
                    </a:lnTo>
                    <a:lnTo>
                      <a:pt x="910" y="1260"/>
                    </a:lnTo>
                    <a:lnTo>
                      <a:pt x="912" y="1260"/>
                    </a:lnTo>
                    <a:lnTo>
                      <a:pt x="916" y="1258"/>
                    </a:lnTo>
                    <a:lnTo>
                      <a:pt x="917" y="1258"/>
                    </a:lnTo>
                    <a:lnTo>
                      <a:pt x="919" y="1260"/>
                    </a:lnTo>
                    <a:lnTo>
                      <a:pt x="920" y="1260"/>
                    </a:lnTo>
                    <a:lnTo>
                      <a:pt x="919" y="1268"/>
                    </a:lnTo>
                    <a:lnTo>
                      <a:pt x="917" y="1278"/>
                    </a:lnTo>
                    <a:lnTo>
                      <a:pt x="914" y="1287"/>
                    </a:lnTo>
                    <a:lnTo>
                      <a:pt x="917" y="1296"/>
                    </a:lnTo>
                    <a:lnTo>
                      <a:pt x="920" y="1298"/>
                    </a:lnTo>
                    <a:lnTo>
                      <a:pt x="928" y="1298"/>
                    </a:lnTo>
                    <a:lnTo>
                      <a:pt x="934" y="1298"/>
                    </a:lnTo>
                    <a:lnTo>
                      <a:pt x="940" y="1302"/>
                    </a:lnTo>
                    <a:lnTo>
                      <a:pt x="941" y="1304"/>
                    </a:lnTo>
                    <a:lnTo>
                      <a:pt x="940" y="1306"/>
                    </a:lnTo>
                    <a:lnTo>
                      <a:pt x="940" y="1309"/>
                    </a:lnTo>
                    <a:lnTo>
                      <a:pt x="937" y="1312"/>
                    </a:lnTo>
                    <a:lnTo>
                      <a:pt x="936" y="1315"/>
                    </a:lnTo>
                    <a:lnTo>
                      <a:pt x="939" y="1315"/>
                    </a:lnTo>
                    <a:lnTo>
                      <a:pt x="942" y="1317"/>
                    </a:lnTo>
                    <a:lnTo>
                      <a:pt x="945" y="1318"/>
                    </a:lnTo>
                    <a:lnTo>
                      <a:pt x="946" y="1318"/>
                    </a:lnTo>
                    <a:lnTo>
                      <a:pt x="945" y="1320"/>
                    </a:lnTo>
                    <a:lnTo>
                      <a:pt x="945" y="1321"/>
                    </a:lnTo>
                    <a:lnTo>
                      <a:pt x="943" y="1322"/>
                    </a:lnTo>
                    <a:lnTo>
                      <a:pt x="943" y="1323"/>
                    </a:lnTo>
                    <a:lnTo>
                      <a:pt x="957" y="1322"/>
                    </a:lnTo>
                    <a:lnTo>
                      <a:pt x="969" y="1317"/>
                    </a:lnTo>
                    <a:lnTo>
                      <a:pt x="982" y="1315"/>
                    </a:lnTo>
                    <a:lnTo>
                      <a:pt x="982" y="1317"/>
                    </a:lnTo>
                    <a:lnTo>
                      <a:pt x="981" y="1317"/>
                    </a:lnTo>
                    <a:lnTo>
                      <a:pt x="981" y="1318"/>
                    </a:lnTo>
                    <a:lnTo>
                      <a:pt x="979" y="1322"/>
                    </a:lnTo>
                    <a:lnTo>
                      <a:pt x="982" y="1323"/>
                    </a:lnTo>
                    <a:lnTo>
                      <a:pt x="983" y="1326"/>
                    </a:lnTo>
                    <a:lnTo>
                      <a:pt x="985" y="1327"/>
                    </a:lnTo>
                    <a:lnTo>
                      <a:pt x="988" y="1329"/>
                    </a:lnTo>
                    <a:lnTo>
                      <a:pt x="990" y="1330"/>
                    </a:lnTo>
                    <a:lnTo>
                      <a:pt x="993" y="1332"/>
                    </a:lnTo>
                    <a:lnTo>
                      <a:pt x="994" y="1333"/>
                    </a:lnTo>
                    <a:lnTo>
                      <a:pt x="995" y="1333"/>
                    </a:lnTo>
                    <a:lnTo>
                      <a:pt x="997" y="1334"/>
                    </a:lnTo>
                    <a:lnTo>
                      <a:pt x="1000" y="1334"/>
                    </a:lnTo>
                    <a:lnTo>
                      <a:pt x="1002" y="1333"/>
                    </a:lnTo>
                    <a:lnTo>
                      <a:pt x="1005" y="1330"/>
                    </a:lnTo>
                    <a:lnTo>
                      <a:pt x="1006" y="1329"/>
                    </a:lnTo>
                    <a:lnTo>
                      <a:pt x="1006" y="1326"/>
                    </a:lnTo>
                    <a:lnTo>
                      <a:pt x="1006" y="1323"/>
                    </a:lnTo>
                    <a:lnTo>
                      <a:pt x="1006" y="1321"/>
                    </a:lnTo>
                    <a:lnTo>
                      <a:pt x="1005" y="1318"/>
                    </a:lnTo>
                    <a:lnTo>
                      <a:pt x="1005" y="1317"/>
                    </a:lnTo>
                    <a:lnTo>
                      <a:pt x="1004" y="1316"/>
                    </a:lnTo>
                    <a:lnTo>
                      <a:pt x="1002" y="1315"/>
                    </a:lnTo>
                    <a:lnTo>
                      <a:pt x="1001" y="1312"/>
                    </a:lnTo>
                    <a:lnTo>
                      <a:pt x="999" y="1309"/>
                    </a:lnTo>
                    <a:lnTo>
                      <a:pt x="997" y="1305"/>
                    </a:lnTo>
                    <a:lnTo>
                      <a:pt x="996" y="1302"/>
                    </a:lnTo>
                    <a:lnTo>
                      <a:pt x="996" y="1298"/>
                    </a:lnTo>
                    <a:lnTo>
                      <a:pt x="996" y="1297"/>
                    </a:lnTo>
                    <a:lnTo>
                      <a:pt x="996" y="1296"/>
                    </a:lnTo>
                    <a:lnTo>
                      <a:pt x="995" y="1294"/>
                    </a:lnTo>
                    <a:lnTo>
                      <a:pt x="994" y="1294"/>
                    </a:lnTo>
                    <a:lnTo>
                      <a:pt x="993" y="1293"/>
                    </a:lnTo>
                    <a:lnTo>
                      <a:pt x="991" y="1291"/>
                    </a:lnTo>
                    <a:lnTo>
                      <a:pt x="991" y="1287"/>
                    </a:lnTo>
                    <a:lnTo>
                      <a:pt x="994" y="1284"/>
                    </a:lnTo>
                    <a:lnTo>
                      <a:pt x="995" y="1282"/>
                    </a:lnTo>
                    <a:lnTo>
                      <a:pt x="999" y="1281"/>
                    </a:lnTo>
                    <a:lnTo>
                      <a:pt x="1001" y="1281"/>
                    </a:lnTo>
                    <a:lnTo>
                      <a:pt x="1004" y="1281"/>
                    </a:lnTo>
                    <a:lnTo>
                      <a:pt x="1006" y="1282"/>
                    </a:lnTo>
                    <a:lnTo>
                      <a:pt x="1008" y="1284"/>
                    </a:lnTo>
                    <a:lnTo>
                      <a:pt x="1012" y="1285"/>
                    </a:lnTo>
                    <a:lnTo>
                      <a:pt x="1014" y="1286"/>
                    </a:lnTo>
                    <a:lnTo>
                      <a:pt x="1018" y="1287"/>
                    </a:lnTo>
                    <a:lnTo>
                      <a:pt x="1020" y="1288"/>
                    </a:lnTo>
                    <a:lnTo>
                      <a:pt x="1020" y="1287"/>
                    </a:lnTo>
                    <a:lnTo>
                      <a:pt x="1022" y="1286"/>
                    </a:lnTo>
                    <a:lnTo>
                      <a:pt x="1022" y="1285"/>
                    </a:lnTo>
                    <a:lnTo>
                      <a:pt x="1023" y="1281"/>
                    </a:lnTo>
                    <a:lnTo>
                      <a:pt x="1023" y="1280"/>
                    </a:lnTo>
                    <a:lnTo>
                      <a:pt x="1024" y="1278"/>
                    </a:lnTo>
                    <a:lnTo>
                      <a:pt x="1024" y="1276"/>
                    </a:lnTo>
                    <a:lnTo>
                      <a:pt x="1025" y="1274"/>
                    </a:lnTo>
                    <a:lnTo>
                      <a:pt x="1026" y="1272"/>
                    </a:lnTo>
                    <a:lnTo>
                      <a:pt x="1028" y="1270"/>
                    </a:lnTo>
                    <a:lnTo>
                      <a:pt x="1029" y="1270"/>
                    </a:lnTo>
                    <a:lnTo>
                      <a:pt x="1031" y="1270"/>
                    </a:lnTo>
                    <a:lnTo>
                      <a:pt x="1032" y="1272"/>
                    </a:lnTo>
                    <a:lnTo>
                      <a:pt x="1035" y="1275"/>
                    </a:lnTo>
                    <a:lnTo>
                      <a:pt x="1038" y="1278"/>
                    </a:lnTo>
                    <a:lnTo>
                      <a:pt x="1042" y="1280"/>
                    </a:lnTo>
                    <a:lnTo>
                      <a:pt x="1046" y="1281"/>
                    </a:lnTo>
                    <a:lnTo>
                      <a:pt x="1049" y="1281"/>
                    </a:lnTo>
                    <a:lnTo>
                      <a:pt x="1050" y="1280"/>
                    </a:lnTo>
                    <a:lnTo>
                      <a:pt x="1052" y="1278"/>
                    </a:lnTo>
                    <a:lnTo>
                      <a:pt x="1053" y="1275"/>
                    </a:lnTo>
                    <a:lnTo>
                      <a:pt x="1054" y="1273"/>
                    </a:lnTo>
                    <a:lnTo>
                      <a:pt x="1056" y="1270"/>
                    </a:lnTo>
                    <a:lnTo>
                      <a:pt x="1059" y="1269"/>
                    </a:lnTo>
                    <a:lnTo>
                      <a:pt x="1062" y="1269"/>
                    </a:lnTo>
                    <a:lnTo>
                      <a:pt x="1066" y="1269"/>
                    </a:lnTo>
                    <a:lnTo>
                      <a:pt x="1070" y="1270"/>
                    </a:lnTo>
                    <a:lnTo>
                      <a:pt x="1072" y="1273"/>
                    </a:lnTo>
                    <a:lnTo>
                      <a:pt x="1075" y="1275"/>
                    </a:lnTo>
                    <a:lnTo>
                      <a:pt x="1077" y="1280"/>
                    </a:lnTo>
                    <a:lnTo>
                      <a:pt x="1081" y="1279"/>
                    </a:lnTo>
                    <a:lnTo>
                      <a:pt x="1083" y="1278"/>
                    </a:lnTo>
                    <a:lnTo>
                      <a:pt x="1087" y="1276"/>
                    </a:lnTo>
                    <a:lnTo>
                      <a:pt x="1089" y="1274"/>
                    </a:lnTo>
                    <a:lnTo>
                      <a:pt x="1090" y="1272"/>
                    </a:lnTo>
                    <a:lnTo>
                      <a:pt x="1093" y="1272"/>
                    </a:lnTo>
                    <a:lnTo>
                      <a:pt x="1093" y="1274"/>
                    </a:lnTo>
                    <a:lnTo>
                      <a:pt x="1094" y="1275"/>
                    </a:lnTo>
                    <a:lnTo>
                      <a:pt x="1095" y="1275"/>
                    </a:lnTo>
                    <a:lnTo>
                      <a:pt x="1096" y="1275"/>
                    </a:lnTo>
                    <a:lnTo>
                      <a:pt x="1097" y="1275"/>
                    </a:lnTo>
                    <a:lnTo>
                      <a:pt x="1097" y="1274"/>
                    </a:lnTo>
                    <a:lnTo>
                      <a:pt x="1097" y="1273"/>
                    </a:lnTo>
                    <a:lnTo>
                      <a:pt x="1097" y="1272"/>
                    </a:lnTo>
                    <a:lnTo>
                      <a:pt x="1099" y="1272"/>
                    </a:lnTo>
                    <a:lnTo>
                      <a:pt x="1101" y="1270"/>
                    </a:lnTo>
                    <a:lnTo>
                      <a:pt x="1103" y="1269"/>
                    </a:lnTo>
                    <a:lnTo>
                      <a:pt x="1106" y="1269"/>
                    </a:lnTo>
                    <a:lnTo>
                      <a:pt x="1108" y="1270"/>
                    </a:lnTo>
                    <a:lnTo>
                      <a:pt x="1112" y="1272"/>
                    </a:lnTo>
                    <a:lnTo>
                      <a:pt x="1111" y="1262"/>
                    </a:lnTo>
                    <a:lnTo>
                      <a:pt x="1113" y="1253"/>
                    </a:lnTo>
                    <a:lnTo>
                      <a:pt x="1119" y="1249"/>
                    </a:lnTo>
                    <a:lnTo>
                      <a:pt x="1126" y="1249"/>
                    </a:lnTo>
                    <a:lnTo>
                      <a:pt x="1135" y="1253"/>
                    </a:lnTo>
                    <a:lnTo>
                      <a:pt x="1141" y="1261"/>
                    </a:lnTo>
                    <a:lnTo>
                      <a:pt x="1144" y="1263"/>
                    </a:lnTo>
                    <a:lnTo>
                      <a:pt x="1150" y="1264"/>
                    </a:lnTo>
                    <a:lnTo>
                      <a:pt x="1156" y="1264"/>
                    </a:lnTo>
                    <a:lnTo>
                      <a:pt x="1162" y="1266"/>
                    </a:lnTo>
                    <a:lnTo>
                      <a:pt x="1165" y="1267"/>
                    </a:lnTo>
                    <a:lnTo>
                      <a:pt x="1167" y="1267"/>
                    </a:lnTo>
                    <a:lnTo>
                      <a:pt x="1170" y="1266"/>
                    </a:lnTo>
                    <a:lnTo>
                      <a:pt x="1172" y="1264"/>
                    </a:lnTo>
                    <a:lnTo>
                      <a:pt x="1174" y="1263"/>
                    </a:lnTo>
                    <a:lnTo>
                      <a:pt x="1177" y="1263"/>
                    </a:lnTo>
                    <a:lnTo>
                      <a:pt x="1178" y="1264"/>
                    </a:lnTo>
                    <a:lnTo>
                      <a:pt x="1179" y="1266"/>
                    </a:lnTo>
                    <a:lnTo>
                      <a:pt x="1180" y="1266"/>
                    </a:lnTo>
                    <a:lnTo>
                      <a:pt x="1182" y="1267"/>
                    </a:lnTo>
                    <a:lnTo>
                      <a:pt x="1183" y="1267"/>
                    </a:lnTo>
                    <a:lnTo>
                      <a:pt x="1184" y="1268"/>
                    </a:lnTo>
                    <a:lnTo>
                      <a:pt x="1184" y="1269"/>
                    </a:lnTo>
                    <a:lnTo>
                      <a:pt x="1183" y="1270"/>
                    </a:lnTo>
                    <a:lnTo>
                      <a:pt x="1179" y="1282"/>
                    </a:lnTo>
                    <a:lnTo>
                      <a:pt x="1174" y="1294"/>
                    </a:lnTo>
                    <a:lnTo>
                      <a:pt x="1178" y="1294"/>
                    </a:lnTo>
                    <a:lnTo>
                      <a:pt x="1180" y="1296"/>
                    </a:lnTo>
                    <a:lnTo>
                      <a:pt x="1183" y="1297"/>
                    </a:lnTo>
                    <a:lnTo>
                      <a:pt x="1185" y="1299"/>
                    </a:lnTo>
                    <a:lnTo>
                      <a:pt x="1186" y="1302"/>
                    </a:lnTo>
                    <a:lnTo>
                      <a:pt x="1189" y="1304"/>
                    </a:lnTo>
                    <a:lnTo>
                      <a:pt x="1190" y="1306"/>
                    </a:lnTo>
                    <a:lnTo>
                      <a:pt x="1192" y="1308"/>
                    </a:lnTo>
                    <a:lnTo>
                      <a:pt x="1203" y="1310"/>
                    </a:lnTo>
                    <a:lnTo>
                      <a:pt x="1214" y="1311"/>
                    </a:lnTo>
                    <a:lnTo>
                      <a:pt x="1215" y="1311"/>
                    </a:lnTo>
                    <a:lnTo>
                      <a:pt x="1216" y="1312"/>
                    </a:lnTo>
                    <a:lnTo>
                      <a:pt x="1218" y="1314"/>
                    </a:lnTo>
                    <a:lnTo>
                      <a:pt x="1219" y="1315"/>
                    </a:lnTo>
                    <a:lnTo>
                      <a:pt x="1220" y="1317"/>
                    </a:lnTo>
                    <a:lnTo>
                      <a:pt x="1225" y="1317"/>
                    </a:lnTo>
                    <a:lnTo>
                      <a:pt x="1229" y="1317"/>
                    </a:lnTo>
                    <a:lnTo>
                      <a:pt x="1230" y="1318"/>
                    </a:lnTo>
                    <a:lnTo>
                      <a:pt x="1230" y="1320"/>
                    </a:lnTo>
                    <a:lnTo>
                      <a:pt x="1229" y="1320"/>
                    </a:lnTo>
                    <a:lnTo>
                      <a:pt x="1229" y="1321"/>
                    </a:lnTo>
                    <a:lnTo>
                      <a:pt x="1231" y="1322"/>
                    </a:lnTo>
                    <a:lnTo>
                      <a:pt x="1233" y="1322"/>
                    </a:lnTo>
                    <a:lnTo>
                      <a:pt x="1238" y="1322"/>
                    </a:lnTo>
                    <a:lnTo>
                      <a:pt x="1244" y="1316"/>
                    </a:lnTo>
                    <a:lnTo>
                      <a:pt x="1250" y="1315"/>
                    </a:lnTo>
                    <a:lnTo>
                      <a:pt x="1259" y="1317"/>
                    </a:lnTo>
                    <a:lnTo>
                      <a:pt x="1266" y="1321"/>
                    </a:lnTo>
                    <a:lnTo>
                      <a:pt x="1274" y="1326"/>
                    </a:lnTo>
                    <a:lnTo>
                      <a:pt x="1281" y="1329"/>
                    </a:lnTo>
                    <a:lnTo>
                      <a:pt x="1279" y="1339"/>
                    </a:lnTo>
                    <a:lnTo>
                      <a:pt x="1280" y="1350"/>
                    </a:lnTo>
                    <a:lnTo>
                      <a:pt x="1285" y="1359"/>
                    </a:lnTo>
                    <a:lnTo>
                      <a:pt x="1294" y="1367"/>
                    </a:lnTo>
                    <a:lnTo>
                      <a:pt x="1303" y="1369"/>
                    </a:lnTo>
                    <a:lnTo>
                      <a:pt x="1314" y="1368"/>
                    </a:lnTo>
                    <a:lnTo>
                      <a:pt x="1315" y="1367"/>
                    </a:lnTo>
                    <a:lnTo>
                      <a:pt x="1315" y="1365"/>
                    </a:lnTo>
                    <a:lnTo>
                      <a:pt x="1314" y="1364"/>
                    </a:lnTo>
                    <a:lnTo>
                      <a:pt x="1313" y="1364"/>
                    </a:lnTo>
                    <a:lnTo>
                      <a:pt x="1313" y="1363"/>
                    </a:lnTo>
                    <a:lnTo>
                      <a:pt x="1313" y="1361"/>
                    </a:lnTo>
                    <a:lnTo>
                      <a:pt x="1314" y="1359"/>
                    </a:lnTo>
                    <a:lnTo>
                      <a:pt x="1312" y="1358"/>
                    </a:lnTo>
                    <a:lnTo>
                      <a:pt x="1309" y="1357"/>
                    </a:lnTo>
                    <a:lnTo>
                      <a:pt x="1307" y="1357"/>
                    </a:lnTo>
                    <a:lnTo>
                      <a:pt x="1304" y="1356"/>
                    </a:lnTo>
                    <a:lnTo>
                      <a:pt x="1302" y="1356"/>
                    </a:lnTo>
                    <a:lnTo>
                      <a:pt x="1300" y="1355"/>
                    </a:lnTo>
                    <a:lnTo>
                      <a:pt x="1300" y="1352"/>
                    </a:lnTo>
                    <a:lnTo>
                      <a:pt x="1300" y="1350"/>
                    </a:lnTo>
                    <a:lnTo>
                      <a:pt x="1304" y="1335"/>
                    </a:lnTo>
                    <a:lnTo>
                      <a:pt x="1312" y="1322"/>
                    </a:lnTo>
                    <a:lnTo>
                      <a:pt x="1320" y="1312"/>
                    </a:lnTo>
                    <a:lnTo>
                      <a:pt x="1330" y="1309"/>
                    </a:lnTo>
                    <a:lnTo>
                      <a:pt x="1340" y="1310"/>
                    </a:lnTo>
                    <a:lnTo>
                      <a:pt x="1351" y="1311"/>
                    </a:lnTo>
                    <a:lnTo>
                      <a:pt x="1361" y="1312"/>
                    </a:lnTo>
                    <a:lnTo>
                      <a:pt x="1371" y="1309"/>
                    </a:lnTo>
                    <a:lnTo>
                      <a:pt x="1383" y="1303"/>
                    </a:lnTo>
                    <a:lnTo>
                      <a:pt x="1393" y="1299"/>
                    </a:lnTo>
                    <a:lnTo>
                      <a:pt x="1397" y="1296"/>
                    </a:lnTo>
                    <a:lnTo>
                      <a:pt x="1401" y="1291"/>
                    </a:lnTo>
                    <a:lnTo>
                      <a:pt x="1405" y="1286"/>
                    </a:lnTo>
                    <a:lnTo>
                      <a:pt x="1410" y="1282"/>
                    </a:lnTo>
                    <a:lnTo>
                      <a:pt x="1416" y="1284"/>
                    </a:lnTo>
                    <a:lnTo>
                      <a:pt x="1417" y="1285"/>
                    </a:lnTo>
                    <a:lnTo>
                      <a:pt x="1419" y="1286"/>
                    </a:lnTo>
                    <a:lnTo>
                      <a:pt x="1420" y="1287"/>
                    </a:lnTo>
                    <a:lnTo>
                      <a:pt x="1421" y="1288"/>
                    </a:lnTo>
                    <a:lnTo>
                      <a:pt x="1422" y="1288"/>
                    </a:lnTo>
                    <a:lnTo>
                      <a:pt x="1423" y="1288"/>
                    </a:lnTo>
                    <a:lnTo>
                      <a:pt x="1423" y="1286"/>
                    </a:lnTo>
                    <a:lnTo>
                      <a:pt x="1425" y="1285"/>
                    </a:lnTo>
                    <a:lnTo>
                      <a:pt x="1427" y="1282"/>
                    </a:lnTo>
                    <a:lnTo>
                      <a:pt x="1431" y="1280"/>
                    </a:lnTo>
                    <a:lnTo>
                      <a:pt x="1431" y="1281"/>
                    </a:lnTo>
                    <a:lnTo>
                      <a:pt x="1431" y="1282"/>
                    </a:lnTo>
                    <a:lnTo>
                      <a:pt x="1433" y="1282"/>
                    </a:lnTo>
                    <a:lnTo>
                      <a:pt x="1435" y="1282"/>
                    </a:lnTo>
                    <a:lnTo>
                      <a:pt x="1437" y="1282"/>
                    </a:lnTo>
                    <a:lnTo>
                      <a:pt x="1438" y="1281"/>
                    </a:lnTo>
                    <a:lnTo>
                      <a:pt x="1440" y="1281"/>
                    </a:lnTo>
                    <a:lnTo>
                      <a:pt x="1443" y="1280"/>
                    </a:lnTo>
                    <a:lnTo>
                      <a:pt x="1445" y="1280"/>
                    </a:lnTo>
                    <a:lnTo>
                      <a:pt x="1448" y="1280"/>
                    </a:lnTo>
                    <a:lnTo>
                      <a:pt x="1450" y="1281"/>
                    </a:lnTo>
                    <a:lnTo>
                      <a:pt x="1451" y="1282"/>
                    </a:lnTo>
                    <a:lnTo>
                      <a:pt x="1454" y="1287"/>
                    </a:lnTo>
                    <a:lnTo>
                      <a:pt x="1464" y="1280"/>
                    </a:lnTo>
                    <a:lnTo>
                      <a:pt x="1479" y="1276"/>
                    </a:lnTo>
                    <a:lnTo>
                      <a:pt x="1480" y="1276"/>
                    </a:lnTo>
                    <a:lnTo>
                      <a:pt x="1481" y="1275"/>
                    </a:lnTo>
                    <a:lnTo>
                      <a:pt x="1484" y="1274"/>
                    </a:lnTo>
                    <a:lnTo>
                      <a:pt x="1486" y="1273"/>
                    </a:lnTo>
                    <a:lnTo>
                      <a:pt x="1496" y="1273"/>
                    </a:lnTo>
                    <a:lnTo>
                      <a:pt x="1505" y="1273"/>
                    </a:lnTo>
                    <a:lnTo>
                      <a:pt x="1514" y="1272"/>
                    </a:lnTo>
                    <a:lnTo>
                      <a:pt x="1521" y="1268"/>
                    </a:lnTo>
                    <a:lnTo>
                      <a:pt x="1527" y="1261"/>
                    </a:lnTo>
                    <a:lnTo>
                      <a:pt x="1533" y="1253"/>
                    </a:lnTo>
                    <a:lnTo>
                      <a:pt x="1539" y="1247"/>
                    </a:lnTo>
                    <a:lnTo>
                      <a:pt x="1546" y="1245"/>
                    </a:lnTo>
                    <a:lnTo>
                      <a:pt x="1555" y="1244"/>
                    </a:lnTo>
                    <a:lnTo>
                      <a:pt x="1561" y="1239"/>
                    </a:lnTo>
                    <a:lnTo>
                      <a:pt x="1567" y="1233"/>
                    </a:lnTo>
                    <a:lnTo>
                      <a:pt x="1571" y="1228"/>
                    </a:lnTo>
                    <a:lnTo>
                      <a:pt x="1579" y="1225"/>
                    </a:lnTo>
                    <a:lnTo>
                      <a:pt x="1577" y="1222"/>
                    </a:lnTo>
                    <a:lnTo>
                      <a:pt x="1577" y="1221"/>
                    </a:lnTo>
                    <a:lnTo>
                      <a:pt x="1576" y="1220"/>
                    </a:lnTo>
                    <a:lnTo>
                      <a:pt x="1577" y="1217"/>
                    </a:lnTo>
                    <a:lnTo>
                      <a:pt x="1591" y="1202"/>
                    </a:lnTo>
                    <a:lnTo>
                      <a:pt x="1608" y="1192"/>
                    </a:lnTo>
                    <a:lnTo>
                      <a:pt x="1628" y="1189"/>
                    </a:lnTo>
                    <a:lnTo>
                      <a:pt x="1630" y="1187"/>
                    </a:lnTo>
                    <a:lnTo>
                      <a:pt x="1633" y="1186"/>
                    </a:lnTo>
                    <a:lnTo>
                      <a:pt x="1636" y="1184"/>
                    </a:lnTo>
                    <a:lnTo>
                      <a:pt x="1639" y="1181"/>
                    </a:lnTo>
                    <a:lnTo>
                      <a:pt x="1641" y="1180"/>
                    </a:lnTo>
                    <a:lnTo>
                      <a:pt x="1635" y="1179"/>
                    </a:lnTo>
                    <a:lnTo>
                      <a:pt x="1630" y="1180"/>
                    </a:lnTo>
                    <a:lnTo>
                      <a:pt x="1626" y="1183"/>
                    </a:lnTo>
                    <a:lnTo>
                      <a:pt x="1622" y="1181"/>
                    </a:lnTo>
                    <a:lnTo>
                      <a:pt x="1621" y="1178"/>
                    </a:lnTo>
                    <a:lnTo>
                      <a:pt x="1623" y="1174"/>
                    </a:lnTo>
                    <a:lnTo>
                      <a:pt x="1627" y="1170"/>
                    </a:lnTo>
                    <a:lnTo>
                      <a:pt x="1629" y="1167"/>
                    </a:lnTo>
                    <a:lnTo>
                      <a:pt x="1629" y="1162"/>
                    </a:lnTo>
                    <a:lnTo>
                      <a:pt x="1628" y="1160"/>
                    </a:lnTo>
                    <a:lnTo>
                      <a:pt x="1628" y="1157"/>
                    </a:lnTo>
                    <a:lnTo>
                      <a:pt x="1628" y="1155"/>
                    </a:lnTo>
                    <a:lnTo>
                      <a:pt x="1642" y="1136"/>
                    </a:lnTo>
                    <a:lnTo>
                      <a:pt x="1657" y="1119"/>
                    </a:lnTo>
                    <a:lnTo>
                      <a:pt x="1665" y="1107"/>
                    </a:lnTo>
                    <a:lnTo>
                      <a:pt x="1673" y="1093"/>
                    </a:lnTo>
                    <a:lnTo>
                      <a:pt x="1682" y="1081"/>
                    </a:lnTo>
                    <a:lnTo>
                      <a:pt x="1693" y="1072"/>
                    </a:lnTo>
                    <a:lnTo>
                      <a:pt x="1695" y="1067"/>
                    </a:lnTo>
                    <a:lnTo>
                      <a:pt x="1697" y="1062"/>
                    </a:lnTo>
                    <a:lnTo>
                      <a:pt x="1698" y="1056"/>
                    </a:lnTo>
                    <a:lnTo>
                      <a:pt x="1701" y="1053"/>
                    </a:lnTo>
                    <a:lnTo>
                      <a:pt x="1703" y="1050"/>
                    </a:lnTo>
                    <a:lnTo>
                      <a:pt x="1703" y="1049"/>
                    </a:lnTo>
                    <a:lnTo>
                      <a:pt x="1701" y="1047"/>
                    </a:lnTo>
                    <a:lnTo>
                      <a:pt x="1700" y="1045"/>
                    </a:lnTo>
                    <a:lnTo>
                      <a:pt x="1706" y="1032"/>
                    </a:lnTo>
                    <a:lnTo>
                      <a:pt x="1713" y="1020"/>
                    </a:lnTo>
                    <a:lnTo>
                      <a:pt x="1723" y="1009"/>
                    </a:lnTo>
                    <a:lnTo>
                      <a:pt x="1725" y="1009"/>
                    </a:lnTo>
                    <a:lnTo>
                      <a:pt x="1727" y="1008"/>
                    </a:lnTo>
                    <a:lnTo>
                      <a:pt x="1729" y="1008"/>
                    </a:lnTo>
                    <a:lnTo>
                      <a:pt x="1730" y="1007"/>
                    </a:lnTo>
                    <a:lnTo>
                      <a:pt x="1731" y="1006"/>
                    </a:lnTo>
                    <a:lnTo>
                      <a:pt x="1731" y="997"/>
                    </a:lnTo>
                    <a:lnTo>
                      <a:pt x="1730" y="988"/>
                    </a:lnTo>
                    <a:lnTo>
                      <a:pt x="1733" y="978"/>
                    </a:lnTo>
                    <a:lnTo>
                      <a:pt x="1718" y="973"/>
                    </a:lnTo>
                    <a:lnTo>
                      <a:pt x="1704" y="968"/>
                    </a:lnTo>
                    <a:lnTo>
                      <a:pt x="1705" y="966"/>
                    </a:lnTo>
                    <a:lnTo>
                      <a:pt x="1704" y="965"/>
                    </a:lnTo>
                    <a:lnTo>
                      <a:pt x="1704" y="964"/>
                    </a:lnTo>
                    <a:lnTo>
                      <a:pt x="1703" y="962"/>
                    </a:lnTo>
                    <a:lnTo>
                      <a:pt x="1701" y="961"/>
                    </a:lnTo>
                    <a:lnTo>
                      <a:pt x="1700" y="959"/>
                    </a:lnTo>
                    <a:lnTo>
                      <a:pt x="1700" y="958"/>
                    </a:lnTo>
                    <a:lnTo>
                      <a:pt x="1703" y="949"/>
                    </a:lnTo>
                    <a:lnTo>
                      <a:pt x="1705" y="941"/>
                    </a:lnTo>
                    <a:lnTo>
                      <a:pt x="1711" y="935"/>
                    </a:lnTo>
                    <a:lnTo>
                      <a:pt x="1706" y="933"/>
                    </a:lnTo>
                    <a:lnTo>
                      <a:pt x="1700" y="933"/>
                    </a:lnTo>
                    <a:lnTo>
                      <a:pt x="1694" y="933"/>
                    </a:lnTo>
                    <a:lnTo>
                      <a:pt x="1686" y="933"/>
                    </a:lnTo>
                    <a:lnTo>
                      <a:pt x="1676" y="936"/>
                    </a:lnTo>
                    <a:lnTo>
                      <a:pt x="1668" y="936"/>
                    </a:lnTo>
                    <a:lnTo>
                      <a:pt x="1660" y="932"/>
                    </a:lnTo>
                    <a:lnTo>
                      <a:pt x="1653" y="927"/>
                    </a:lnTo>
                    <a:lnTo>
                      <a:pt x="1645" y="924"/>
                    </a:lnTo>
                    <a:lnTo>
                      <a:pt x="1636" y="923"/>
                    </a:lnTo>
                    <a:lnTo>
                      <a:pt x="1650" y="923"/>
                    </a:lnTo>
                    <a:lnTo>
                      <a:pt x="1662" y="925"/>
                    </a:lnTo>
                    <a:lnTo>
                      <a:pt x="1674" y="925"/>
                    </a:lnTo>
                    <a:lnTo>
                      <a:pt x="1676" y="924"/>
                    </a:lnTo>
                    <a:lnTo>
                      <a:pt x="1679" y="921"/>
                    </a:lnTo>
                    <a:lnTo>
                      <a:pt x="1681" y="919"/>
                    </a:lnTo>
                    <a:lnTo>
                      <a:pt x="1682" y="917"/>
                    </a:lnTo>
                    <a:lnTo>
                      <a:pt x="1685" y="913"/>
                    </a:lnTo>
                    <a:lnTo>
                      <a:pt x="1688" y="911"/>
                    </a:lnTo>
                    <a:lnTo>
                      <a:pt x="1691" y="909"/>
                    </a:lnTo>
                    <a:lnTo>
                      <a:pt x="1694" y="908"/>
                    </a:lnTo>
                    <a:lnTo>
                      <a:pt x="1698" y="907"/>
                    </a:lnTo>
                    <a:lnTo>
                      <a:pt x="1700" y="906"/>
                    </a:lnTo>
                    <a:lnTo>
                      <a:pt x="1704" y="905"/>
                    </a:lnTo>
                    <a:lnTo>
                      <a:pt x="1693" y="900"/>
                    </a:lnTo>
                    <a:lnTo>
                      <a:pt x="1685" y="894"/>
                    </a:lnTo>
                    <a:lnTo>
                      <a:pt x="1674" y="874"/>
                    </a:lnTo>
                    <a:lnTo>
                      <a:pt x="1665" y="853"/>
                    </a:lnTo>
                    <a:lnTo>
                      <a:pt x="1662" y="849"/>
                    </a:lnTo>
                    <a:lnTo>
                      <a:pt x="1657" y="847"/>
                    </a:lnTo>
                    <a:lnTo>
                      <a:pt x="1651" y="846"/>
                    </a:lnTo>
                    <a:lnTo>
                      <a:pt x="1644" y="843"/>
                    </a:lnTo>
                    <a:lnTo>
                      <a:pt x="1640" y="838"/>
                    </a:lnTo>
                    <a:lnTo>
                      <a:pt x="1639" y="835"/>
                    </a:lnTo>
                    <a:lnTo>
                      <a:pt x="1638" y="831"/>
                    </a:lnTo>
                    <a:lnTo>
                      <a:pt x="1636" y="828"/>
                    </a:lnTo>
                    <a:lnTo>
                      <a:pt x="1635" y="824"/>
                    </a:lnTo>
                    <a:lnTo>
                      <a:pt x="1634" y="820"/>
                    </a:lnTo>
                    <a:lnTo>
                      <a:pt x="1632" y="819"/>
                    </a:lnTo>
                    <a:lnTo>
                      <a:pt x="1629" y="818"/>
                    </a:lnTo>
                    <a:lnTo>
                      <a:pt x="1627" y="818"/>
                    </a:lnTo>
                    <a:lnTo>
                      <a:pt x="1623" y="817"/>
                    </a:lnTo>
                    <a:lnTo>
                      <a:pt x="1621" y="816"/>
                    </a:lnTo>
                    <a:lnTo>
                      <a:pt x="1623" y="814"/>
                    </a:lnTo>
                    <a:lnTo>
                      <a:pt x="1624" y="813"/>
                    </a:lnTo>
                    <a:lnTo>
                      <a:pt x="1626" y="812"/>
                    </a:lnTo>
                    <a:lnTo>
                      <a:pt x="1626" y="810"/>
                    </a:lnTo>
                    <a:lnTo>
                      <a:pt x="1626" y="807"/>
                    </a:lnTo>
                    <a:lnTo>
                      <a:pt x="1626" y="806"/>
                    </a:lnTo>
                    <a:lnTo>
                      <a:pt x="1627" y="803"/>
                    </a:lnTo>
                    <a:lnTo>
                      <a:pt x="1628" y="802"/>
                    </a:lnTo>
                    <a:lnTo>
                      <a:pt x="1632" y="800"/>
                    </a:lnTo>
                    <a:lnTo>
                      <a:pt x="1635" y="797"/>
                    </a:lnTo>
                    <a:lnTo>
                      <a:pt x="1639" y="795"/>
                    </a:lnTo>
                    <a:lnTo>
                      <a:pt x="1642" y="793"/>
                    </a:lnTo>
                    <a:lnTo>
                      <a:pt x="1646" y="789"/>
                    </a:lnTo>
                    <a:lnTo>
                      <a:pt x="1651" y="781"/>
                    </a:lnTo>
                    <a:lnTo>
                      <a:pt x="1653" y="770"/>
                    </a:lnTo>
                    <a:lnTo>
                      <a:pt x="1651" y="760"/>
                    </a:lnTo>
                    <a:lnTo>
                      <a:pt x="1658" y="764"/>
                    </a:lnTo>
                    <a:lnTo>
                      <a:pt x="1665" y="764"/>
                    </a:lnTo>
                    <a:lnTo>
                      <a:pt x="1673" y="761"/>
                    </a:lnTo>
                    <a:lnTo>
                      <a:pt x="1677" y="757"/>
                    </a:lnTo>
                    <a:lnTo>
                      <a:pt x="1689" y="745"/>
                    </a:lnTo>
                    <a:lnTo>
                      <a:pt x="1705" y="736"/>
                    </a:lnTo>
                    <a:lnTo>
                      <a:pt x="1721" y="731"/>
                    </a:lnTo>
                    <a:lnTo>
                      <a:pt x="1738" y="729"/>
                    </a:lnTo>
                    <a:lnTo>
                      <a:pt x="1756" y="728"/>
                    </a:lnTo>
                    <a:lnTo>
                      <a:pt x="1757" y="725"/>
                    </a:lnTo>
                    <a:lnTo>
                      <a:pt x="1757" y="720"/>
                    </a:lnTo>
                    <a:lnTo>
                      <a:pt x="1758" y="714"/>
                    </a:lnTo>
                    <a:lnTo>
                      <a:pt x="1762" y="708"/>
                    </a:lnTo>
                    <a:lnTo>
                      <a:pt x="1763" y="706"/>
                    </a:lnTo>
                    <a:lnTo>
                      <a:pt x="1763" y="705"/>
                    </a:lnTo>
                    <a:lnTo>
                      <a:pt x="1764" y="701"/>
                    </a:lnTo>
                    <a:lnTo>
                      <a:pt x="1763" y="699"/>
                    </a:lnTo>
                    <a:lnTo>
                      <a:pt x="1763" y="698"/>
                    </a:lnTo>
                    <a:lnTo>
                      <a:pt x="1762" y="696"/>
                    </a:lnTo>
                    <a:lnTo>
                      <a:pt x="1753" y="693"/>
                    </a:lnTo>
                    <a:lnTo>
                      <a:pt x="1745" y="689"/>
                    </a:lnTo>
                    <a:lnTo>
                      <a:pt x="1736" y="688"/>
                    </a:lnTo>
                    <a:lnTo>
                      <a:pt x="1727" y="688"/>
                    </a:lnTo>
                    <a:lnTo>
                      <a:pt x="1719" y="690"/>
                    </a:lnTo>
                    <a:lnTo>
                      <a:pt x="1713" y="698"/>
                    </a:lnTo>
                    <a:lnTo>
                      <a:pt x="1703" y="689"/>
                    </a:lnTo>
                    <a:lnTo>
                      <a:pt x="1691" y="684"/>
                    </a:lnTo>
                    <a:lnTo>
                      <a:pt x="1677" y="682"/>
                    </a:lnTo>
                    <a:lnTo>
                      <a:pt x="1663" y="681"/>
                    </a:lnTo>
                    <a:lnTo>
                      <a:pt x="1648" y="681"/>
                    </a:lnTo>
                    <a:lnTo>
                      <a:pt x="1648" y="687"/>
                    </a:lnTo>
                    <a:lnTo>
                      <a:pt x="1648" y="692"/>
                    </a:lnTo>
                    <a:lnTo>
                      <a:pt x="1648" y="698"/>
                    </a:lnTo>
                    <a:lnTo>
                      <a:pt x="1644" y="707"/>
                    </a:lnTo>
                    <a:lnTo>
                      <a:pt x="1635" y="713"/>
                    </a:lnTo>
                    <a:lnTo>
                      <a:pt x="1626" y="718"/>
                    </a:lnTo>
                    <a:lnTo>
                      <a:pt x="1616" y="720"/>
                    </a:lnTo>
                    <a:lnTo>
                      <a:pt x="1616" y="712"/>
                    </a:lnTo>
                    <a:lnTo>
                      <a:pt x="1618" y="702"/>
                    </a:lnTo>
                    <a:lnTo>
                      <a:pt x="1621" y="694"/>
                    </a:lnTo>
                    <a:lnTo>
                      <a:pt x="1621" y="687"/>
                    </a:lnTo>
                    <a:lnTo>
                      <a:pt x="1617" y="681"/>
                    </a:lnTo>
                    <a:lnTo>
                      <a:pt x="1610" y="677"/>
                    </a:lnTo>
                    <a:lnTo>
                      <a:pt x="1600" y="676"/>
                    </a:lnTo>
                    <a:lnTo>
                      <a:pt x="1591" y="676"/>
                    </a:lnTo>
                    <a:lnTo>
                      <a:pt x="1581" y="676"/>
                    </a:lnTo>
                    <a:lnTo>
                      <a:pt x="1573" y="674"/>
                    </a:lnTo>
                    <a:lnTo>
                      <a:pt x="1567" y="669"/>
                    </a:lnTo>
                    <a:lnTo>
                      <a:pt x="1563" y="663"/>
                    </a:lnTo>
                    <a:lnTo>
                      <a:pt x="1563" y="655"/>
                    </a:lnTo>
                    <a:lnTo>
                      <a:pt x="1565" y="649"/>
                    </a:lnTo>
                    <a:lnTo>
                      <a:pt x="1568" y="647"/>
                    </a:lnTo>
                    <a:lnTo>
                      <a:pt x="1570" y="645"/>
                    </a:lnTo>
                    <a:lnTo>
                      <a:pt x="1573" y="642"/>
                    </a:lnTo>
                    <a:lnTo>
                      <a:pt x="1576" y="640"/>
                    </a:lnTo>
                    <a:lnTo>
                      <a:pt x="1580" y="640"/>
                    </a:lnTo>
                    <a:lnTo>
                      <a:pt x="1583" y="639"/>
                    </a:lnTo>
                    <a:lnTo>
                      <a:pt x="1583" y="641"/>
                    </a:lnTo>
                    <a:lnTo>
                      <a:pt x="1585" y="641"/>
                    </a:lnTo>
                    <a:lnTo>
                      <a:pt x="1586" y="641"/>
                    </a:lnTo>
                    <a:lnTo>
                      <a:pt x="1587" y="641"/>
                    </a:lnTo>
                    <a:lnTo>
                      <a:pt x="1588" y="642"/>
                    </a:lnTo>
                    <a:lnTo>
                      <a:pt x="1588" y="645"/>
                    </a:lnTo>
                    <a:lnTo>
                      <a:pt x="1598" y="643"/>
                    </a:lnTo>
                    <a:lnTo>
                      <a:pt x="1606" y="640"/>
                    </a:lnTo>
                    <a:lnTo>
                      <a:pt x="1616" y="639"/>
                    </a:lnTo>
                    <a:lnTo>
                      <a:pt x="1616" y="637"/>
                    </a:lnTo>
                    <a:lnTo>
                      <a:pt x="1617" y="636"/>
                    </a:lnTo>
                    <a:lnTo>
                      <a:pt x="1620" y="635"/>
                    </a:lnTo>
                    <a:lnTo>
                      <a:pt x="1621" y="635"/>
                    </a:lnTo>
                    <a:lnTo>
                      <a:pt x="1623" y="634"/>
                    </a:lnTo>
                    <a:lnTo>
                      <a:pt x="1624" y="634"/>
                    </a:lnTo>
                    <a:lnTo>
                      <a:pt x="1624" y="633"/>
                    </a:lnTo>
                    <a:lnTo>
                      <a:pt x="1626" y="625"/>
                    </a:lnTo>
                    <a:lnTo>
                      <a:pt x="1626" y="618"/>
                    </a:lnTo>
                    <a:lnTo>
                      <a:pt x="1628" y="612"/>
                    </a:lnTo>
                    <a:lnTo>
                      <a:pt x="1634" y="606"/>
                    </a:lnTo>
                    <a:lnTo>
                      <a:pt x="1642" y="604"/>
                    </a:lnTo>
                    <a:lnTo>
                      <a:pt x="1650" y="601"/>
                    </a:lnTo>
                    <a:lnTo>
                      <a:pt x="1658" y="598"/>
                    </a:lnTo>
                    <a:lnTo>
                      <a:pt x="1670" y="587"/>
                    </a:lnTo>
                    <a:lnTo>
                      <a:pt x="1683" y="581"/>
                    </a:lnTo>
                    <a:lnTo>
                      <a:pt x="1691" y="578"/>
                    </a:lnTo>
                    <a:lnTo>
                      <a:pt x="1699" y="578"/>
                    </a:lnTo>
                    <a:lnTo>
                      <a:pt x="1706" y="581"/>
                    </a:lnTo>
                    <a:lnTo>
                      <a:pt x="1707" y="582"/>
                    </a:lnTo>
                    <a:lnTo>
                      <a:pt x="1707" y="583"/>
                    </a:lnTo>
                    <a:lnTo>
                      <a:pt x="1707" y="586"/>
                    </a:lnTo>
                    <a:lnTo>
                      <a:pt x="1707" y="589"/>
                    </a:lnTo>
                    <a:lnTo>
                      <a:pt x="1706" y="592"/>
                    </a:lnTo>
                    <a:lnTo>
                      <a:pt x="1706" y="595"/>
                    </a:lnTo>
                    <a:lnTo>
                      <a:pt x="1705" y="598"/>
                    </a:lnTo>
                    <a:lnTo>
                      <a:pt x="1705" y="600"/>
                    </a:lnTo>
                    <a:lnTo>
                      <a:pt x="1704" y="604"/>
                    </a:lnTo>
                    <a:lnTo>
                      <a:pt x="1701" y="606"/>
                    </a:lnTo>
                    <a:lnTo>
                      <a:pt x="1699" y="609"/>
                    </a:lnTo>
                    <a:lnTo>
                      <a:pt x="1697" y="611"/>
                    </a:lnTo>
                    <a:lnTo>
                      <a:pt x="1693" y="612"/>
                    </a:lnTo>
                    <a:lnTo>
                      <a:pt x="1689" y="613"/>
                    </a:lnTo>
                    <a:lnTo>
                      <a:pt x="1687" y="616"/>
                    </a:lnTo>
                    <a:lnTo>
                      <a:pt x="1685" y="618"/>
                    </a:lnTo>
                    <a:lnTo>
                      <a:pt x="1685" y="621"/>
                    </a:lnTo>
                    <a:lnTo>
                      <a:pt x="1687" y="627"/>
                    </a:lnTo>
                    <a:lnTo>
                      <a:pt x="1692" y="629"/>
                    </a:lnTo>
                    <a:lnTo>
                      <a:pt x="1699" y="629"/>
                    </a:lnTo>
                    <a:lnTo>
                      <a:pt x="1706" y="629"/>
                    </a:lnTo>
                    <a:lnTo>
                      <a:pt x="1713" y="630"/>
                    </a:lnTo>
                    <a:lnTo>
                      <a:pt x="1706" y="642"/>
                    </a:lnTo>
                    <a:lnTo>
                      <a:pt x="1698" y="651"/>
                    </a:lnTo>
                    <a:lnTo>
                      <a:pt x="1686" y="658"/>
                    </a:lnTo>
                    <a:lnTo>
                      <a:pt x="1688" y="660"/>
                    </a:lnTo>
                    <a:lnTo>
                      <a:pt x="1691" y="662"/>
                    </a:lnTo>
                    <a:lnTo>
                      <a:pt x="1693" y="663"/>
                    </a:lnTo>
                    <a:lnTo>
                      <a:pt x="1695" y="663"/>
                    </a:lnTo>
                    <a:lnTo>
                      <a:pt x="1698" y="663"/>
                    </a:lnTo>
                    <a:lnTo>
                      <a:pt x="1699" y="663"/>
                    </a:lnTo>
                    <a:lnTo>
                      <a:pt x="1700" y="660"/>
                    </a:lnTo>
                    <a:lnTo>
                      <a:pt x="1705" y="648"/>
                    </a:lnTo>
                    <a:lnTo>
                      <a:pt x="1712" y="641"/>
                    </a:lnTo>
                    <a:lnTo>
                      <a:pt x="1723" y="635"/>
                    </a:lnTo>
                    <a:lnTo>
                      <a:pt x="1733" y="630"/>
                    </a:lnTo>
                    <a:lnTo>
                      <a:pt x="1744" y="627"/>
                    </a:lnTo>
                    <a:lnTo>
                      <a:pt x="1770" y="616"/>
                    </a:lnTo>
                    <a:lnTo>
                      <a:pt x="1798" y="607"/>
                    </a:lnTo>
                    <a:lnTo>
                      <a:pt x="1798" y="604"/>
                    </a:lnTo>
                    <a:lnTo>
                      <a:pt x="1796" y="601"/>
                    </a:lnTo>
                    <a:lnTo>
                      <a:pt x="1796" y="598"/>
                    </a:lnTo>
                    <a:lnTo>
                      <a:pt x="1796" y="594"/>
                    </a:lnTo>
                    <a:lnTo>
                      <a:pt x="1799" y="592"/>
                    </a:lnTo>
                    <a:lnTo>
                      <a:pt x="1810" y="582"/>
                    </a:lnTo>
                    <a:lnTo>
                      <a:pt x="1822" y="575"/>
                    </a:lnTo>
                    <a:lnTo>
                      <a:pt x="1836" y="569"/>
                    </a:lnTo>
                    <a:lnTo>
                      <a:pt x="1849" y="563"/>
                    </a:lnTo>
                    <a:lnTo>
                      <a:pt x="1863" y="554"/>
                    </a:lnTo>
                    <a:lnTo>
                      <a:pt x="1873" y="544"/>
                    </a:lnTo>
                    <a:lnTo>
                      <a:pt x="1875" y="541"/>
                    </a:lnTo>
                    <a:lnTo>
                      <a:pt x="1876" y="539"/>
                    </a:lnTo>
                    <a:lnTo>
                      <a:pt x="1876" y="536"/>
                    </a:lnTo>
                    <a:lnTo>
                      <a:pt x="1877" y="534"/>
                    </a:lnTo>
                    <a:lnTo>
                      <a:pt x="1878" y="532"/>
                    </a:lnTo>
                    <a:lnTo>
                      <a:pt x="1881" y="532"/>
                    </a:lnTo>
                    <a:lnTo>
                      <a:pt x="1883" y="530"/>
                    </a:lnTo>
                    <a:lnTo>
                      <a:pt x="1886" y="529"/>
                    </a:lnTo>
                    <a:lnTo>
                      <a:pt x="1889" y="529"/>
                    </a:lnTo>
                    <a:lnTo>
                      <a:pt x="1890" y="528"/>
                    </a:lnTo>
                    <a:lnTo>
                      <a:pt x="1893" y="528"/>
                    </a:lnTo>
                    <a:lnTo>
                      <a:pt x="1898" y="538"/>
                    </a:lnTo>
                    <a:lnTo>
                      <a:pt x="1905" y="542"/>
                    </a:lnTo>
                    <a:lnTo>
                      <a:pt x="1913" y="546"/>
                    </a:lnTo>
                    <a:lnTo>
                      <a:pt x="1923" y="545"/>
                    </a:lnTo>
                    <a:lnTo>
                      <a:pt x="1929" y="542"/>
                    </a:lnTo>
                    <a:lnTo>
                      <a:pt x="1930" y="539"/>
                    </a:lnTo>
                    <a:lnTo>
                      <a:pt x="1930" y="534"/>
                    </a:lnTo>
                    <a:lnTo>
                      <a:pt x="1929" y="528"/>
                    </a:lnTo>
                    <a:lnTo>
                      <a:pt x="1929" y="522"/>
                    </a:lnTo>
                    <a:lnTo>
                      <a:pt x="1932" y="520"/>
                    </a:lnTo>
                    <a:lnTo>
                      <a:pt x="1938" y="518"/>
                    </a:lnTo>
                    <a:lnTo>
                      <a:pt x="1944" y="520"/>
                    </a:lnTo>
                    <a:lnTo>
                      <a:pt x="1950" y="520"/>
                    </a:lnTo>
                    <a:lnTo>
                      <a:pt x="1957" y="517"/>
                    </a:lnTo>
                    <a:lnTo>
                      <a:pt x="1963" y="512"/>
                    </a:lnTo>
                    <a:lnTo>
                      <a:pt x="1969" y="508"/>
                    </a:lnTo>
                    <a:lnTo>
                      <a:pt x="1975" y="503"/>
                    </a:lnTo>
                    <a:lnTo>
                      <a:pt x="1976" y="503"/>
                    </a:lnTo>
                    <a:lnTo>
                      <a:pt x="1978" y="503"/>
                    </a:lnTo>
                    <a:lnTo>
                      <a:pt x="1981" y="503"/>
                    </a:lnTo>
                    <a:lnTo>
                      <a:pt x="1983" y="503"/>
                    </a:lnTo>
                    <a:lnTo>
                      <a:pt x="1985" y="503"/>
                    </a:lnTo>
                    <a:lnTo>
                      <a:pt x="1987" y="501"/>
                    </a:lnTo>
                    <a:lnTo>
                      <a:pt x="1988" y="499"/>
                    </a:lnTo>
                    <a:lnTo>
                      <a:pt x="1989" y="497"/>
                    </a:lnTo>
                    <a:lnTo>
                      <a:pt x="1989" y="493"/>
                    </a:lnTo>
                    <a:lnTo>
                      <a:pt x="1989" y="491"/>
                    </a:lnTo>
                    <a:lnTo>
                      <a:pt x="1990" y="487"/>
                    </a:lnTo>
                    <a:lnTo>
                      <a:pt x="1991" y="485"/>
                    </a:lnTo>
                    <a:lnTo>
                      <a:pt x="1996" y="481"/>
                    </a:lnTo>
                    <a:lnTo>
                      <a:pt x="2002" y="482"/>
                    </a:lnTo>
                    <a:lnTo>
                      <a:pt x="2007" y="486"/>
                    </a:lnTo>
                    <a:lnTo>
                      <a:pt x="2012" y="492"/>
                    </a:lnTo>
                    <a:lnTo>
                      <a:pt x="2018" y="495"/>
                    </a:lnTo>
                    <a:lnTo>
                      <a:pt x="2023" y="493"/>
                    </a:lnTo>
                    <a:lnTo>
                      <a:pt x="2026" y="489"/>
                    </a:lnTo>
                    <a:lnTo>
                      <a:pt x="2030" y="486"/>
                    </a:lnTo>
                    <a:lnTo>
                      <a:pt x="2032" y="483"/>
                    </a:lnTo>
                    <a:lnTo>
                      <a:pt x="2035" y="480"/>
                    </a:lnTo>
                    <a:lnTo>
                      <a:pt x="2037" y="476"/>
                    </a:lnTo>
                    <a:lnTo>
                      <a:pt x="2040" y="470"/>
                    </a:lnTo>
                    <a:lnTo>
                      <a:pt x="2043" y="463"/>
                    </a:lnTo>
                    <a:lnTo>
                      <a:pt x="2046" y="456"/>
                    </a:lnTo>
                    <a:lnTo>
                      <a:pt x="2044" y="456"/>
                    </a:lnTo>
                    <a:lnTo>
                      <a:pt x="2043" y="456"/>
                    </a:lnTo>
                    <a:lnTo>
                      <a:pt x="2043" y="455"/>
                    </a:lnTo>
                    <a:lnTo>
                      <a:pt x="2043" y="453"/>
                    </a:lnTo>
                    <a:lnTo>
                      <a:pt x="2043" y="452"/>
                    </a:lnTo>
                    <a:lnTo>
                      <a:pt x="2042" y="451"/>
                    </a:lnTo>
                    <a:lnTo>
                      <a:pt x="2041" y="451"/>
                    </a:lnTo>
                    <a:lnTo>
                      <a:pt x="2043" y="433"/>
                    </a:lnTo>
                    <a:lnTo>
                      <a:pt x="2040" y="416"/>
                    </a:lnTo>
                    <a:lnTo>
                      <a:pt x="2031" y="400"/>
                    </a:lnTo>
                    <a:lnTo>
                      <a:pt x="2047" y="391"/>
                    </a:lnTo>
                    <a:lnTo>
                      <a:pt x="2059" y="376"/>
                    </a:lnTo>
                    <a:lnTo>
                      <a:pt x="2065" y="381"/>
                    </a:lnTo>
                    <a:lnTo>
                      <a:pt x="2070" y="385"/>
                    </a:lnTo>
                    <a:lnTo>
                      <a:pt x="2076" y="386"/>
                    </a:lnTo>
                    <a:lnTo>
                      <a:pt x="2083" y="384"/>
                    </a:lnTo>
                    <a:lnTo>
                      <a:pt x="2083" y="386"/>
                    </a:lnTo>
                    <a:lnTo>
                      <a:pt x="2083" y="387"/>
                    </a:lnTo>
                    <a:lnTo>
                      <a:pt x="2084" y="388"/>
                    </a:lnTo>
                    <a:lnTo>
                      <a:pt x="2086" y="388"/>
                    </a:lnTo>
                    <a:lnTo>
                      <a:pt x="2088" y="388"/>
                    </a:lnTo>
                    <a:lnTo>
                      <a:pt x="2092" y="388"/>
                    </a:lnTo>
                    <a:lnTo>
                      <a:pt x="2096" y="388"/>
                    </a:lnTo>
                    <a:lnTo>
                      <a:pt x="2101" y="387"/>
                    </a:lnTo>
                    <a:lnTo>
                      <a:pt x="2106" y="386"/>
                    </a:lnTo>
                    <a:lnTo>
                      <a:pt x="2106" y="378"/>
                    </a:lnTo>
                    <a:lnTo>
                      <a:pt x="2111" y="370"/>
                    </a:lnTo>
                    <a:lnTo>
                      <a:pt x="2117" y="364"/>
                    </a:lnTo>
                    <a:lnTo>
                      <a:pt x="2118" y="364"/>
                    </a:lnTo>
                    <a:lnTo>
                      <a:pt x="2118" y="362"/>
                    </a:lnTo>
                    <a:lnTo>
                      <a:pt x="2118" y="360"/>
                    </a:lnTo>
                    <a:lnTo>
                      <a:pt x="2118" y="358"/>
                    </a:lnTo>
                    <a:lnTo>
                      <a:pt x="2118" y="356"/>
                    </a:lnTo>
                    <a:lnTo>
                      <a:pt x="2125" y="347"/>
                    </a:lnTo>
                    <a:lnTo>
                      <a:pt x="2133" y="339"/>
                    </a:lnTo>
                    <a:lnTo>
                      <a:pt x="2133" y="337"/>
                    </a:lnTo>
                    <a:lnTo>
                      <a:pt x="2135" y="334"/>
                    </a:lnTo>
                    <a:lnTo>
                      <a:pt x="2133" y="332"/>
                    </a:lnTo>
                    <a:lnTo>
                      <a:pt x="2133" y="328"/>
                    </a:lnTo>
                    <a:lnTo>
                      <a:pt x="2131" y="326"/>
                    </a:lnTo>
                    <a:lnTo>
                      <a:pt x="2135" y="325"/>
                    </a:lnTo>
                    <a:lnTo>
                      <a:pt x="2137" y="322"/>
                    </a:lnTo>
                    <a:lnTo>
                      <a:pt x="2138" y="320"/>
                    </a:lnTo>
                    <a:lnTo>
                      <a:pt x="2141" y="316"/>
                    </a:lnTo>
                    <a:lnTo>
                      <a:pt x="2143" y="314"/>
                    </a:lnTo>
                    <a:lnTo>
                      <a:pt x="2143" y="313"/>
                    </a:lnTo>
                    <a:lnTo>
                      <a:pt x="2143" y="310"/>
                    </a:lnTo>
                    <a:lnTo>
                      <a:pt x="2143" y="308"/>
                    </a:lnTo>
                    <a:lnTo>
                      <a:pt x="2142" y="305"/>
                    </a:lnTo>
                    <a:lnTo>
                      <a:pt x="2142" y="304"/>
                    </a:lnTo>
                    <a:lnTo>
                      <a:pt x="2141" y="303"/>
                    </a:lnTo>
                    <a:lnTo>
                      <a:pt x="2142" y="302"/>
                    </a:lnTo>
                    <a:lnTo>
                      <a:pt x="2147" y="296"/>
                    </a:lnTo>
                    <a:lnTo>
                      <a:pt x="2148" y="290"/>
                    </a:lnTo>
                    <a:lnTo>
                      <a:pt x="2148" y="283"/>
                    </a:lnTo>
                    <a:lnTo>
                      <a:pt x="2151" y="283"/>
                    </a:lnTo>
                    <a:lnTo>
                      <a:pt x="2154" y="283"/>
                    </a:lnTo>
                    <a:lnTo>
                      <a:pt x="2157" y="281"/>
                    </a:lnTo>
                    <a:lnTo>
                      <a:pt x="2161" y="280"/>
                    </a:lnTo>
                    <a:lnTo>
                      <a:pt x="2163" y="279"/>
                    </a:lnTo>
                    <a:lnTo>
                      <a:pt x="2165" y="276"/>
                    </a:lnTo>
                    <a:lnTo>
                      <a:pt x="2166" y="274"/>
                    </a:lnTo>
                    <a:lnTo>
                      <a:pt x="2165" y="270"/>
                    </a:lnTo>
                    <a:lnTo>
                      <a:pt x="2162" y="266"/>
                    </a:lnTo>
                    <a:lnTo>
                      <a:pt x="2161" y="261"/>
                    </a:lnTo>
                    <a:lnTo>
                      <a:pt x="2160" y="256"/>
                    </a:lnTo>
                    <a:lnTo>
                      <a:pt x="2160" y="252"/>
                    </a:lnTo>
                    <a:lnTo>
                      <a:pt x="2161" y="249"/>
                    </a:lnTo>
                    <a:lnTo>
                      <a:pt x="2162" y="245"/>
                    </a:lnTo>
                    <a:lnTo>
                      <a:pt x="2163" y="243"/>
                    </a:lnTo>
                    <a:lnTo>
                      <a:pt x="2161" y="243"/>
                    </a:lnTo>
                    <a:lnTo>
                      <a:pt x="2159" y="242"/>
                    </a:lnTo>
                    <a:lnTo>
                      <a:pt x="2156" y="240"/>
                    </a:lnTo>
                    <a:lnTo>
                      <a:pt x="2154" y="239"/>
                    </a:lnTo>
                    <a:lnTo>
                      <a:pt x="2153" y="239"/>
                    </a:lnTo>
                    <a:lnTo>
                      <a:pt x="2150" y="239"/>
                    </a:lnTo>
                    <a:lnTo>
                      <a:pt x="2139" y="243"/>
                    </a:lnTo>
                    <a:lnTo>
                      <a:pt x="2127" y="245"/>
                    </a:lnTo>
                    <a:lnTo>
                      <a:pt x="2115" y="246"/>
                    </a:lnTo>
                    <a:lnTo>
                      <a:pt x="2105" y="249"/>
                    </a:lnTo>
                    <a:lnTo>
                      <a:pt x="2100" y="251"/>
                    </a:lnTo>
                    <a:lnTo>
                      <a:pt x="2097" y="254"/>
                    </a:lnTo>
                    <a:lnTo>
                      <a:pt x="2094" y="256"/>
                    </a:lnTo>
                    <a:lnTo>
                      <a:pt x="2090" y="260"/>
                    </a:lnTo>
                    <a:lnTo>
                      <a:pt x="2085" y="261"/>
                    </a:lnTo>
                    <a:lnTo>
                      <a:pt x="2086" y="262"/>
                    </a:lnTo>
                    <a:lnTo>
                      <a:pt x="2088" y="264"/>
                    </a:lnTo>
                    <a:lnTo>
                      <a:pt x="2086" y="266"/>
                    </a:lnTo>
                    <a:lnTo>
                      <a:pt x="2076" y="270"/>
                    </a:lnTo>
                    <a:lnTo>
                      <a:pt x="2062" y="270"/>
                    </a:lnTo>
                    <a:lnTo>
                      <a:pt x="2050" y="267"/>
                    </a:lnTo>
                    <a:lnTo>
                      <a:pt x="2047" y="266"/>
                    </a:lnTo>
                    <a:lnTo>
                      <a:pt x="2043" y="266"/>
                    </a:lnTo>
                    <a:lnTo>
                      <a:pt x="2040" y="267"/>
                    </a:lnTo>
                    <a:lnTo>
                      <a:pt x="2036" y="269"/>
                    </a:lnTo>
                    <a:lnTo>
                      <a:pt x="2035" y="270"/>
                    </a:lnTo>
                    <a:lnTo>
                      <a:pt x="2034" y="270"/>
                    </a:lnTo>
                    <a:lnTo>
                      <a:pt x="2031" y="270"/>
                    </a:lnTo>
                    <a:lnTo>
                      <a:pt x="2030" y="269"/>
                    </a:lnTo>
                    <a:lnTo>
                      <a:pt x="2030" y="268"/>
                    </a:lnTo>
                    <a:lnTo>
                      <a:pt x="2030" y="267"/>
                    </a:lnTo>
                    <a:lnTo>
                      <a:pt x="2029" y="266"/>
                    </a:lnTo>
                    <a:lnTo>
                      <a:pt x="2029" y="264"/>
                    </a:lnTo>
                    <a:lnTo>
                      <a:pt x="2027" y="263"/>
                    </a:lnTo>
                    <a:lnTo>
                      <a:pt x="2027" y="262"/>
                    </a:lnTo>
                    <a:lnTo>
                      <a:pt x="2029" y="261"/>
                    </a:lnTo>
                    <a:lnTo>
                      <a:pt x="2031" y="261"/>
                    </a:lnTo>
                    <a:lnTo>
                      <a:pt x="2030" y="260"/>
                    </a:lnTo>
                    <a:lnTo>
                      <a:pt x="2027" y="258"/>
                    </a:lnTo>
                    <a:lnTo>
                      <a:pt x="2025" y="257"/>
                    </a:lnTo>
                    <a:lnTo>
                      <a:pt x="2024" y="256"/>
                    </a:lnTo>
                    <a:lnTo>
                      <a:pt x="2023" y="255"/>
                    </a:lnTo>
                    <a:lnTo>
                      <a:pt x="2021" y="239"/>
                    </a:lnTo>
                    <a:lnTo>
                      <a:pt x="2015" y="226"/>
                    </a:lnTo>
                    <a:lnTo>
                      <a:pt x="2017" y="225"/>
                    </a:lnTo>
                    <a:lnTo>
                      <a:pt x="2018" y="224"/>
                    </a:lnTo>
                    <a:lnTo>
                      <a:pt x="2019" y="221"/>
                    </a:lnTo>
                    <a:lnTo>
                      <a:pt x="2019" y="220"/>
                    </a:lnTo>
                    <a:lnTo>
                      <a:pt x="2020" y="218"/>
                    </a:lnTo>
                    <a:lnTo>
                      <a:pt x="2023" y="216"/>
                    </a:lnTo>
                    <a:lnTo>
                      <a:pt x="2009" y="216"/>
                    </a:lnTo>
                    <a:lnTo>
                      <a:pt x="1997" y="212"/>
                    </a:lnTo>
                    <a:lnTo>
                      <a:pt x="1995" y="210"/>
                    </a:lnTo>
                    <a:lnTo>
                      <a:pt x="1994" y="208"/>
                    </a:lnTo>
                    <a:lnTo>
                      <a:pt x="1993" y="206"/>
                    </a:lnTo>
                    <a:lnTo>
                      <a:pt x="1993" y="203"/>
                    </a:lnTo>
                    <a:lnTo>
                      <a:pt x="1991" y="201"/>
                    </a:lnTo>
                    <a:lnTo>
                      <a:pt x="1987" y="196"/>
                    </a:lnTo>
                    <a:lnTo>
                      <a:pt x="1979" y="195"/>
                    </a:lnTo>
                    <a:lnTo>
                      <a:pt x="1972" y="193"/>
                    </a:lnTo>
                    <a:lnTo>
                      <a:pt x="1965" y="192"/>
                    </a:lnTo>
                    <a:lnTo>
                      <a:pt x="1959" y="190"/>
                    </a:lnTo>
                    <a:lnTo>
                      <a:pt x="1953" y="187"/>
                    </a:lnTo>
                    <a:lnTo>
                      <a:pt x="1948" y="185"/>
                    </a:lnTo>
                    <a:lnTo>
                      <a:pt x="1936" y="184"/>
                    </a:lnTo>
                    <a:lnTo>
                      <a:pt x="1923" y="184"/>
                    </a:lnTo>
                    <a:lnTo>
                      <a:pt x="1922" y="183"/>
                    </a:lnTo>
                    <a:lnTo>
                      <a:pt x="1920" y="180"/>
                    </a:lnTo>
                    <a:lnTo>
                      <a:pt x="1919" y="179"/>
                    </a:lnTo>
                    <a:lnTo>
                      <a:pt x="1917" y="179"/>
                    </a:lnTo>
                    <a:lnTo>
                      <a:pt x="1916" y="178"/>
                    </a:lnTo>
                    <a:lnTo>
                      <a:pt x="1914" y="177"/>
                    </a:lnTo>
                    <a:lnTo>
                      <a:pt x="1913" y="175"/>
                    </a:lnTo>
                    <a:lnTo>
                      <a:pt x="1913" y="173"/>
                    </a:lnTo>
                    <a:lnTo>
                      <a:pt x="1914" y="169"/>
                    </a:lnTo>
                    <a:lnTo>
                      <a:pt x="1916" y="167"/>
                    </a:lnTo>
                    <a:lnTo>
                      <a:pt x="1916" y="165"/>
                    </a:lnTo>
                    <a:lnTo>
                      <a:pt x="1917" y="162"/>
                    </a:lnTo>
                    <a:lnTo>
                      <a:pt x="1916" y="159"/>
                    </a:lnTo>
                    <a:lnTo>
                      <a:pt x="1913" y="157"/>
                    </a:lnTo>
                    <a:lnTo>
                      <a:pt x="1912" y="155"/>
                    </a:lnTo>
                    <a:lnTo>
                      <a:pt x="1910" y="154"/>
                    </a:lnTo>
                    <a:lnTo>
                      <a:pt x="1908" y="153"/>
                    </a:lnTo>
                    <a:lnTo>
                      <a:pt x="1907" y="153"/>
                    </a:lnTo>
                    <a:lnTo>
                      <a:pt x="1905" y="138"/>
                    </a:lnTo>
                    <a:lnTo>
                      <a:pt x="1900" y="126"/>
                    </a:lnTo>
                    <a:lnTo>
                      <a:pt x="1893" y="115"/>
                    </a:lnTo>
                    <a:lnTo>
                      <a:pt x="1883" y="104"/>
                    </a:lnTo>
                    <a:lnTo>
                      <a:pt x="1883" y="103"/>
                    </a:lnTo>
                    <a:lnTo>
                      <a:pt x="1883" y="102"/>
                    </a:lnTo>
                    <a:lnTo>
                      <a:pt x="1884" y="101"/>
                    </a:lnTo>
                    <a:lnTo>
                      <a:pt x="1886" y="100"/>
                    </a:lnTo>
                    <a:lnTo>
                      <a:pt x="1887" y="97"/>
                    </a:lnTo>
                    <a:lnTo>
                      <a:pt x="1888" y="96"/>
                    </a:lnTo>
                    <a:lnTo>
                      <a:pt x="1888" y="94"/>
                    </a:lnTo>
                    <a:lnTo>
                      <a:pt x="1876" y="71"/>
                    </a:lnTo>
                    <a:lnTo>
                      <a:pt x="1865" y="48"/>
                    </a:lnTo>
                    <a:lnTo>
                      <a:pt x="1859" y="37"/>
                    </a:lnTo>
                    <a:lnTo>
                      <a:pt x="1849" y="27"/>
                    </a:lnTo>
                    <a:lnTo>
                      <a:pt x="1846" y="25"/>
                    </a:lnTo>
                    <a:lnTo>
                      <a:pt x="1841" y="24"/>
                    </a:lnTo>
                    <a:lnTo>
                      <a:pt x="1836" y="23"/>
                    </a:lnTo>
                    <a:lnTo>
                      <a:pt x="1828" y="21"/>
                    </a:lnTo>
                    <a:lnTo>
                      <a:pt x="1819" y="23"/>
                    </a:lnTo>
                    <a:lnTo>
                      <a:pt x="1812" y="21"/>
                    </a:lnTo>
                    <a:lnTo>
                      <a:pt x="1800" y="14"/>
                    </a:lnTo>
                    <a:lnTo>
                      <a:pt x="1789" y="7"/>
                    </a:lnTo>
                    <a:lnTo>
                      <a:pt x="1777" y="2"/>
                    </a:lnTo>
                    <a:lnTo>
                      <a:pt x="1763" y="0"/>
                    </a:lnTo>
                    <a:lnTo>
                      <a:pt x="1748" y="0"/>
                    </a:lnTo>
                    <a:lnTo>
                      <a:pt x="1746" y="1"/>
                    </a:lnTo>
                    <a:lnTo>
                      <a:pt x="1744" y="1"/>
                    </a:lnTo>
                    <a:lnTo>
                      <a:pt x="1741" y="2"/>
                    </a:lnTo>
                    <a:lnTo>
                      <a:pt x="1736" y="3"/>
                    </a:lnTo>
                    <a:lnTo>
                      <a:pt x="1730" y="1"/>
                    </a:lnTo>
                    <a:lnTo>
                      <a:pt x="1725" y="0"/>
                    </a:lnTo>
                    <a:lnTo>
                      <a:pt x="1722" y="0"/>
                    </a:lnTo>
                    <a:lnTo>
                      <a:pt x="1711" y="5"/>
                    </a:lnTo>
                    <a:lnTo>
                      <a:pt x="1700" y="6"/>
                    </a:lnTo>
                    <a:lnTo>
                      <a:pt x="1689" y="7"/>
                    </a:lnTo>
                    <a:lnTo>
                      <a:pt x="1680" y="9"/>
                    </a:lnTo>
                    <a:lnTo>
                      <a:pt x="1670" y="17"/>
                    </a:lnTo>
                    <a:lnTo>
                      <a:pt x="1660" y="24"/>
                    </a:lnTo>
                    <a:lnTo>
                      <a:pt x="1648" y="30"/>
                    </a:lnTo>
                    <a:lnTo>
                      <a:pt x="1648" y="31"/>
                    </a:lnTo>
                    <a:lnTo>
                      <a:pt x="1647" y="33"/>
                    </a:lnTo>
                    <a:lnTo>
                      <a:pt x="1646" y="35"/>
                    </a:lnTo>
                    <a:lnTo>
                      <a:pt x="1646" y="37"/>
                    </a:lnTo>
                    <a:lnTo>
                      <a:pt x="1646" y="39"/>
                    </a:lnTo>
                    <a:lnTo>
                      <a:pt x="1647" y="41"/>
                    </a:lnTo>
                    <a:lnTo>
                      <a:pt x="1648" y="41"/>
                    </a:lnTo>
                    <a:lnTo>
                      <a:pt x="1658" y="43"/>
                    </a:lnTo>
                    <a:lnTo>
                      <a:pt x="1665" y="48"/>
                    </a:lnTo>
                    <a:lnTo>
                      <a:pt x="1669" y="54"/>
                    </a:lnTo>
                    <a:lnTo>
                      <a:pt x="1671" y="61"/>
                    </a:lnTo>
                    <a:lnTo>
                      <a:pt x="1671" y="68"/>
                    </a:lnTo>
                    <a:lnTo>
                      <a:pt x="1668" y="77"/>
                    </a:lnTo>
                    <a:lnTo>
                      <a:pt x="1660" y="84"/>
                    </a:lnTo>
                    <a:lnTo>
                      <a:pt x="1652" y="91"/>
                    </a:lnTo>
                    <a:lnTo>
                      <a:pt x="1644" y="101"/>
                    </a:lnTo>
                    <a:lnTo>
                      <a:pt x="1641" y="107"/>
                    </a:lnTo>
                    <a:lnTo>
                      <a:pt x="1640" y="112"/>
                    </a:lnTo>
                    <a:lnTo>
                      <a:pt x="1638" y="118"/>
                    </a:lnTo>
                    <a:lnTo>
                      <a:pt x="1634" y="121"/>
                    </a:lnTo>
                    <a:lnTo>
                      <a:pt x="1632" y="122"/>
                    </a:lnTo>
                    <a:lnTo>
                      <a:pt x="1629" y="125"/>
                    </a:lnTo>
                    <a:lnTo>
                      <a:pt x="1628" y="127"/>
                    </a:lnTo>
                    <a:lnTo>
                      <a:pt x="1626" y="130"/>
                    </a:lnTo>
                    <a:lnTo>
                      <a:pt x="1622" y="135"/>
                    </a:lnTo>
                    <a:lnTo>
                      <a:pt x="1622" y="141"/>
                    </a:lnTo>
                    <a:lnTo>
                      <a:pt x="1623" y="148"/>
                    </a:lnTo>
                    <a:lnTo>
                      <a:pt x="1624" y="155"/>
                    </a:lnTo>
                    <a:lnTo>
                      <a:pt x="1623" y="161"/>
                    </a:lnTo>
                    <a:lnTo>
                      <a:pt x="1626" y="161"/>
                    </a:lnTo>
                    <a:lnTo>
                      <a:pt x="1628" y="161"/>
                    </a:lnTo>
                    <a:lnTo>
                      <a:pt x="1624" y="162"/>
                    </a:lnTo>
                    <a:lnTo>
                      <a:pt x="1622" y="165"/>
                    </a:lnTo>
                    <a:lnTo>
                      <a:pt x="1621" y="167"/>
                    </a:lnTo>
                    <a:lnTo>
                      <a:pt x="1618" y="167"/>
                    </a:lnTo>
                    <a:lnTo>
                      <a:pt x="1606" y="168"/>
                    </a:lnTo>
                    <a:lnTo>
                      <a:pt x="1596" y="173"/>
                    </a:lnTo>
                    <a:lnTo>
                      <a:pt x="1586" y="178"/>
                    </a:lnTo>
                    <a:lnTo>
                      <a:pt x="1576" y="183"/>
                    </a:lnTo>
                    <a:lnTo>
                      <a:pt x="1565" y="184"/>
                    </a:lnTo>
                    <a:lnTo>
                      <a:pt x="1556" y="181"/>
                    </a:lnTo>
                    <a:lnTo>
                      <a:pt x="1545" y="177"/>
                    </a:lnTo>
                    <a:lnTo>
                      <a:pt x="1534" y="173"/>
                    </a:lnTo>
                    <a:lnTo>
                      <a:pt x="1527" y="169"/>
                    </a:lnTo>
                    <a:lnTo>
                      <a:pt x="1528" y="173"/>
                    </a:lnTo>
                    <a:lnTo>
                      <a:pt x="1529" y="175"/>
                    </a:lnTo>
                    <a:lnTo>
                      <a:pt x="1529" y="178"/>
                    </a:lnTo>
                    <a:lnTo>
                      <a:pt x="1529" y="180"/>
                    </a:lnTo>
                    <a:lnTo>
                      <a:pt x="1528" y="181"/>
                    </a:lnTo>
                    <a:lnTo>
                      <a:pt x="1527" y="184"/>
                    </a:lnTo>
                    <a:lnTo>
                      <a:pt x="1520" y="198"/>
                    </a:lnTo>
                    <a:lnTo>
                      <a:pt x="1510" y="212"/>
                    </a:lnTo>
                    <a:lnTo>
                      <a:pt x="1503" y="226"/>
                    </a:lnTo>
                    <a:lnTo>
                      <a:pt x="1502" y="230"/>
                    </a:lnTo>
                    <a:lnTo>
                      <a:pt x="1502" y="232"/>
                    </a:lnTo>
                    <a:lnTo>
                      <a:pt x="1503" y="234"/>
                    </a:lnTo>
                    <a:lnTo>
                      <a:pt x="1504" y="237"/>
                    </a:lnTo>
                    <a:lnTo>
                      <a:pt x="1504" y="240"/>
                    </a:lnTo>
                    <a:lnTo>
                      <a:pt x="1499" y="240"/>
                    </a:lnTo>
                    <a:lnTo>
                      <a:pt x="1494" y="242"/>
                    </a:lnTo>
                    <a:lnTo>
                      <a:pt x="1491" y="244"/>
                    </a:lnTo>
                    <a:lnTo>
                      <a:pt x="1487" y="246"/>
                    </a:lnTo>
                    <a:lnTo>
                      <a:pt x="1485" y="252"/>
                    </a:lnTo>
                    <a:lnTo>
                      <a:pt x="1487" y="258"/>
                    </a:lnTo>
                    <a:lnTo>
                      <a:pt x="1491" y="264"/>
                    </a:lnTo>
                    <a:lnTo>
                      <a:pt x="1498" y="267"/>
                    </a:lnTo>
                    <a:lnTo>
                      <a:pt x="1500" y="266"/>
                    </a:lnTo>
                    <a:lnTo>
                      <a:pt x="1503" y="264"/>
                    </a:lnTo>
                    <a:lnTo>
                      <a:pt x="1506" y="263"/>
                    </a:lnTo>
                    <a:lnTo>
                      <a:pt x="1509" y="262"/>
                    </a:lnTo>
                    <a:lnTo>
                      <a:pt x="1511" y="262"/>
                    </a:lnTo>
                    <a:lnTo>
                      <a:pt x="1522" y="263"/>
                    </a:lnTo>
                    <a:lnTo>
                      <a:pt x="1533" y="263"/>
                    </a:lnTo>
                    <a:lnTo>
                      <a:pt x="1544" y="267"/>
                    </a:lnTo>
                    <a:lnTo>
                      <a:pt x="1545" y="268"/>
                    </a:lnTo>
                    <a:lnTo>
                      <a:pt x="1546" y="269"/>
                    </a:lnTo>
                    <a:lnTo>
                      <a:pt x="1549" y="270"/>
                    </a:lnTo>
                    <a:lnTo>
                      <a:pt x="1557" y="269"/>
                    </a:lnTo>
                    <a:lnTo>
                      <a:pt x="1563" y="266"/>
                    </a:lnTo>
                    <a:lnTo>
                      <a:pt x="1570" y="262"/>
                    </a:lnTo>
                    <a:lnTo>
                      <a:pt x="1583" y="258"/>
                    </a:lnTo>
                    <a:lnTo>
                      <a:pt x="1597" y="262"/>
                    </a:lnTo>
                    <a:lnTo>
                      <a:pt x="1609" y="269"/>
                    </a:lnTo>
                    <a:lnTo>
                      <a:pt x="1620" y="281"/>
                    </a:lnTo>
                    <a:lnTo>
                      <a:pt x="1622" y="284"/>
                    </a:lnTo>
                    <a:lnTo>
                      <a:pt x="1626" y="286"/>
                    </a:lnTo>
                    <a:lnTo>
                      <a:pt x="1630" y="287"/>
                    </a:lnTo>
                    <a:lnTo>
                      <a:pt x="1634" y="290"/>
                    </a:lnTo>
                    <a:lnTo>
                      <a:pt x="1640" y="295"/>
                    </a:lnTo>
                    <a:lnTo>
                      <a:pt x="1644" y="302"/>
                    </a:lnTo>
                    <a:lnTo>
                      <a:pt x="1642" y="309"/>
                    </a:lnTo>
                    <a:lnTo>
                      <a:pt x="1642" y="311"/>
                    </a:lnTo>
                    <a:lnTo>
                      <a:pt x="1641" y="313"/>
                    </a:lnTo>
                    <a:lnTo>
                      <a:pt x="1640" y="315"/>
                    </a:lnTo>
                    <a:lnTo>
                      <a:pt x="1639" y="316"/>
                    </a:lnTo>
                    <a:lnTo>
                      <a:pt x="1636" y="316"/>
                    </a:lnTo>
                    <a:lnTo>
                      <a:pt x="1622" y="316"/>
                    </a:lnTo>
                    <a:lnTo>
                      <a:pt x="1609" y="313"/>
                    </a:lnTo>
                    <a:lnTo>
                      <a:pt x="1597" y="311"/>
                    </a:lnTo>
                    <a:lnTo>
                      <a:pt x="1585" y="314"/>
                    </a:lnTo>
                    <a:lnTo>
                      <a:pt x="1573" y="317"/>
                    </a:lnTo>
                    <a:lnTo>
                      <a:pt x="1561" y="320"/>
                    </a:lnTo>
                    <a:lnTo>
                      <a:pt x="1558" y="321"/>
                    </a:lnTo>
                    <a:lnTo>
                      <a:pt x="1556" y="323"/>
                    </a:lnTo>
                    <a:lnTo>
                      <a:pt x="1553" y="326"/>
                    </a:lnTo>
                    <a:lnTo>
                      <a:pt x="1551" y="328"/>
                    </a:lnTo>
                    <a:lnTo>
                      <a:pt x="1549" y="331"/>
                    </a:lnTo>
                    <a:lnTo>
                      <a:pt x="1546" y="331"/>
                    </a:lnTo>
                    <a:lnTo>
                      <a:pt x="1544" y="331"/>
                    </a:lnTo>
                    <a:lnTo>
                      <a:pt x="1540" y="331"/>
                    </a:lnTo>
                    <a:lnTo>
                      <a:pt x="1538" y="331"/>
                    </a:lnTo>
                    <a:lnTo>
                      <a:pt x="1535" y="331"/>
                    </a:lnTo>
                    <a:lnTo>
                      <a:pt x="1527" y="337"/>
                    </a:lnTo>
                    <a:lnTo>
                      <a:pt x="1521" y="345"/>
                    </a:lnTo>
                    <a:lnTo>
                      <a:pt x="1516" y="353"/>
                    </a:lnTo>
                    <a:lnTo>
                      <a:pt x="1510" y="362"/>
                    </a:lnTo>
                    <a:lnTo>
                      <a:pt x="1504" y="369"/>
                    </a:lnTo>
                    <a:lnTo>
                      <a:pt x="1494" y="373"/>
                    </a:lnTo>
                    <a:lnTo>
                      <a:pt x="1484" y="373"/>
                    </a:lnTo>
                    <a:lnTo>
                      <a:pt x="1474" y="373"/>
                    </a:lnTo>
                    <a:lnTo>
                      <a:pt x="1463" y="373"/>
                    </a:lnTo>
                    <a:lnTo>
                      <a:pt x="1458" y="375"/>
                    </a:lnTo>
                    <a:lnTo>
                      <a:pt x="1455" y="378"/>
                    </a:lnTo>
                    <a:lnTo>
                      <a:pt x="1451" y="381"/>
                    </a:lnTo>
                    <a:lnTo>
                      <a:pt x="1449" y="386"/>
                    </a:lnTo>
                    <a:lnTo>
                      <a:pt x="1445" y="390"/>
                    </a:lnTo>
                    <a:lnTo>
                      <a:pt x="1437" y="397"/>
                    </a:lnTo>
                    <a:lnTo>
                      <a:pt x="1427" y="400"/>
                    </a:lnTo>
                    <a:lnTo>
                      <a:pt x="1416" y="402"/>
                    </a:lnTo>
                    <a:lnTo>
                      <a:pt x="1405" y="399"/>
                    </a:lnTo>
                    <a:lnTo>
                      <a:pt x="1395" y="396"/>
                    </a:lnTo>
                    <a:lnTo>
                      <a:pt x="1384" y="392"/>
                    </a:lnTo>
                    <a:lnTo>
                      <a:pt x="1374" y="390"/>
                    </a:lnTo>
                    <a:lnTo>
                      <a:pt x="1363" y="390"/>
                    </a:lnTo>
                    <a:lnTo>
                      <a:pt x="1356" y="394"/>
                    </a:lnTo>
                    <a:lnTo>
                      <a:pt x="1350" y="400"/>
                    </a:lnTo>
                    <a:lnTo>
                      <a:pt x="1345" y="409"/>
                    </a:lnTo>
                    <a:lnTo>
                      <a:pt x="1345" y="417"/>
                    </a:lnTo>
                    <a:lnTo>
                      <a:pt x="1348" y="424"/>
                    </a:lnTo>
                    <a:lnTo>
                      <a:pt x="1355" y="432"/>
                    </a:lnTo>
                    <a:lnTo>
                      <a:pt x="1361" y="438"/>
                    </a:lnTo>
                    <a:lnTo>
                      <a:pt x="1364" y="444"/>
                    </a:lnTo>
                    <a:lnTo>
                      <a:pt x="1363" y="450"/>
                    </a:lnTo>
                    <a:lnTo>
                      <a:pt x="1356" y="456"/>
                    </a:lnTo>
                    <a:lnTo>
                      <a:pt x="1346" y="459"/>
                    </a:lnTo>
                    <a:lnTo>
                      <a:pt x="1337" y="462"/>
                    </a:lnTo>
                    <a:lnTo>
                      <a:pt x="1327" y="467"/>
                    </a:lnTo>
                    <a:lnTo>
                      <a:pt x="1318" y="475"/>
                    </a:lnTo>
                    <a:lnTo>
                      <a:pt x="1308" y="483"/>
                    </a:lnTo>
                    <a:lnTo>
                      <a:pt x="1300" y="492"/>
                    </a:lnTo>
                    <a:lnTo>
                      <a:pt x="1290" y="498"/>
                    </a:lnTo>
                    <a:lnTo>
                      <a:pt x="1266" y="504"/>
                    </a:lnTo>
                    <a:lnTo>
                      <a:pt x="1241" y="505"/>
                    </a:lnTo>
                    <a:lnTo>
                      <a:pt x="1214" y="505"/>
                    </a:lnTo>
                    <a:lnTo>
                      <a:pt x="1189" y="506"/>
                    </a:lnTo>
                    <a:lnTo>
                      <a:pt x="1165" y="511"/>
                    </a:lnTo>
                    <a:lnTo>
                      <a:pt x="1156" y="516"/>
                    </a:lnTo>
                    <a:lnTo>
                      <a:pt x="1148" y="522"/>
                    </a:lnTo>
                    <a:lnTo>
                      <a:pt x="1141" y="529"/>
                    </a:lnTo>
                    <a:lnTo>
                      <a:pt x="1132" y="533"/>
                    </a:lnTo>
                    <a:lnTo>
                      <a:pt x="1121" y="535"/>
                    </a:lnTo>
                    <a:lnTo>
                      <a:pt x="1115" y="533"/>
                    </a:lnTo>
                    <a:lnTo>
                      <a:pt x="1108" y="530"/>
                    </a:lnTo>
                    <a:lnTo>
                      <a:pt x="1101" y="532"/>
                    </a:lnTo>
                    <a:lnTo>
                      <a:pt x="1100" y="532"/>
                    </a:lnTo>
                    <a:lnTo>
                      <a:pt x="1099" y="530"/>
                    </a:lnTo>
                    <a:lnTo>
                      <a:pt x="1099" y="529"/>
                    </a:lnTo>
                    <a:lnTo>
                      <a:pt x="1099" y="528"/>
                    </a:lnTo>
                    <a:lnTo>
                      <a:pt x="1097" y="527"/>
                    </a:lnTo>
                    <a:lnTo>
                      <a:pt x="1096" y="526"/>
                    </a:lnTo>
                    <a:lnTo>
                      <a:pt x="1064" y="523"/>
                    </a:lnTo>
                    <a:lnTo>
                      <a:pt x="1032" y="516"/>
                    </a:lnTo>
                    <a:lnTo>
                      <a:pt x="1004" y="503"/>
                    </a:lnTo>
                    <a:lnTo>
                      <a:pt x="988" y="495"/>
                    </a:lnTo>
                    <a:lnTo>
                      <a:pt x="971" y="492"/>
                    </a:lnTo>
                    <a:lnTo>
                      <a:pt x="954" y="492"/>
                    </a:lnTo>
                    <a:lnTo>
                      <a:pt x="936" y="494"/>
                    </a:lnTo>
                    <a:lnTo>
                      <a:pt x="917" y="497"/>
                    </a:lnTo>
                    <a:lnTo>
                      <a:pt x="898" y="498"/>
                    </a:lnTo>
                    <a:lnTo>
                      <a:pt x="878" y="498"/>
                    </a:lnTo>
                    <a:lnTo>
                      <a:pt x="859" y="497"/>
                    </a:lnTo>
                    <a:lnTo>
                      <a:pt x="841" y="493"/>
                    </a:lnTo>
                    <a:lnTo>
                      <a:pt x="824" y="486"/>
                    </a:lnTo>
                    <a:lnTo>
                      <a:pt x="810" y="476"/>
                    </a:lnTo>
                    <a:lnTo>
                      <a:pt x="798" y="462"/>
                    </a:lnTo>
                    <a:lnTo>
                      <a:pt x="788" y="443"/>
                    </a:lnTo>
                    <a:lnTo>
                      <a:pt x="787" y="439"/>
                    </a:lnTo>
                    <a:lnTo>
                      <a:pt x="783" y="434"/>
                    </a:lnTo>
                    <a:lnTo>
                      <a:pt x="781" y="431"/>
                    </a:lnTo>
                    <a:lnTo>
                      <a:pt x="777" y="427"/>
                    </a:lnTo>
                    <a:lnTo>
                      <a:pt x="772" y="424"/>
                    </a:lnTo>
                    <a:lnTo>
                      <a:pt x="757" y="418"/>
                    </a:lnTo>
                    <a:lnTo>
                      <a:pt x="739" y="412"/>
                    </a:lnTo>
                    <a:lnTo>
                      <a:pt x="732" y="409"/>
                    </a:lnTo>
                    <a:lnTo>
                      <a:pt x="724" y="403"/>
                    </a:lnTo>
                    <a:lnTo>
                      <a:pt x="717" y="398"/>
                    </a:lnTo>
                    <a:lnTo>
                      <a:pt x="709" y="393"/>
                    </a:lnTo>
                    <a:lnTo>
                      <a:pt x="687" y="391"/>
                    </a:lnTo>
                    <a:lnTo>
                      <a:pt x="665" y="390"/>
                    </a:lnTo>
                    <a:lnTo>
                      <a:pt x="644" y="388"/>
                    </a:lnTo>
                    <a:lnTo>
                      <a:pt x="623" y="384"/>
                    </a:lnTo>
                    <a:lnTo>
                      <a:pt x="620" y="381"/>
                    </a:lnTo>
                    <a:lnTo>
                      <a:pt x="617" y="379"/>
                    </a:lnTo>
                    <a:lnTo>
                      <a:pt x="615" y="376"/>
                    </a:lnTo>
                    <a:lnTo>
                      <a:pt x="614" y="373"/>
                    </a:lnTo>
                    <a:lnTo>
                      <a:pt x="612" y="369"/>
                    </a:lnTo>
                    <a:lnTo>
                      <a:pt x="611" y="366"/>
                    </a:lnTo>
                    <a:lnTo>
                      <a:pt x="611" y="358"/>
                    </a:lnTo>
                    <a:lnTo>
                      <a:pt x="616" y="353"/>
                    </a:lnTo>
                    <a:lnTo>
                      <a:pt x="621" y="349"/>
                    </a:lnTo>
                    <a:lnTo>
                      <a:pt x="626" y="344"/>
                    </a:lnTo>
                    <a:lnTo>
                      <a:pt x="627" y="338"/>
                    </a:lnTo>
                    <a:lnTo>
                      <a:pt x="627" y="331"/>
                    </a:lnTo>
                    <a:lnTo>
                      <a:pt x="628" y="322"/>
                    </a:lnTo>
                    <a:lnTo>
                      <a:pt x="629" y="316"/>
                    </a:lnTo>
                    <a:lnTo>
                      <a:pt x="628" y="311"/>
                    </a:lnTo>
                    <a:lnTo>
                      <a:pt x="618" y="298"/>
                    </a:lnTo>
                    <a:lnTo>
                      <a:pt x="611" y="285"/>
                    </a:lnTo>
                    <a:lnTo>
                      <a:pt x="604" y="270"/>
                    </a:lnTo>
                    <a:lnTo>
                      <a:pt x="596" y="263"/>
                    </a:lnTo>
                    <a:lnTo>
                      <a:pt x="586" y="260"/>
                    </a:lnTo>
                    <a:lnTo>
                      <a:pt x="576" y="260"/>
                    </a:lnTo>
                    <a:lnTo>
                      <a:pt x="566" y="258"/>
                    </a:lnTo>
                    <a:lnTo>
                      <a:pt x="556" y="256"/>
                    </a:lnTo>
                    <a:lnTo>
                      <a:pt x="541" y="248"/>
                    </a:lnTo>
                    <a:lnTo>
                      <a:pt x="528" y="237"/>
                    </a:lnTo>
                    <a:lnTo>
                      <a:pt x="516" y="226"/>
                    </a:lnTo>
                    <a:lnTo>
                      <a:pt x="517" y="226"/>
                    </a:lnTo>
                    <a:lnTo>
                      <a:pt x="519" y="225"/>
                    </a:lnTo>
                    <a:lnTo>
                      <a:pt x="520" y="225"/>
                    </a:lnTo>
                    <a:lnTo>
                      <a:pt x="521" y="224"/>
                    </a:lnTo>
                    <a:lnTo>
                      <a:pt x="520" y="222"/>
                    </a:lnTo>
                    <a:lnTo>
                      <a:pt x="519" y="221"/>
                    </a:lnTo>
                    <a:lnTo>
                      <a:pt x="516" y="219"/>
                    </a:lnTo>
                    <a:lnTo>
                      <a:pt x="515" y="218"/>
                    </a:lnTo>
                    <a:lnTo>
                      <a:pt x="515" y="216"/>
                    </a:lnTo>
                    <a:lnTo>
                      <a:pt x="516" y="204"/>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5" name="Freeform 116"/>
              <p:cNvSpPr/>
              <p:nvPr/>
            </p:nvSpPr>
            <p:spPr bwMode="gray">
              <a:xfrm>
                <a:off x="2683" y="2630"/>
                <a:ext cx="312" cy="375"/>
              </a:xfrm>
              <a:custGeom>
                <a:avLst/>
                <a:gdLst>
                  <a:gd name="T0" fmla="*/ 214 w 267"/>
                  <a:gd name="T1" fmla="*/ 347 h 320"/>
                  <a:gd name="T2" fmla="*/ 210 w 267"/>
                  <a:gd name="T3" fmla="*/ 285 h 320"/>
                  <a:gd name="T4" fmla="*/ 189 w 267"/>
                  <a:gd name="T5" fmla="*/ 240 h 320"/>
                  <a:gd name="T6" fmla="*/ 193 w 267"/>
                  <a:gd name="T7" fmla="*/ 224 h 320"/>
                  <a:gd name="T8" fmla="*/ 161 w 267"/>
                  <a:gd name="T9" fmla="*/ 184 h 320"/>
                  <a:gd name="T10" fmla="*/ 119 w 267"/>
                  <a:gd name="T11" fmla="*/ 193 h 320"/>
                  <a:gd name="T12" fmla="*/ 85 w 267"/>
                  <a:gd name="T13" fmla="*/ 192 h 320"/>
                  <a:gd name="T14" fmla="*/ 50 w 267"/>
                  <a:gd name="T15" fmla="*/ 217 h 320"/>
                  <a:gd name="T16" fmla="*/ 42 w 267"/>
                  <a:gd name="T17" fmla="*/ 199 h 320"/>
                  <a:gd name="T18" fmla="*/ 36 w 267"/>
                  <a:gd name="T19" fmla="*/ 185 h 320"/>
                  <a:gd name="T20" fmla="*/ 42 w 267"/>
                  <a:gd name="T21" fmla="*/ 173 h 320"/>
                  <a:gd name="T22" fmla="*/ 50 w 267"/>
                  <a:gd name="T23" fmla="*/ 158 h 320"/>
                  <a:gd name="T24" fmla="*/ 53 w 267"/>
                  <a:gd name="T25" fmla="*/ 150 h 320"/>
                  <a:gd name="T26" fmla="*/ 48 w 267"/>
                  <a:gd name="T27" fmla="*/ 134 h 320"/>
                  <a:gd name="T28" fmla="*/ 48 w 267"/>
                  <a:gd name="T29" fmla="*/ 125 h 320"/>
                  <a:gd name="T30" fmla="*/ 16 w 267"/>
                  <a:gd name="T31" fmla="*/ 111 h 320"/>
                  <a:gd name="T32" fmla="*/ 4 w 267"/>
                  <a:gd name="T33" fmla="*/ 91 h 320"/>
                  <a:gd name="T34" fmla="*/ 13 w 267"/>
                  <a:gd name="T35" fmla="*/ 81 h 320"/>
                  <a:gd name="T36" fmla="*/ 18 w 267"/>
                  <a:gd name="T37" fmla="*/ 67 h 320"/>
                  <a:gd name="T38" fmla="*/ 32 w 267"/>
                  <a:gd name="T39" fmla="*/ 57 h 320"/>
                  <a:gd name="T40" fmla="*/ 35 w 267"/>
                  <a:gd name="T41" fmla="*/ 53 h 320"/>
                  <a:gd name="T42" fmla="*/ 41 w 267"/>
                  <a:gd name="T43" fmla="*/ 49 h 320"/>
                  <a:gd name="T44" fmla="*/ 69 w 267"/>
                  <a:gd name="T45" fmla="*/ 57 h 320"/>
                  <a:gd name="T46" fmla="*/ 68 w 267"/>
                  <a:gd name="T47" fmla="*/ 41 h 320"/>
                  <a:gd name="T48" fmla="*/ 58 w 267"/>
                  <a:gd name="T49" fmla="*/ 19 h 320"/>
                  <a:gd name="T50" fmla="*/ 53 w 267"/>
                  <a:gd name="T51" fmla="*/ 8 h 320"/>
                  <a:gd name="T52" fmla="*/ 68 w 267"/>
                  <a:gd name="T53" fmla="*/ 0 h 320"/>
                  <a:gd name="T54" fmla="*/ 105 w 267"/>
                  <a:gd name="T55" fmla="*/ 32 h 320"/>
                  <a:gd name="T56" fmla="*/ 117 w 267"/>
                  <a:gd name="T57" fmla="*/ 34 h 320"/>
                  <a:gd name="T58" fmla="*/ 124 w 267"/>
                  <a:gd name="T59" fmla="*/ 40 h 320"/>
                  <a:gd name="T60" fmla="*/ 133 w 267"/>
                  <a:gd name="T61" fmla="*/ 68 h 320"/>
                  <a:gd name="T62" fmla="*/ 180 w 267"/>
                  <a:gd name="T63" fmla="*/ 75 h 320"/>
                  <a:gd name="T64" fmla="*/ 190 w 267"/>
                  <a:gd name="T65" fmla="*/ 95 h 320"/>
                  <a:gd name="T66" fmla="*/ 201 w 267"/>
                  <a:gd name="T67" fmla="*/ 108 h 320"/>
                  <a:gd name="T68" fmla="*/ 194 w 267"/>
                  <a:gd name="T69" fmla="*/ 123 h 320"/>
                  <a:gd name="T70" fmla="*/ 176 w 267"/>
                  <a:gd name="T71" fmla="*/ 130 h 320"/>
                  <a:gd name="T72" fmla="*/ 166 w 267"/>
                  <a:gd name="T73" fmla="*/ 127 h 320"/>
                  <a:gd name="T74" fmla="*/ 182 w 267"/>
                  <a:gd name="T75" fmla="*/ 156 h 320"/>
                  <a:gd name="T76" fmla="*/ 207 w 267"/>
                  <a:gd name="T77" fmla="*/ 171 h 320"/>
                  <a:gd name="T78" fmla="*/ 216 w 267"/>
                  <a:gd name="T79" fmla="*/ 184 h 320"/>
                  <a:gd name="T80" fmla="*/ 245 w 267"/>
                  <a:gd name="T81" fmla="*/ 219 h 320"/>
                  <a:gd name="T82" fmla="*/ 252 w 267"/>
                  <a:gd name="T83" fmla="*/ 233 h 320"/>
                  <a:gd name="T84" fmla="*/ 258 w 267"/>
                  <a:gd name="T85" fmla="*/ 237 h 320"/>
                  <a:gd name="T86" fmla="*/ 273 w 267"/>
                  <a:gd name="T87" fmla="*/ 257 h 320"/>
                  <a:gd name="T88" fmla="*/ 301 w 267"/>
                  <a:gd name="T89" fmla="*/ 282 h 320"/>
                  <a:gd name="T90" fmla="*/ 298 w 267"/>
                  <a:gd name="T91" fmla="*/ 281 h 320"/>
                  <a:gd name="T92" fmla="*/ 297 w 267"/>
                  <a:gd name="T93" fmla="*/ 293 h 320"/>
                  <a:gd name="T94" fmla="*/ 308 w 267"/>
                  <a:gd name="T95" fmla="*/ 332 h 320"/>
                  <a:gd name="T96" fmla="*/ 301 w 267"/>
                  <a:gd name="T97" fmla="*/ 339 h 320"/>
                  <a:gd name="T98" fmla="*/ 286 w 267"/>
                  <a:gd name="T99" fmla="*/ 343 h 320"/>
                  <a:gd name="T100" fmla="*/ 276 w 267"/>
                  <a:gd name="T101" fmla="*/ 353 h 320"/>
                  <a:gd name="T102" fmla="*/ 265 w 267"/>
                  <a:gd name="T103" fmla="*/ 346 h 320"/>
                  <a:gd name="T104" fmla="*/ 249 w 267"/>
                  <a:gd name="T105" fmla="*/ 347 h 320"/>
                  <a:gd name="T106" fmla="*/ 237 w 267"/>
                  <a:gd name="T107" fmla="*/ 355 h 320"/>
                  <a:gd name="T108" fmla="*/ 244 w 267"/>
                  <a:gd name="T109" fmla="*/ 364 h 320"/>
                  <a:gd name="T110" fmla="*/ 243 w 267"/>
                  <a:gd name="T111" fmla="*/ 374 h 320"/>
                  <a:gd name="T112" fmla="*/ 230 w 267"/>
                  <a:gd name="T113" fmla="*/ 371 h 320"/>
                  <a:gd name="T114" fmla="*/ 228 w 267"/>
                  <a:gd name="T115" fmla="*/ 366 h 320"/>
                  <a:gd name="T116" fmla="*/ 219 w 267"/>
                  <a:gd name="T117" fmla="*/ 361 h 320"/>
                  <a:gd name="T118" fmla="*/ 214 w 267"/>
                  <a:gd name="T119" fmla="*/ 366 h 320"/>
                  <a:gd name="T120" fmla="*/ 204 w 267"/>
                  <a:gd name="T121" fmla="*/ 357 h 3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67" h="320">
                    <a:moveTo>
                      <a:pt x="174" y="303"/>
                    </a:moveTo>
                    <a:lnTo>
                      <a:pt x="175" y="301"/>
                    </a:lnTo>
                    <a:lnTo>
                      <a:pt x="178" y="299"/>
                    </a:lnTo>
                    <a:lnTo>
                      <a:pt x="180" y="297"/>
                    </a:lnTo>
                    <a:lnTo>
                      <a:pt x="183" y="296"/>
                    </a:lnTo>
                    <a:lnTo>
                      <a:pt x="185" y="294"/>
                    </a:lnTo>
                    <a:lnTo>
                      <a:pt x="187" y="291"/>
                    </a:lnTo>
                    <a:lnTo>
                      <a:pt x="190" y="274"/>
                    </a:lnTo>
                    <a:lnTo>
                      <a:pt x="187" y="259"/>
                    </a:lnTo>
                    <a:lnTo>
                      <a:pt x="180" y="243"/>
                    </a:lnTo>
                    <a:lnTo>
                      <a:pt x="172" y="229"/>
                    </a:lnTo>
                    <a:lnTo>
                      <a:pt x="162" y="214"/>
                    </a:lnTo>
                    <a:lnTo>
                      <a:pt x="161" y="212"/>
                    </a:lnTo>
                    <a:lnTo>
                      <a:pt x="162" y="208"/>
                    </a:lnTo>
                    <a:lnTo>
                      <a:pt x="162" y="205"/>
                    </a:lnTo>
                    <a:lnTo>
                      <a:pt x="165" y="201"/>
                    </a:lnTo>
                    <a:lnTo>
                      <a:pt x="166" y="199"/>
                    </a:lnTo>
                    <a:lnTo>
                      <a:pt x="166" y="196"/>
                    </a:lnTo>
                    <a:lnTo>
                      <a:pt x="166" y="194"/>
                    </a:lnTo>
                    <a:lnTo>
                      <a:pt x="165" y="191"/>
                    </a:lnTo>
                    <a:lnTo>
                      <a:pt x="162" y="189"/>
                    </a:lnTo>
                    <a:lnTo>
                      <a:pt x="161" y="188"/>
                    </a:lnTo>
                    <a:lnTo>
                      <a:pt x="153" y="178"/>
                    </a:lnTo>
                    <a:lnTo>
                      <a:pt x="144" y="167"/>
                    </a:lnTo>
                    <a:lnTo>
                      <a:pt x="138" y="157"/>
                    </a:lnTo>
                    <a:lnTo>
                      <a:pt x="132" y="158"/>
                    </a:lnTo>
                    <a:lnTo>
                      <a:pt x="124" y="157"/>
                    </a:lnTo>
                    <a:lnTo>
                      <a:pt x="115" y="157"/>
                    </a:lnTo>
                    <a:lnTo>
                      <a:pt x="108" y="160"/>
                    </a:lnTo>
                    <a:lnTo>
                      <a:pt x="102" y="165"/>
                    </a:lnTo>
                    <a:lnTo>
                      <a:pt x="97" y="171"/>
                    </a:lnTo>
                    <a:lnTo>
                      <a:pt x="92" y="173"/>
                    </a:lnTo>
                    <a:lnTo>
                      <a:pt x="85" y="172"/>
                    </a:lnTo>
                    <a:lnTo>
                      <a:pt x="79" y="167"/>
                    </a:lnTo>
                    <a:lnTo>
                      <a:pt x="73" y="164"/>
                    </a:lnTo>
                    <a:lnTo>
                      <a:pt x="67" y="164"/>
                    </a:lnTo>
                    <a:lnTo>
                      <a:pt x="61" y="169"/>
                    </a:lnTo>
                    <a:lnTo>
                      <a:pt x="55" y="175"/>
                    </a:lnTo>
                    <a:lnTo>
                      <a:pt x="49" y="182"/>
                    </a:lnTo>
                    <a:lnTo>
                      <a:pt x="43" y="185"/>
                    </a:lnTo>
                    <a:lnTo>
                      <a:pt x="35" y="185"/>
                    </a:lnTo>
                    <a:lnTo>
                      <a:pt x="29" y="182"/>
                    </a:lnTo>
                    <a:lnTo>
                      <a:pt x="29" y="178"/>
                    </a:lnTo>
                    <a:lnTo>
                      <a:pt x="32" y="175"/>
                    </a:lnTo>
                    <a:lnTo>
                      <a:pt x="36" y="170"/>
                    </a:lnTo>
                    <a:lnTo>
                      <a:pt x="37" y="164"/>
                    </a:lnTo>
                    <a:lnTo>
                      <a:pt x="36" y="163"/>
                    </a:lnTo>
                    <a:lnTo>
                      <a:pt x="35" y="161"/>
                    </a:lnTo>
                    <a:lnTo>
                      <a:pt x="32" y="159"/>
                    </a:lnTo>
                    <a:lnTo>
                      <a:pt x="31" y="158"/>
                    </a:lnTo>
                    <a:lnTo>
                      <a:pt x="30" y="157"/>
                    </a:lnTo>
                    <a:lnTo>
                      <a:pt x="29" y="155"/>
                    </a:lnTo>
                    <a:lnTo>
                      <a:pt x="30" y="153"/>
                    </a:lnTo>
                    <a:lnTo>
                      <a:pt x="33" y="151"/>
                    </a:lnTo>
                    <a:lnTo>
                      <a:pt x="36" y="148"/>
                    </a:lnTo>
                    <a:lnTo>
                      <a:pt x="37" y="146"/>
                    </a:lnTo>
                    <a:lnTo>
                      <a:pt x="37" y="142"/>
                    </a:lnTo>
                    <a:lnTo>
                      <a:pt x="36" y="139"/>
                    </a:lnTo>
                    <a:lnTo>
                      <a:pt x="39" y="137"/>
                    </a:lnTo>
                    <a:lnTo>
                      <a:pt x="43" y="135"/>
                    </a:lnTo>
                    <a:lnTo>
                      <a:pt x="45" y="133"/>
                    </a:lnTo>
                    <a:lnTo>
                      <a:pt x="45" y="131"/>
                    </a:lnTo>
                    <a:lnTo>
                      <a:pt x="45" y="130"/>
                    </a:lnTo>
                    <a:lnTo>
                      <a:pt x="45" y="128"/>
                    </a:lnTo>
                    <a:lnTo>
                      <a:pt x="43" y="125"/>
                    </a:lnTo>
                    <a:lnTo>
                      <a:pt x="41" y="123"/>
                    </a:lnTo>
                    <a:lnTo>
                      <a:pt x="39" y="120"/>
                    </a:lnTo>
                    <a:lnTo>
                      <a:pt x="39" y="117"/>
                    </a:lnTo>
                    <a:lnTo>
                      <a:pt x="41" y="114"/>
                    </a:lnTo>
                    <a:lnTo>
                      <a:pt x="43" y="112"/>
                    </a:lnTo>
                    <a:lnTo>
                      <a:pt x="43" y="111"/>
                    </a:lnTo>
                    <a:lnTo>
                      <a:pt x="43" y="110"/>
                    </a:lnTo>
                    <a:lnTo>
                      <a:pt x="42" y="108"/>
                    </a:lnTo>
                    <a:lnTo>
                      <a:pt x="41" y="107"/>
                    </a:lnTo>
                    <a:lnTo>
                      <a:pt x="41" y="106"/>
                    </a:lnTo>
                    <a:lnTo>
                      <a:pt x="29" y="105"/>
                    </a:lnTo>
                    <a:lnTo>
                      <a:pt x="18" y="105"/>
                    </a:lnTo>
                    <a:lnTo>
                      <a:pt x="14" y="101"/>
                    </a:lnTo>
                    <a:lnTo>
                      <a:pt x="14" y="95"/>
                    </a:lnTo>
                    <a:lnTo>
                      <a:pt x="13" y="89"/>
                    </a:lnTo>
                    <a:lnTo>
                      <a:pt x="12" y="83"/>
                    </a:lnTo>
                    <a:lnTo>
                      <a:pt x="9" y="81"/>
                    </a:lnTo>
                    <a:lnTo>
                      <a:pt x="6" y="78"/>
                    </a:lnTo>
                    <a:lnTo>
                      <a:pt x="3" y="78"/>
                    </a:lnTo>
                    <a:lnTo>
                      <a:pt x="0" y="77"/>
                    </a:lnTo>
                    <a:lnTo>
                      <a:pt x="0" y="76"/>
                    </a:lnTo>
                    <a:lnTo>
                      <a:pt x="3" y="74"/>
                    </a:lnTo>
                    <a:lnTo>
                      <a:pt x="7" y="71"/>
                    </a:lnTo>
                    <a:lnTo>
                      <a:pt x="11" y="69"/>
                    </a:lnTo>
                    <a:lnTo>
                      <a:pt x="14" y="65"/>
                    </a:lnTo>
                    <a:lnTo>
                      <a:pt x="15" y="64"/>
                    </a:lnTo>
                    <a:lnTo>
                      <a:pt x="15" y="62"/>
                    </a:lnTo>
                    <a:lnTo>
                      <a:pt x="15" y="59"/>
                    </a:lnTo>
                    <a:lnTo>
                      <a:pt x="15" y="57"/>
                    </a:lnTo>
                    <a:lnTo>
                      <a:pt x="17" y="56"/>
                    </a:lnTo>
                    <a:lnTo>
                      <a:pt x="18" y="53"/>
                    </a:lnTo>
                    <a:lnTo>
                      <a:pt x="20" y="52"/>
                    </a:lnTo>
                    <a:lnTo>
                      <a:pt x="24" y="51"/>
                    </a:lnTo>
                    <a:lnTo>
                      <a:pt x="27" y="49"/>
                    </a:lnTo>
                    <a:lnTo>
                      <a:pt x="27" y="47"/>
                    </a:lnTo>
                    <a:lnTo>
                      <a:pt x="27" y="46"/>
                    </a:lnTo>
                    <a:lnTo>
                      <a:pt x="29" y="46"/>
                    </a:lnTo>
                    <a:lnTo>
                      <a:pt x="30" y="45"/>
                    </a:lnTo>
                    <a:lnTo>
                      <a:pt x="30" y="43"/>
                    </a:lnTo>
                    <a:lnTo>
                      <a:pt x="31" y="42"/>
                    </a:lnTo>
                    <a:lnTo>
                      <a:pt x="32" y="41"/>
                    </a:lnTo>
                    <a:lnTo>
                      <a:pt x="35" y="42"/>
                    </a:lnTo>
                    <a:lnTo>
                      <a:pt x="41" y="46"/>
                    </a:lnTo>
                    <a:lnTo>
                      <a:pt x="45" y="51"/>
                    </a:lnTo>
                    <a:lnTo>
                      <a:pt x="51" y="53"/>
                    </a:lnTo>
                    <a:lnTo>
                      <a:pt x="56" y="51"/>
                    </a:lnTo>
                    <a:lnTo>
                      <a:pt x="59" y="49"/>
                    </a:lnTo>
                    <a:lnTo>
                      <a:pt x="60" y="46"/>
                    </a:lnTo>
                    <a:lnTo>
                      <a:pt x="61" y="43"/>
                    </a:lnTo>
                    <a:lnTo>
                      <a:pt x="60" y="40"/>
                    </a:lnTo>
                    <a:lnTo>
                      <a:pt x="59" y="37"/>
                    </a:lnTo>
                    <a:lnTo>
                      <a:pt x="58" y="35"/>
                    </a:lnTo>
                    <a:lnTo>
                      <a:pt x="56" y="33"/>
                    </a:lnTo>
                    <a:lnTo>
                      <a:pt x="53" y="29"/>
                    </a:lnTo>
                    <a:lnTo>
                      <a:pt x="51" y="24"/>
                    </a:lnTo>
                    <a:lnTo>
                      <a:pt x="50" y="19"/>
                    </a:lnTo>
                    <a:lnTo>
                      <a:pt x="50" y="16"/>
                    </a:lnTo>
                    <a:lnTo>
                      <a:pt x="49" y="15"/>
                    </a:lnTo>
                    <a:lnTo>
                      <a:pt x="48" y="13"/>
                    </a:lnTo>
                    <a:lnTo>
                      <a:pt x="47" y="12"/>
                    </a:lnTo>
                    <a:lnTo>
                      <a:pt x="45" y="11"/>
                    </a:lnTo>
                    <a:lnTo>
                      <a:pt x="45" y="7"/>
                    </a:lnTo>
                    <a:lnTo>
                      <a:pt x="47" y="4"/>
                    </a:lnTo>
                    <a:lnTo>
                      <a:pt x="49" y="3"/>
                    </a:lnTo>
                    <a:lnTo>
                      <a:pt x="51" y="0"/>
                    </a:lnTo>
                    <a:lnTo>
                      <a:pt x="55" y="0"/>
                    </a:lnTo>
                    <a:lnTo>
                      <a:pt x="58" y="0"/>
                    </a:lnTo>
                    <a:lnTo>
                      <a:pt x="61" y="1"/>
                    </a:lnTo>
                    <a:lnTo>
                      <a:pt x="65" y="4"/>
                    </a:lnTo>
                    <a:lnTo>
                      <a:pt x="73" y="7"/>
                    </a:lnTo>
                    <a:lnTo>
                      <a:pt x="83" y="16"/>
                    </a:lnTo>
                    <a:lnTo>
                      <a:pt x="90" y="27"/>
                    </a:lnTo>
                    <a:lnTo>
                      <a:pt x="91" y="28"/>
                    </a:lnTo>
                    <a:lnTo>
                      <a:pt x="92" y="29"/>
                    </a:lnTo>
                    <a:lnTo>
                      <a:pt x="95" y="30"/>
                    </a:lnTo>
                    <a:lnTo>
                      <a:pt x="97" y="30"/>
                    </a:lnTo>
                    <a:lnTo>
                      <a:pt x="100" y="29"/>
                    </a:lnTo>
                    <a:lnTo>
                      <a:pt x="102" y="29"/>
                    </a:lnTo>
                    <a:lnTo>
                      <a:pt x="103" y="29"/>
                    </a:lnTo>
                    <a:lnTo>
                      <a:pt x="106" y="30"/>
                    </a:lnTo>
                    <a:lnTo>
                      <a:pt x="106" y="31"/>
                    </a:lnTo>
                    <a:lnTo>
                      <a:pt x="106" y="34"/>
                    </a:lnTo>
                    <a:lnTo>
                      <a:pt x="103" y="39"/>
                    </a:lnTo>
                    <a:lnTo>
                      <a:pt x="102" y="45"/>
                    </a:lnTo>
                    <a:lnTo>
                      <a:pt x="101" y="49"/>
                    </a:lnTo>
                    <a:lnTo>
                      <a:pt x="104" y="53"/>
                    </a:lnTo>
                    <a:lnTo>
                      <a:pt x="114" y="58"/>
                    </a:lnTo>
                    <a:lnTo>
                      <a:pt x="126" y="58"/>
                    </a:lnTo>
                    <a:lnTo>
                      <a:pt x="138" y="57"/>
                    </a:lnTo>
                    <a:lnTo>
                      <a:pt x="149" y="58"/>
                    </a:lnTo>
                    <a:lnTo>
                      <a:pt x="153" y="60"/>
                    </a:lnTo>
                    <a:lnTo>
                      <a:pt x="154" y="64"/>
                    </a:lnTo>
                    <a:lnTo>
                      <a:pt x="154" y="69"/>
                    </a:lnTo>
                    <a:lnTo>
                      <a:pt x="154" y="74"/>
                    </a:lnTo>
                    <a:lnTo>
                      <a:pt x="156" y="77"/>
                    </a:lnTo>
                    <a:lnTo>
                      <a:pt x="160" y="80"/>
                    </a:lnTo>
                    <a:lnTo>
                      <a:pt x="163" y="81"/>
                    </a:lnTo>
                    <a:lnTo>
                      <a:pt x="167" y="83"/>
                    </a:lnTo>
                    <a:lnTo>
                      <a:pt x="169" y="84"/>
                    </a:lnTo>
                    <a:lnTo>
                      <a:pt x="172" y="88"/>
                    </a:lnTo>
                    <a:lnTo>
                      <a:pt x="172" y="89"/>
                    </a:lnTo>
                    <a:lnTo>
                      <a:pt x="172" y="92"/>
                    </a:lnTo>
                    <a:lnTo>
                      <a:pt x="171" y="94"/>
                    </a:lnTo>
                    <a:lnTo>
                      <a:pt x="169" y="96"/>
                    </a:lnTo>
                    <a:lnTo>
                      <a:pt x="168" y="99"/>
                    </a:lnTo>
                    <a:lnTo>
                      <a:pt x="168" y="102"/>
                    </a:lnTo>
                    <a:lnTo>
                      <a:pt x="166" y="105"/>
                    </a:lnTo>
                    <a:lnTo>
                      <a:pt x="163" y="107"/>
                    </a:lnTo>
                    <a:lnTo>
                      <a:pt x="160" y="110"/>
                    </a:lnTo>
                    <a:lnTo>
                      <a:pt x="156" y="112"/>
                    </a:lnTo>
                    <a:lnTo>
                      <a:pt x="151" y="113"/>
                    </a:lnTo>
                    <a:lnTo>
                      <a:pt x="151" y="111"/>
                    </a:lnTo>
                    <a:lnTo>
                      <a:pt x="151" y="110"/>
                    </a:lnTo>
                    <a:lnTo>
                      <a:pt x="149" y="108"/>
                    </a:lnTo>
                    <a:lnTo>
                      <a:pt x="147" y="108"/>
                    </a:lnTo>
                    <a:lnTo>
                      <a:pt x="144" y="108"/>
                    </a:lnTo>
                    <a:lnTo>
                      <a:pt x="142" y="108"/>
                    </a:lnTo>
                    <a:lnTo>
                      <a:pt x="139" y="110"/>
                    </a:lnTo>
                    <a:lnTo>
                      <a:pt x="139" y="111"/>
                    </a:lnTo>
                    <a:lnTo>
                      <a:pt x="142" y="119"/>
                    </a:lnTo>
                    <a:lnTo>
                      <a:pt x="149" y="126"/>
                    </a:lnTo>
                    <a:lnTo>
                      <a:pt x="156" y="133"/>
                    </a:lnTo>
                    <a:lnTo>
                      <a:pt x="166" y="136"/>
                    </a:lnTo>
                    <a:lnTo>
                      <a:pt x="175" y="139"/>
                    </a:lnTo>
                    <a:lnTo>
                      <a:pt x="174" y="141"/>
                    </a:lnTo>
                    <a:lnTo>
                      <a:pt x="175" y="143"/>
                    </a:lnTo>
                    <a:lnTo>
                      <a:pt x="177" y="146"/>
                    </a:lnTo>
                    <a:lnTo>
                      <a:pt x="178" y="147"/>
                    </a:lnTo>
                    <a:lnTo>
                      <a:pt x="178" y="149"/>
                    </a:lnTo>
                    <a:lnTo>
                      <a:pt x="180" y="153"/>
                    </a:lnTo>
                    <a:lnTo>
                      <a:pt x="181" y="155"/>
                    </a:lnTo>
                    <a:lnTo>
                      <a:pt x="185" y="157"/>
                    </a:lnTo>
                    <a:lnTo>
                      <a:pt x="187" y="159"/>
                    </a:lnTo>
                    <a:lnTo>
                      <a:pt x="190" y="161"/>
                    </a:lnTo>
                    <a:lnTo>
                      <a:pt x="192" y="165"/>
                    </a:lnTo>
                    <a:lnTo>
                      <a:pt x="201" y="176"/>
                    </a:lnTo>
                    <a:lnTo>
                      <a:pt x="210" y="187"/>
                    </a:lnTo>
                    <a:lnTo>
                      <a:pt x="219" y="196"/>
                    </a:lnTo>
                    <a:lnTo>
                      <a:pt x="218" y="196"/>
                    </a:lnTo>
                    <a:lnTo>
                      <a:pt x="216" y="197"/>
                    </a:lnTo>
                    <a:lnTo>
                      <a:pt x="216" y="199"/>
                    </a:lnTo>
                    <a:lnTo>
                      <a:pt x="216" y="200"/>
                    </a:lnTo>
                    <a:lnTo>
                      <a:pt x="218" y="200"/>
                    </a:lnTo>
                    <a:lnTo>
                      <a:pt x="216" y="201"/>
                    </a:lnTo>
                    <a:lnTo>
                      <a:pt x="219" y="202"/>
                    </a:lnTo>
                    <a:lnTo>
                      <a:pt x="221" y="202"/>
                    </a:lnTo>
                    <a:lnTo>
                      <a:pt x="224" y="204"/>
                    </a:lnTo>
                    <a:lnTo>
                      <a:pt x="226" y="206"/>
                    </a:lnTo>
                    <a:lnTo>
                      <a:pt x="221" y="206"/>
                    </a:lnTo>
                    <a:lnTo>
                      <a:pt x="216" y="206"/>
                    </a:lnTo>
                    <a:lnTo>
                      <a:pt x="234" y="219"/>
                    </a:lnTo>
                    <a:lnTo>
                      <a:pt x="254" y="232"/>
                    </a:lnTo>
                    <a:lnTo>
                      <a:pt x="255" y="234"/>
                    </a:lnTo>
                    <a:lnTo>
                      <a:pt x="256" y="236"/>
                    </a:lnTo>
                    <a:lnTo>
                      <a:pt x="257" y="238"/>
                    </a:lnTo>
                    <a:lnTo>
                      <a:pt x="258" y="241"/>
                    </a:lnTo>
                    <a:lnTo>
                      <a:pt x="261" y="243"/>
                    </a:lnTo>
                    <a:lnTo>
                      <a:pt x="260" y="242"/>
                    </a:lnTo>
                    <a:lnTo>
                      <a:pt x="258" y="241"/>
                    </a:lnTo>
                    <a:lnTo>
                      <a:pt x="257" y="241"/>
                    </a:lnTo>
                    <a:lnTo>
                      <a:pt x="255" y="240"/>
                    </a:lnTo>
                    <a:lnTo>
                      <a:pt x="254" y="241"/>
                    </a:lnTo>
                    <a:lnTo>
                      <a:pt x="252" y="243"/>
                    </a:lnTo>
                    <a:lnTo>
                      <a:pt x="252" y="246"/>
                    </a:lnTo>
                    <a:lnTo>
                      <a:pt x="252" y="248"/>
                    </a:lnTo>
                    <a:lnTo>
                      <a:pt x="254" y="250"/>
                    </a:lnTo>
                    <a:lnTo>
                      <a:pt x="254" y="252"/>
                    </a:lnTo>
                    <a:lnTo>
                      <a:pt x="263" y="259"/>
                    </a:lnTo>
                    <a:lnTo>
                      <a:pt x="267" y="268"/>
                    </a:lnTo>
                    <a:lnTo>
                      <a:pt x="267" y="279"/>
                    </a:lnTo>
                    <a:lnTo>
                      <a:pt x="264" y="283"/>
                    </a:lnTo>
                    <a:lnTo>
                      <a:pt x="262" y="287"/>
                    </a:lnTo>
                    <a:lnTo>
                      <a:pt x="260" y="290"/>
                    </a:lnTo>
                    <a:lnTo>
                      <a:pt x="260" y="289"/>
                    </a:lnTo>
                    <a:lnTo>
                      <a:pt x="258" y="289"/>
                    </a:lnTo>
                    <a:lnTo>
                      <a:pt x="257" y="288"/>
                    </a:lnTo>
                    <a:lnTo>
                      <a:pt x="255" y="288"/>
                    </a:lnTo>
                    <a:lnTo>
                      <a:pt x="252" y="289"/>
                    </a:lnTo>
                    <a:lnTo>
                      <a:pt x="249" y="290"/>
                    </a:lnTo>
                    <a:lnTo>
                      <a:pt x="245" y="293"/>
                    </a:lnTo>
                    <a:lnTo>
                      <a:pt x="242" y="295"/>
                    </a:lnTo>
                    <a:lnTo>
                      <a:pt x="239" y="297"/>
                    </a:lnTo>
                    <a:lnTo>
                      <a:pt x="238" y="300"/>
                    </a:lnTo>
                    <a:lnTo>
                      <a:pt x="237" y="300"/>
                    </a:lnTo>
                    <a:lnTo>
                      <a:pt x="236" y="301"/>
                    </a:lnTo>
                    <a:lnTo>
                      <a:pt x="236" y="300"/>
                    </a:lnTo>
                    <a:lnTo>
                      <a:pt x="234" y="300"/>
                    </a:lnTo>
                    <a:lnTo>
                      <a:pt x="233" y="297"/>
                    </a:lnTo>
                    <a:lnTo>
                      <a:pt x="231" y="296"/>
                    </a:lnTo>
                    <a:lnTo>
                      <a:pt x="227" y="295"/>
                    </a:lnTo>
                    <a:lnTo>
                      <a:pt x="222" y="295"/>
                    </a:lnTo>
                    <a:lnTo>
                      <a:pt x="218" y="295"/>
                    </a:lnTo>
                    <a:lnTo>
                      <a:pt x="216" y="295"/>
                    </a:lnTo>
                    <a:lnTo>
                      <a:pt x="215" y="296"/>
                    </a:lnTo>
                    <a:lnTo>
                      <a:pt x="213" y="296"/>
                    </a:lnTo>
                    <a:lnTo>
                      <a:pt x="210" y="297"/>
                    </a:lnTo>
                    <a:lnTo>
                      <a:pt x="207" y="297"/>
                    </a:lnTo>
                    <a:lnTo>
                      <a:pt x="206" y="300"/>
                    </a:lnTo>
                    <a:lnTo>
                      <a:pt x="203" y="301"/>
                    </a:lnTo>
                    <a:lnTo>
                      <a:pt x="203" y="303"/>
                    </a:lnTo>
                    <a:lnTo>
                      <a:pt x="204" y="305"/>
                    </a:lnTo>
                    <a:lnTo>
                      <a:pt x="207" y="307"/>
                    </a:lnTo>
                    <a:lnTo>
                      <a:pt x="208" y="308"/>
                    </a:lnTo>
                    <a:lnTo>
                      <a:pt x="209" y="311"/>
                    </a:lnTo>
                    <a:lnTo>
                      <a:pt x="210" y="313"/>
                    </a:lnTo>
                    <a:lnTo>
                      <a:pt x="210" y="314"/>
                    </a:lnTo>
                    <a:lnTo>
                      <a:pt x="210" y="317"/>
                    </a:lnTo>
                    <a:lnTo>
                      <a:pt x="209" y="318"/>
                    </a:lnTo>
                    <a:lnTo>
                      <a:pt x="208" y="319"/>
                    </a:lnTo>
                    <a:lnTo>
                      <a:pt x="204" y="320"/>
                    </a:lnTo>
                    <a:lnTo>
                      <a:pt x="202" y="320"/>
                    </a:lnTo>
                    <a:lnTo>
                      <a:pt x="199" y="319"/>
                    </a:lnTo>
                    <a:lnTo>
                      <a:pt x="198" y="318"/>
                    </a:lnTo>
                    <a:lnTo>
                      <a:pt x="197" y="317"/>
                    </a:lnTo>
                    <a:lnTo>
                      <a:pt x="196" y="315"/>
                    </a:lnTo>
                    <a:lnTo>
                      <a:pt x="196" y="314"/>
                    </a:lnTo>
                    <a:lnTo>
                      <a:pt x="195" y="313"/>
                    </a:lnTo>
                    <a:lnTo>
                      <a:pt x="195" y="312"/>
                    </a:lnTo>
                    <a:lnTo>
                      <a:pt x="193" y="309"/>
                    </a:lnTo>
                    <a:lnTo>
                      <a:pt x="192" y="308"/>
                    </a:lnTo>
                    <a:lnTo>
                      <a:pt x="190" y="308"/>
                    </a:lnTo>
                    <a:lnTo>
                      <a:pt x="187" y="308"/>
                    </a:lnTo>
                    <a:lnTo>
                      <a:pt x="186" y="308"/>
                    </a:lnTo>
                    <a:lnTo>
                      <a:pt x="185" y="311"/>
                    </a:lnTo>
                    <a:lnTo>
                      <a:pt x="184" y="312"/>
                    </a:lnTo>
                    <a:lnTo>
                      <a:pt x="183" y="312"/>
                    </a:lnTo>
                    <a:lnTo>
                      <a:pt x="181" y="311"/>
                    </a:lnTo>
                    <a:lnTo>
                      <a:pt x="180" y="309"/>
                    </a:lnTo>
                    <a:lnTo>
                      <a:pt x="179" y="308"/>
                    </a:lnTo>
                    <a:lnTo>
                      <a:pt x="177" y="306"/>
                    </a:lnTo>
                    <a:lnTo>
                      <a:pt x="175" y="305"/>
                    </a:lnTo>
                    <a:lnTo>
                      <a:pt x="175" y="303"/>
                    </a:lnTo>
                    <a:lnTo>
                      <a:pt x="174" y="30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6" name="Freeform 117"/>
              <p:cNvSpPr/>
              <p:nvPr/>
            </p:nvSpPr>
            <p:spPr bwMode="gray">
              <a:xfrm>
                <a:off x="3379" y="3114"/>
                <a:ext cx="121" cy="132"/>
              </a:xfrm>
              <a:custGeom>
                <a:avLst/>
                <a:gdLst>
                  <a:gd name="T0" fmla="*/ 103 w 103"/>
                  <a:gd name="T1" fmla="*/ 8 h 113"/>
                  <a:gd name="T2" fmla="*/ 101 w 103"/>
                  <a:gd name="T3" fmla="*/ 13 h 113"/>
                  <a:gd name="T4" fmla="*/ 101 w 103"/>
                  <a:gd name="T5" fmla="*/ 16 h 113"/>
                  <a:gd name="T6" fmla="*/ 103 w 103"/>
                  <a:gd name="T7" fmla="*/ 23 h 113"/>
                  <a:gd name="T8" fmla="*/ 109 w 103"/>
                  <a:gd name="T9" fmla="*/ 29 h 113"/>
                  <a:gd name="T10" fmla="*/ 117 w 103"/>
                  <a:gd name="T11" fmla="*/ 29 h 113"/>
                  <a:gd name="T12" fmla="*/ 121 w 103"/>
                  <a:gd name="T13" fmla="*/ 33 h 113"/>
                  <a:gd name="T14" fmla="*/ 121 w 103"/>
                  <a:gd name="T15" fmla="*/ 35 h 113"/>
                  <a:gd name="T16" fmla="*/ 117 w 103"/>
                  <a:gd name="T17" fmla="*/ 37 h 113"/>
                  <a:gd name="T18" fmla="*/ 110 w 103"/>
                  <a:gd name="T19" fmla="*/ 40 h 113"/>
                  <a:gd name="T20" fmla="*/ 102 w 103"/>
                  <a:gd name="T21" fmla="*/ 40 h 113"/>
                  <a:gd name="T22" fmla="*/ 98 w 103"/>
                  <a:gd name="T23" fmla="*/ 42 h 113"/>
                  <a:gd name="T24" fmla="*/ 94 w 103"/>
                  <a:gd name="T25" fmla="*/ 48 h 113"/>
                  <a:gd name="T26" fmla="*/ 89 w 103"/>
                  <a:gd name="T27" fmla="*/ 50 h 113"/>
                  <a:gd name="T28" fmla="*/ 83 w 103"/>
                  <a:gd name="T29" fmla="*/ 50 h 113"/>
                  <a:gd name="T30" fmla="*/ 80 w 103"/>
                  <a:gd name="T31" fmla="*/ 51 h 113"/>
                  <a:gd name="T32" fmla="*/ 69 w 103"/>
                  <a:gd name="T33" fmla="*/ 70 h 113"/>
                  <a:gd name="T34" fmla="*/ 45 w 103"/>
                  <a:gd name="T35" fmla="*/ 97 h 113"/>
                  <a:gd name="T36" fmla="*/ 27 w 103"/>
                  <a:gd name="T37" fmla="*/ 105 h 113"/>
                  <a:gd name="T38" fmla="*/ 13 w 103"/>
                  <a:gd name="T39" fmla="*/ 119 h 113"/>
                  <a:gd name="T40" fmla="*/ 12 w 103"/>
                  <a:gd name="T41" fmla="*/ 124 h 113"/>
                  <a:gd name="T42" fmla="*/ 9 w 103"/>
                  <a:gd name="T43" fmla="*/ 130 h 113"/>
                  <a:gd name="T44" fmla="*/ 5 w 103"/>
                  <a:gd name="T45" fmla="*/ 132 h 113"/>
                  <a:gd name="T46" fmla="*/ 5 w 103"/>
                  <a:gd name="T47" fmla="*/ 125 h 113"/>
                  <a:gd name="T48" fmla="*/ 11 w 103"/>
                  <a:gd name="T49" fmla="*/ 111 h 113"/>
                  <a:gd name="T50" fmla="*/ 23 w 103"/>
                  <a:gd name="T51" fmla="*/ 96 h 113"/>
                  <a:gd name="T52" fmla="*/ 38 w 103"/>
                  <a:gd name="T53" fmla="*/ 78 h 113"/>
                  <a:gd name="T54" fmla="*/ 58 w 103"/>
                  <a:gd name="T55" fmla="*/ 65 h 113"/>
                  <a:gd name="T56" fmla="*/ 68 w 103"/>
                  <a:gd name="T57" fmla="*/ 54 h 113"/>
                  <a:gd name="T58" fmla="*/ 75 w 103"/>
                  <a:gd name="T59" fmla="*/ 47 h 113"/>
                  <a:gd name="T60" fmla="*/ 83 w 103"/>
                  <a:gd name="T61" fmla="*/ 41 h 113"/>
                  <a:gd name="T62" fmla="*/ 88 w 103"/>
                  <a:gd name="T63" fmla="*/ 40 h 113"/>
                  <a:gd name="T64" fmla="*/ 94 w 103"/>
                  <a:gd name="T65" fmla="*/ 40 h 113"/>
                  <a:gd name="T66" fmla="*/ 90 w 103"/>
                  <a:gd name="T67" fmla="*/ 16 h 113"/>
                  <a:gd name="T68" fmla="*/ 105 w 103"/>
                  <a:gd name="T69" fmla="*/ 0 h 113"/>
                  <a:gd name="T70" fmla="*/ 105 w 103"/>
                  <a:gd name="T71" fmla="*/ 0 h 113"/>
                  <a:gd name="T72" fmla="*/ 102 w 103"/>
                  <a:gd name="T73" fmla="*/ 2 h 113"/>
                  <a:gd name="T74" fmla="*/ 102 w 103"/>
                  <a:gd name="T75" fmla="*/ 6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3" h="113">
                    <a:moveTo>
                      <a:pt x="88" y="7"/>
                    </a:moveTo>
                    <a:lnTo>
                      <a:pt x="88" y="7"/>
                    </a:lnTo>
                    <a:lnTo>
                      <a:pt x="88" y="8"/>
                    </a:lnTo>
                    <a:lnTo>
                      <a:pt x="86" y="11"/>
                    </a:lnTo>
                    <a:lnTo>
                      <a:pt x="85" y="11"/>
                    </a:lnTo>
                    <a:lnTo>
                      <a:pt x="86" y="14"/>
                    </a:lnTo>
                    <a:lnTo>
                      <a:pt x="87" y="17"/>
                    </a:lnTo>
                    <a:lnTo>
                      <a:pt x="88" y="20"/>
                    </a:lnTo>
                    <a:lnTo>
                      <a:pt x="91" y="23"/>
                    </a:lnTo>
                    <a:lnTo>
                      <a:pt x="93" y="25"/>
                    </a:lnTo>
                    <a:lnTo>
                      <a:pt x="97" y="25"/>
                    </a:lnTo>
                    <a:lnTo>
                      <a:pt x="100" y="25"/>
                    </a:lnTo>
                    <a:lnTo>
                      <a:pt x="101" y="26"/>
                    </a:lnTo>
                    <a:lnTo>
                      <a:pt x="103" y="28"/>
                    </a:lnTo>
                    <a:lnTo>
                      <a:pt x="103" y="29"/>
                    </a:lnTo>
                    <a:lnTo>
                      <a:pt x="103" y="30"/>
                    </a:lnTo>
                    <a:lnTo>
                      <a:pt x="103" y="31"/>
                    </a:lnTo>
                    <a:lnTo>
                      <a:pt x="100" y="32"/>
                    </a:lnTo>
                    <a:lnTo>
                      <a:pt x="97" y="34"/>
                    </a:lnTo>
                    <a:lnTo>
                      <a:pt x="94" y="34"/>
                    </a:lnTo>
                    <a:lnTo>
                      <a:pt x="91" y="34"/>
                    </a:lnTo>
                    <a:lnTo>
                      <a:pt x="87" y="34"/>
                    </a:lnTo>
                    <a:lnTo>
                      <a:pt x="85" y="35"/>
                    </a:lnTo>
                    <a:lnTo>
                      <a:pt x="83" y="36"/>
                    </a:lnTo>
                    <a:lnTo>
                      <a:pt x="81" y="38"/>
                    </a:lnTo>
                    <a:lnTo>
                      <a:pt x="80" y="41"/>
                    </a:lnTo>
                    <a:lnTo>
                      <a:pt x="77" y="42"/>
                    </a:lnTo>
                    <a:lnTo>
                      <a:pt x="76" y="43"/>
                    </a:lnTo>
                    <a:lnTo>
                      <a:pt x="74" y="43"/>
                    </a:lnTo>
                    <a:lnTo>
                      <a:pt x="71" y="43"/>
                    </a:lnTo>
                    <a:lnTo>
                      <a:pt x="69" y="44"/>
                    </a:lnTo>
                    <a:lnTo>
                      <a:pt x="68" y="44"/>
                    </a:lnTo>
                    <a:lnTo>
                      <a:pt x="67" y="46"/>
                    </a:lnTo>
                    <a:lnTo>
                      <a:pt x="59" y="60"/>
                    </a:lnTo>
                    <a:lnTo>
                      <a:pt x="49" y="73"/>
                    </a:lnTo>
                    <a:lnTo>
                      <a:pt x="38" y="83"/>
                    </a:lnTo>
                    <a:lnTo>
                      <a:pt x="30" y="88"/>
                    </a:lnTo>
                    <a:lnTo>
                      <a:pt x="23" y="90"/>
                    </a:lnTo>
                    <a:lnTo>
                      <a:pt x="16" y="95"/>
                    </a:lnTo>
                    <a:lnTo>
                      <a:pt x="11" y="102"/>
                    </a:lnTo>
                    <a:lnTo>
                      <a:pt x="10" y="103"/>
                    </a:lnTo>
                    <a:lnTo>
                      <a:pt x="10" y="106"/>
                    </a:lnTo>
                    <a:lnTo>
                      <a:pt x="9" y="108"/>
                    </a:lnTo>
                    <a:lnTo>
                      <a:pt x="8" y="111"/>
                    </a:lnTo>
                    <a:lnTo>
                      <a:pt x="6" y="112"/>
                    </a:lnTo>
                    <a:lnTo>
                      <a:pt x="4" y="113"/>
                    </a:lnTo>
                    <a:lnTo>
                      <a:pt x="0" y="113"/>
                    </a:lnTo>
                    <a:lnTo>
                      <a:pt x="4" y="107"/>
                    </a:lnTo>
                    <a:lnTo>
                      <a:pt x="6" y="101"/>
                    </a:lnTo>
                    <a:lnTo>
                      <a:pt x="9" y="95"/>
                    </a:lnTo>
                    <a:lnTo>
                      <a:pt x="12" y="90"/>
                    </a:lnTo>
                    <a:lnTo>
                      <a:pt x="20" y="82"/>
                    </a:lnTo>
                    <a:lnTo>
                      <a:pt x="24" y="74"/>
                    </a:lnTo>
                    <a:lnTo>
                      <a:pt x="32" y="67"/>
                    </a:lnTo>
                    <a:lnTo>
                      <a:pt x="40" y="62"/>
                    </a:lnTo>
                    <a:lnTo>
                      <a:pt x="49" y="56"/>
                    </a:lnTo>
                    <a:lnTo>
                      <a:pt x="55" y="48"/>
                    </a:lnTo>
                    <a:lnTo>
                      <a:pt x="58" y="46"/>
                    </a:lnTo>
                    <a:lnTo>
                      <a:pt x="61" y="43"/>
                    </a:lnTo>
                    <a:lnTo>
                      <a:pt x="64" y="40"/>
                    </a:lnTo>
                    <a:lnTo>
                      <a:pt x="68" y="37"/>
                    </a:lnTo>
                    <a:lnTo>
                      <a:pt x="71" y="35"/>
                    </a:lnTo>
                    <a:lnTo>
                      <a:pt x="73" y="34"/>
                    </a:lnTo>
                    <a:lnTo>
                      <a:pt x="75" y="34"/>
                    </a:lnTo>
                    <a:lnTo>
                      <a:pt x="77" y="34"/>
                    </a:lnTo>
                    <a:lnTo>
                      <a:pt x="80" y="34"/>
                    </a:lnTo>
                    <a:lnTo>
                      <a:pt x="77" y="24"/>
                    </a:lnTo>
                    <a:lnTo>
                      <a:pt x="77" y="14"/>
                    </a:lnTo>
                    <a:lnTo>
                      <a:pt x="81" y="6"/>
                    </a:lnTo>
                    <a:lnTo>
                      <a:pt x="89" y="0"/>
                    </a:lnTo>
                    <a:lnTo>
                      <a:pt x="88" y="1"/>
                    </a:lnTo>
                    <a:lnTo>
                      <a:pt x="87" y="2"/>
                    </a:lnTo>
                    <a:lnTo>
                      <a:pt x="87" y="3"/>
                    </a:lnTo>
                    <a:lnTo>
                      <a:pt x="87" y="5"/>
                    </a:lnTo>
                    <a:lnTo>
                      <a:pt x="88" y="7"/>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7" name="Freeform 118"/>
              <p:cNvSpPr/>
              <p:nvPr/>
            </p:nvSpPr>
            <p:spPr bwMode="gray">
              <a:xfrm>
                <a:off x="3522" y="3025"/>
                <a:ext cx="37" cy="49"/>
              </a:xfrm>
              <a:custGeom>
                <a:avLst/>
                <a:gdLst>
                  <a:gd name="T0" fmla="*/ 35 w 32"/>
                  <a:gd name="T1" fmla="*/ 49 h 42"/>
                  <a:gd name="T2" fmla="*/ 37 w 32"/>
                  <a:gd name="T3" fmla="*/ 41 h 42"/>
                  <a:gd name="T4" fmla="*/ 37 w 32"/>
                  <a:gd name="T5" fmla="*/ 32 h 42"/>
                  <a:gd name="T6" fmla="*/ 36 w 32"/>
                  <a:gd name="T7" fmla="*/ 22 h 42"/>
                  <a:gd name="T8" fmla="*/ 35 w 32"/>
                  <a:gd name="T9" fmla="*/ 20 h 42"/>
                  <a:gd name="T10" fmla="*/ 34 w 32"/>
                  <a:gd name="T11" fmla="*/ 15 h 42"/>
                  <a:gd name="T12" fmla="*/ 32 w 32"/>
                  <a:gd name="T13" fmla="*/ 12 h 42"/>
                  <a:gd name="T14" fmla="*/ 30 w 32"/>
                  <a:gd name="T15" fmla="*/ 8 h 42"/>
                  <a:gd name="T16" fmla="*/ 28 w 32"/>
                  <a:gd name="T17" fmla="*/ 6 h 42"/>
                  <a:gd name="T18" fmla="*/ 25 w 32"/>
                  <a:gd name="T19" fmla="*/ 2 h 42"/>
                  <a:gd name="T20" fmla="*/ 21 w 32"/>
                  <a:gd name="T21" fmla="*/ 1 h 42"/>
                  <a:gd name="T22" fmla="*/ 16 w 32"/>
                  <a:gd name="T23" fmla="*/ 1 h 42"/>
                  <a:gd name="T24" fmla="*/ 13 w 32"/>
                  <a:gd name="T25" fmla="*/ 0 h 42"/>
                  <a:gd name="T26" fmla="*/ 8 w 32"/>
                  <a:gd name="T27" fmla="*/ 0 h 42"/>
                  <a:gd name="T28" fmla="*/ 5 w 32"/>
                  <a:gd name="T29" fmla="*/ 1 h 42"/>
                  <a:gd name="T30" fmla="*/ 0 w 32"/>
                  <a:gd name="T31" fmla="*/ 5 h 42"/>
                  <a:gd name="T32" fmla="*/ 7 w 32"/>
                  <a:gd name="T33" fmla="*/ 14 h 42"/>
                  <a:gd name="T34" fmla="*/ 9 w 32"/>
                  <a:gd name="T35" fmla="*/ 25 h 42"/>
                  <a:gd name="T36" fmla="*/ 14 w 32"/>
                  <a:gd name="T37" fmla="*/ 35 h 42"/>
                  <a:gd name="T38" fmla="*/ 20 w 32"/>
                  <a:gd name="T39" fmla="*/ 42 h 42"/>
                  <a:gd name="T40" fmla="*/ 28 w 32"/>
                  <a:gd name="T41" fmla="*/ 47 h 42"/>
                  <a:gd name="T42" fmla="*/ 37 w 32"/>
                  <a:gd name="T43" fmla="*/ 43 h 42"/>
                  <a:gd name="T44" fmla="*/ 36 w 32"/>
                  <a:gd name="T45" fmla="*/ 47 h 42"/>
                  <a:gd name="T46" fmla="*/ 35 w 32"/>
                  <a:gd name="T47" fmla="*/ 49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 h="42">
                    <a:moveTo>
                      <a:pt x="30" y="42"/>
                    </a:moveTo>
                    <a:lnTo>
                      <a:pt x="32" y="35"/>
                    </a:lnTo>
                    <a:lnTo>
                      <a:pt x="32" y="27"/>
                    </a:lnTo>
                    <a:lnTo>
                      <a:pt x="31" y="19"/>
                    </a:lnTo>
                    <a:lnTo>
                      <a:pt x="30" y="17"/>
                    </a:lnTo>
                    <a:lnTo>
                      <a:pt x="29" y="13"/>
                    </a:lnTo>
                    <a:lnTo>
                      <a:pt x="28" y="10"/>
                    </a:lnTo>
                    <a:lnTo>
                      <a:pt x="26" y="7"/>
                    </a:lnTo>
                    <a:lnTo>
                      <a:pt x="24" y="5"/>
                    </a:lnTo>
                    <a:lnTo>
                      <a:pt x="22" y="2"/>
                    </a:lnTo>
                    <a:lnTo>
                      <a:pt x="18" y="1"/>
                    </a:lnTo>
                    <a:lnTo>
                      <a:pt x="14" y="1"/>
                    </a:lnTo>
                    <a:lnTo>
                      <a:pt x="11" y="0"/>
                    </a:lnTo>
                    <a:lnTo>
                      <a:pt x="7" y="0"/>
                    </a:lnTo>
                    <a:lnTo>
                      <a:pt x="4" y="1"/>
                    </a:lnTo>
                    <a:lnTo>
                      <a:pt x="0" y="4"/>
                    </a:lnTo>
                    <a:lnTo>
                      <a:pt x="6" y="12"/>
                    </a:lnTo>
                    <a:lnTo>
                      <a:pt x="8" y="21"/>
                    </a:lnTo>
                    <a:lnTo>
                      <a:pt x="12" y="30"/>
                    </a:lnTo>
                    <a:lnTo>
                      <a:pt x="17" y="36"/>
                    </a:lnTo>
                    <a:lnTo>
                      <a:pt x="24" y="40"/>
                    </a:lnTo>
                    <a:lnTo>
                      <a:pt x="32" y="37"/>
                    </a:lnTo>
                    <a:lnTo>
                      <a:pt x="31" y="40"/>
                    </a:lnTo>
                    <a:lnTo>
                      <a:pt x="30" y="42"/>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8" name="Freeform 119"/>
              <p:cNvSpPr/>
              <p:nvPr/>
            </p:nvSpPr>
            <p:spPr bwMode="gray">
              <a:xfrm>
                <a:off x="3522" y="3025"/>
                <a:ext cx="37" cy="49"/>
              </a:xfrm>
              <a:custGeom>
                <a:avLst/>
                <a:gdLst>
                  <a:gd name="T0" fmla="*/ 35 w 32"/>
                  <a:gd name="T1" fmla="*/ 49 h 42"/>
                  <a:gd name="T2" fmla="*/ 37 w 32"/>
                  <a:gd name="T3" fmla="*/ 41 h 42"/>
                  <a:gd name="T4" fmla="*/ 37 w 32"/>
                  <a:gd name="T5" fmla="*/ 32 h 42"/>
                  <a:gd name="T6" fmla="*/ 36 w 32"/>
                  <a:gd name="T7" fmla="*/ 22 h 42"/>
                  <a:gd name="T8" fmla="*/ 35 w 32"/>
                  <a:gd name="T9" fmla="*/ 20 h 42"/>
                  <a:gd name="T10" fmla="*/ 34 w 32"/>
                  <a:gd name="T11" fmla="*/ 15 h 42"/>
                  <a:gd name="T12" fmla="*/ 32 w 32"/>
                  <a:gd name="T13" fmla="*/ 12 h 42"/>
                  <a:gd name="T14" fmla="*/ 30 w 32"/>
                  <a:gd name="T15" fmla="*/ 8 h 42"/>
                  <a:gd name="T16" fmla="*/ 28 w 32"/>
                  <a:gd name="T17" fmla="*/ 6 h 42"/>
                  <a:gd name="T18" fmla="*/ 25 w 32"/>
                  <a:gd name="T19" fmla="*/ 2 h 42"/>
                  <a:gd name="T20" fmla="*/ 21 w 32"/>
                  <a:gd name="T21" fmla="*/ 1 h 42"/>
                  <a:gd name="T22" fmla="*/ 16 w 32"/>
                  <a:gd name="T23" fmla="*/ 1 h 42"/>
                  <a:gd name="T24" fmla="*/ 13 w 32"/>
                  <a:gd name="T25" fmla="*/ 0 h 42"/>
                  <a:gd name="T26" fmla="*/ 8 w 32"/>
                  <a:gd name="T27" fmla="*/ 0 h 42"/>
                  <a:gd name="T28" fmla="*/ 5 w 32"/>
                  <a:gd name="T29" fmla="*/ 1 h 42"/>
                  <a:gd name="T30" fmla="*/ 0 w 32"/>
                  <a:gd name="T31" fmla="*/ 5 h 42"/>
                  <a:gd name="T32" fmla="*/ 7 w 32"/>
                  <a:gd name="T33" fmla="*/ 14 h 42"/>
                  <a:gd name="T34" fmla="*/ 9 w 32"/>
                  <a:gd name="T35" fmla="*/ 25 h 42"/>
                  <a:gd name="T36" fmla="*/ 14 w 32"/>
                  <a:gd name="T37" fmla="*/ 35 h 42"/>
                  <a:gd name="T38" fmla="*/ 20 w 32"/>
                  <a:gd name="T39" fmla="*/ 42 h 42"/>
                  <a:gd name="T40" fmla="*/ 28 w 32"/>
                  <a:gd name="T41" fmla="*/ 47 h 42"/>
                  <a:gd name="T42" fmla="*/ 37 w 32"/>
                  <a:gd name="T43" fmla="*/ 43 h 42"/>
                  <a:gd name="T44" fmla="*/ 36 w 32"/>
                  <a:gd name="T45" fmla="*/ 47 h 42"/>
                  <a:gd name="T46" fmla="*/ 35 w 32"/>
                  <a:gd name="T47" fmla="*/ 49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 h="42">
                    <a:moveTo>
                      <a:pt x="30" y="42"/>
                    </a:moveTo>
                    <a:lnTo>
                      <a:pt x="32" y="35"/>
                    </a:lnTo>
                    <a:lnTo>
                      <a:pt x="32" y="27"/>
                    </a:lnTo>
                    <a:lnTo>
                      <a:pt x="31" y="19"/>
                    </a:lnTo>
                    <a:lnTo>
                      <a:pt x="30" y="17"/>
                    </a:lnTo>
                    <a:lnTo>
                      <a:pt x="29" y="13"/>
                    </a:lnTo>
                    <a:lnTo>
                      <a:pt x="28" y="10"/>
                    </a:lnTo>
                    <a:lnTo>
                      <a:pt x="26" y="7"/>
                    </a:lnTo>
                    <a:lnTo>
                      <a:pt x="24" y="5"/>
                    </a:lnTo>
                    <a:lnTo>
                      <a:pt x="22" y="2"/>
                    </a:lnTo>
                    <a:lnTo>
                      <a:pt x="18" y="1"/>
                    </a:lnTo>
                    <a:lnTo>
                      <a:pt x="14" y="1"/>
                    </a:lnTo>
                    <a:lnTo>
                      <a:pt x="11" y="0"/>
                    </a:lnTo>
                    <a:lnTo>
                      <a:pt x="7" y="0"/>
                    </a:lnTo>
                    <a:lnTo>
                      <a:pt x="4" y="1"/>
                    </a:lnTo>
                    <a:lnTo>
                      <a:pt x="0" y="4"/>
                    </a:lnTo>
                    <a:lnTo>
                      <a:pt x="6" y="12"/>
                    </a:lnTo>
                    <a:lnTo>
                      <a:pt x="8" y="21"/>
                    </a:lnTo>
                    <a:lnTo>
                      <a:pt x="12" y="30"/>
                    </a:lnTo>
                    <a:lnTo>
                      <a:pt x="17" y="36"/>
                    </a:lnTo>
                    <a:lnTo>
                      <a:pt x="24" y="40"/>
                    </a:lnTo>
                    <a:lnTo>
                      <a:pt x="32" y="37"/>
                    </a:lnTo>
                    <a:lnTo>
                      <a:pt x="31" y="40"/>
                    </a:lnTo>
                    <a:lnTo>
                      <a:pt x="30" y="42"/>
                    </a:lnTo>
                  </a:path>
                </a:pathLst>
              </a:custGeom>
              <a:grpFill/>
              <a:ln w="3175">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69" name="Freeform 120"/>
              <p:cNvSpPr/>
              <p:nvPr/>
            </p:nvSpPr>
            <p:spPr bwMode="gray">
              <a:xfrm>
                <a:off x="3490" y="2817"/>
                <a:ext cx="205" cy="257"/>
              </a:xfrm>
              <a:custGeom>
                <a:avLst/>
                <a:gdLst>
                  <a:gd name="T0" fmla="*/ 183 w 175"/>
                  <a:gd name="T1" fmla="*/ 250 h 220"/>
                  <a:gd name="T2" fmla="*/ 176 w 175"/>
                  <a:gd name="T3" fmla="*/ 244 h 220"/>
                  <a:gd name="T4" fmla="*/ 165 w 175"/>
                  <a:gd name="T5" fmla="*/ 229 h 220"/>
                  <a:gd name="T6" fmla="*/ 134 w 175"/>
                  <a:gd name="T7" fmla="*/ 201 h 220"/>
                  <a:gd name="T8" fmla="*/ 127 w 175"/>
                  <a:gd name="T9" fmla="*/ 195 h 220"/>
                  <a:gd name="T10" fmla="*/ 119 w 175"/>
                  <a:gd name="T11" fmla="*/ 193 h 220"/>
                  <a:gd name="T12" fmla="*/ 121 w 175"/>
                  <a:gd name="T13" fmla="*/ 203 h 220"/>
                  <a:gd name="T14" fmla="*/ 123 w 175"/>
                  <a:gd name="T15" fmla="*/ 217 h 220"/>
                  <a:gd name="T16" fmla="*/ 95 w 175"/>
                  <a:gd name="T17" fmla="*/ 208 h 220"/>
                  <a:gd name="T18" fmla="*/ 86 w 175"/>
                  <a:gd name="T19" fmla="*/ 207 h 220"/>
                  <a:gd name="T20" fmla="*/ 68 w 175"/>
                  <a:gd name="T21" fmla="*/ 201 h 220"/>
                  <a:gd name="T22" fmla="*/ 45 w 175"/>
                  <a:gd name="T23" fmla="*/ 189 h 220"/>
                  <a:gd name="T24" fmla="*/ 48 w 175"/>
                  <a:gd name="T25" fmla="*/ 186 h 220"/>
                  <a:gd name="T26" fmla="*/ 59 w 175"/>
                  <a:gd name="T27" fmla="*/ 182 h 220"/>
                  <a:gd name="T28" fmla="*/ 60 w 175"/>
                  <a:gd name="T29" fmla="*/ 164 h 220"/>
                  <a:gd name="T30" fmla="*/ 50 w 175"/>
                  <a:gd name="T31" fmla="*/ 154 h 220"/>
                  <a:gd name="T32" fmla="*/ 45 w 175"/>
                  <a:gd name="T33" fmla="*/ 158 h 220"/>
                  <a:gd name="T34" fmla="*/ 47 w 175"/>
                  <a:gd name="T35" fmla="*/ 164 h 220"/>
                  <a:gd name="T36" fmla="*/ 37 w 175"/>
                  <a:gd name="T37" fmla="*/ 165 h 220"/>
                  <a:gd name="T38" fmla="*/ 13 w 175"/>
                  <a:gd name="T39" fmla="*/ 145 h 220"/>
                  <a:gd name="T40" fmla="*/ 5 w 175"/>
                  <a:gd name="T41" fmla="*/ 113 h 220"/>
                  <a:gd name="T42" fmla="*/ 0 w 175"/>
                  <a:gd name="T43" fmla="*/ 96 h 220"/>
                  <a:gd name="T44" fmla="*/ 5 w 175"/>
                  <a:gd name="T45" fmla="*/ 89 h 220"/>
                  <a:gd name="T46" fmla="*/ 28 w 175"/>
                  <a:gd name="T47" fmla="*/ 92 h 220"/>
                  <a:gd name="T48" fmla="*/ 23 w 175"/>
                  <a:gd name="T49" fmla="*/ 40 h 220"/>
                  <a:gd name="T50" fmla="*/ 32 w 175"/>
                  <a:gd name="T51" fmla="*/ 15 h 220"/>
                  <a:gd name="T52" fmla="*/ 37 w 175"/>
                  <a:gd name="T53" fmla="*/ 5 h 220"/>
                  <a:gd name="T54" fmla="*/ 62 w 175"/>
                  <a:gd name="T55" fmla="*/ 1 h 220"/>
                  <a:gd name="T56" fmla="*/ 89 w 175"/>
                  <a:gd name="T57" fmla="*/ 9 h 220"/>
                  <a:gd name="T58" fmla="*/ 97 w 175"/>
                  <a:gd name="T59" fmla="*/ 7 h 220"/>
                  <a:gd name="T60" fmla="*/ 107 w 175"/>
                  <a:gd name="T61" fmla="*/ 6 h 220"/>
                  <a:gd name="T62" fmla="*/ 109 w 175"/>
                  <a:gd name="T63" fmla="*/ 12 h 220"/>
                  <a:gd name="T64" fmla="*/ 102 w 175"/>
                  <a:gd name="T65" fmla="*/ 16 h 220"/>
                  <a:gd name="T66" fmla="*/ 97 w 175"/>
                  <a:gd name="T67" fmla="*/ 29 h 220"/>
                  <a:gd name="T68" fmla="*/ 115 w 175"/>
                  <a:gd name="T69" fmla="*/ 49 h 220"/>
                  <a:gd name="T70" fmla="*/ 117 w 175"/>
                  <a:gd name="T71" fmla="*/ 60 h 220"/>
                  <a:gd name="T72" fmla="*/ 97 w 175"/>
                  <a:gd name="T73" fmla="*/ 90 h 220"/>
                  <a:gd name="T74" fmla="*/ 75 w 175"/>
                  <a:gd name="T75" fmla="*/ 106 h 220"/>
                  <a:gd name="T76" fmla="*/ 69 w 175"/>
                  <a:gd name="T77" fmla="*/ 120 h 220"/>
                  <a:gd name="T78" fmla="*/ 71 w 175"/>
                  <a:gd name="T79" fmla="*/ 150 h 220"/>
                  <a:gd name="T80" fmla="*/ 89 w 175"/>
                  <a:gd name="T81" fmla="*/ 180 h 220"/>
                  <a:gd name="T82" fmla="*/ 114 w 175"/>
                  <a:gd name="T83" fmla="*/ 182 h 220"/>
                  <a:gd name="T84" fmla="*/ 116 w 175"/>
                  <a:gd name="T85" fmla="*/ 185 h 220"/>
                  <a:gd name="T86" fmla="*/ 117 w 175"/>
                  <a:gd name="T87" fmla="*/ 187 h 220"/>
                  <a:gd name="T88" fmla="*/ 152 w 175"/>
                  <a:gd name="T89" fmla="*/ 187 h 220"/>
                  <a:gd name="T90" fmla="*/ 159 w 175"/>
                  <a:gd name="T91" fmla="*/ 206 h 220"/>
                  <a:gd name="T92" fmla="*/ 172 w 175"/>
                  <a:gd name="T93" fmla="*/ 215 h 220"/>
                  <a:gd name="T94" fmla="*/ 176 w 175"/>
                  <a:gd name="T95" fmla="*/ 208 h 220"/>
                  <a:gd name="T96" fmla="*/ 178 w 175"/>
                  <a:gd name="T97" fmla="*/ 199 h 220"/>
                  <a:gd name="T98" fmla="*/ 185 w 175"/>
                  <a:gd name="T99" fmla="*/ 200 h 220"/>
                  <a:gd name="T100" fmla="*/ 192 w 175"/>
                  <a:gd name="T101" fmla="*/ 208 h 220"/>
                  <a:gd name="T102" fmla="*/ 194 w 175"/>
                  <a:gd name="T103" fmla="*/ 215 h 220"/>
                  <a:gd name="T104" fmla="*/ 185 w 175"/>
                  <a:gd name="T105" fmla="*/ 227 h 220"/>
                  <a:gd name="T106" fmla="*/ 185 w 175"/>
                  <a:gd name="T107" fmla="*/ 234 h 220"/>
                  <a:gd name="T108" fmla="*/ 193 w 175"/>
                  <a:gd name="T109" fmla="*/ 242 h 220"/>
                  <a:gd name="T110" fmla="*/ 193 w 175"/>
                  <a:gd name="T111" fmla="*/ 244 h 220"/>
                  <a:gd name="T112" fmla="*/ 204 w 175"/>
                  <a:gd name="T113" fmla="*/ 244 h 220"/>
                  <a:gd name="T114" fmla="*/ 205 w 175"/>
                  <a:gd name="T115" fmla="*/ 251 h 220"/>
                  <a:gd name="T116" fmla="*/ 198 w 175"/>
                  <a:gd name="T117" fmla="*/ 256 h 220"/>
                  <a:gd name="T118" fmla="*/ 186 w 175"/>
                  <a:gd name="T119" fmla="*/ 256 h 220"/>
                  <a:gd name="T120" fmla="*/ 187 w 175"/>
                  <a:gd name="T121" fmla="*/ 249 h 2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5" h="220">
                    <a:moveTo>
                      <a:pt x="160" y="213"/>
                    </a:moveTo>
                    <a:lnTo>
                      <a:pt x="158" y="214"/>
                    </a:lnTo>
                    <a:lnTo>
                      <a:pt x="156" y="214"/>
                    </a:lnTo>
                    <a:lnTo>
                      <a:pt x="153" y="214"/>
                    </a:lnTo>
                    <a:lnTo>
                      <a:pt x="152" y="213"/>
                    </a:lnTo>
                    <a:lnTo>
                      <a:pt x="150" y="209"/>
                    </a:lnTo>
                    <a:lnTo>
                      <a:pt x="147" y="205"/>
                    </a:lnTo>
                    <a:lnTo>
                      <a:pt x="145" y="200"/>
                    </a:lnTo>
                    <a:lnTo>
                      <a:pt x="141" y="196"/>
                    </a:lnTo>
                    <a:lnTo>
                      <a:pt x="133" y="189"/>
                    </a:lnTo>
                    <a:lnTo>
                      <a:pt x="123" y="182"/>
                    </a:lnTo>
                    <a:lnTo>
                      <a:pt x="114" y="172"/>
                    </a:lnTo>
                    <a:lnTo>
                      <a:pt x="112" y="171"/>
                    </a:lnTo>
                    <a:lnTo>
                      <a:pt x="110" y="168"/>
                    </a:lnTo>
                    <a:lnTo>
                      <a:pt x="108" y="167"/>
                    </a:lnTo>
                    <a:lnTo>
                      <a:pt x="105" y="166"/>
                    </a:lnTo>
                    <a:lnTo>
                      <a:pt x="104" y="165"/>
                    </a:lnTo>
                    <a:lnTo>
                      <a:pt x="102" y="165"/>
                    </a:lnTo>
                    <a:lnTo>
                      <a:pt x="100" y="166"/>
                    </a:lnTo>
                    <a:lnTo>
                      <a:pt x="100" y="170"/>
                    </a:lnTo>
                    <a:lnTo>
                      <a:pt x="103" y="174"/>
                    </a:lnTo>
                    <a:lnTo>
                      <a:pt x="105" y="179"/>
                    </a:lnTo>
                    <a:lnTo>
                      <a:pt x="108" y="184"/>
                    </a:lnTo>
                    <a:lnTo>
                      <a:pt x="105" y="186"/>
                    </a:lnTo>
                    <a:lnTo>
                      <a:pt x="98" y="186"/>
                    </a:lnTo>
                    <a:lnTo>
                      <a:pt x="89" y="183"/>
                    </a:lnTo>
                    <a:lnTo>
                      <a:pt x="81" y="178"/>
                    </a:lnTo>
                    <a:lnTo>
                      <a:pt x="79" y="177"/>
                    </a:lnTo>
                    <a:lnTo>
                      <a:pt x="75" y="177"/>
                    </a:lnTo>
                    <a:lnTo>
                      <a:pt x="73" y="177"/>
                    </a:lnTo>
                    <a:lnTo>
                      <a:pt x="69" y="177"/>
                    </a:lnTo>
                    <a:lnTo>
                      <a:pt x="67" y="176"/>
                    </a:lnTo>
                    <a:lnTo>
                      <a:pt x="58" y="172"/>
                    </a:lnTo>
                    <a:lnTo>
                      <a:pt x="50" y="170"/>
                    </a:lnTo>
                    <a:lnTo>
                      <a:pt x="43" y="167"/>
                    </a:lnTo>
                    <a:lnTo>
                      <a:pt x="38" y="162"/>
                    </a:lnTo>
                    <a:lnTo>
                      <a:pt x="38" y="160"/>
                    </a:lnTo>
                    <a:lnTo>
                      <a:pt x="39" y="159"/>
                    </a:lnTo>
                    <a:lnTo>
                      <a:pt x="41" y="159"/>
                    </a:lnTo>
                    <a:lnTo>
                      <a:pt x="44" y="158"/>
                    </a:lnTo>
                    <a:lnTo>
                      <a:pt x="47" y="156"/>
                    </a:lnTo>
                    <a:lnTo>
                      <a:pt x="50" y="156"/>
                    </a:lnTo>
                    <a:lnTo>
                      <a:pt x="51" y="155"/>
                    </a:lnTo>
                    <a:lnTo>
                      <a:pt x="53" y="148"/>
                    </a:lnTo>
                    <a:lnTo>
                      <a:pt x="51" y="140"/>
                    </a:lnTo>
                    <a:lnTo>
                      <a:pt x="45" y="132"/>
                    </a:lnTo>
                    <a:lnTo>
                      <a:pt x="44" y="132"/>
                    </a:lnTo>
                    <a:lnTo>
                      <a:pt x="43" y="132"/>
                    </a:lnTo>
                    <a:lnTo>
                      <a:pt x="41" y="134"/>
                    </a:lnTo>
                    <a:lnTo>
                      <a:pt x="39" y="135"/>
                    </a:lnTo>
                    <a:lnTo>
                      <a:pt x="38" y="135"/>
                    </a:lnTo>
                    <a:lnTo>
                      <a:pt x="40" y="136"/>
                    </a:lnTo>
                    <a:lnTo>
                      <a:pt x="40" y="138"/>
                    </a:lnTo>
                    <a:lnTo>
                      <a:pt x="40" y="140"/>
                    </a:lnTo>
                    <a:lnTo>
                      <a:pt x="40" y="142"/>
                    </a:lnTo>
                    <a:lnTo>
                      <a:pt x="40" y="144"/>
                    </a:lnTo>
                    <a:lnTo>
                      <a:pt x="32" y="141"/>
                    </a:lnTo>
                    <a:lnTo>
                      <a:pt x="24" y="136"/>
                    </a:lnTo>
                    <a:lnTo>
                      <a:pt x="18" y="130"/>
                    </a:lnTo>
                    <a:lnTo>
                      <a:pt x="11" y="124"/>
                    </a:lnTo>
                    <a:lnTo>
                      <a:pt x="6" y="117"/>
                    </a:lnTo>
                    <a:lnTo>
                      <a:pt x="5" y="107"/>
                    </a:lnTo>
                    <a:lnTo>
                      <a:pt x="4" y="97"/>
                    </a:lnTo>
                    <a:lnTo>
                      <a:pt x="2" y="88"/>
                    </a:lnTo>
                    <a:lnTo>
                      <a:pt x="0" y="85"/>
                    </a:lnTo>
                    <a:lnTo>
                      <a:pt x="0" y="82"/>
                    </a:lnTo>
                    <a:lnTo>
                      <a:pt x="0" y="79"/>
                    </a:lnTo>
                    <a:lnTo>
                      <a:pt x="2" y="77"/>
                    </a:lnTo>
                    <a:lnTo>
                      <a:pt x="4" y="76"/>
                    </a:lnTo>
                    <a:lnTo>
                      <a:pt x="10" y="76"/>
                    </a:lnTo>
                    <a:lnTo>
                      <a:pt x="17" y="77"/>
                    </a:lnTo>
                    <a:lnTo>
                      <a:pt x="24" y="79"/>
                    </a:lnTo>
                    <a:lnTo>
                      <a:pt x="18" y="64"/>
                    </a:lnTo>
                    <a:lnTo>
                      <a:pt x="18" y="48"/>
                    </a:lnTo>
                    <a:lnTo>
                      <a:pt x="20" y="34"/>
                    </a:lnTo>
                    <a:lnTo>
                      <a:pt x="24" y="19"/>
                    </a:lnTo>
                    <a:lnTo>
                      <a:pt x="26" y="17"/>
                    </a:lnTo>
                    <a:lnTo>
                      <a:pt x="27" y="13"/>
                    </a:lnTo>
                    <a:lnTo>
                      <a:pt x="28" y="10"/>
                    </a:lnTo>
                    <a:lnTo>
                      <a:pt x="29" y="6"/>
                    </a:lnTo>
                    <a:lnTo>
                      <a:pt x="32" y="4"/>
                    </a:lnTo>
                    <a:lnTo>
                      <a:pt x="34" y="2"/>
                    </a:lnTo>
                    <a:lnTo>
                      <a:pt x="44" y="0"/>
                    </a:lnTo>
                    <a:lnTo>
                      <a:pt x="53" y="1"/>
                    </a:lnTo>
                    <a:lnTo>
                      <a:pt x="63" y="5"/>
                    </a:lnTo>
                    <a:lnTo>
                      <a:pt x="74" y="8"/>
                    </a:lnTo>
                    <a:lnTo>
                      <a:pt x="76" y="8"/>
                    </a:lnTo>
                    <a:lnTo>
                      <a:pt x="79" y="8"/>
                    </a:lnTo>
                    <a:lnTo>
                      <a:pt x="81" y="7"/>
                    </a:lnTo>
                    <a:lnTo>
                      <a:pt x="83" y="6"/>
                    </a:lnTo>
                    <a:lnTo>
                      <a:pt x="86" y="5"/>
                    </a:lnTo>
                    <a:lnTo>
                      <a:pt x="88" y="5"/>
                    </a:lnTo>
                    <a:lnTo>
                      <a:pt x="91" y="5"/>
                    </a:lnTo>
                    <a:lnTo>
                      <a:pt x="92" y="6"/>
                    </a:lnTo>
                    <a:lnTo>
                      <a:pt x="93" y="8"/>
                    </a:lnTo>
                    <a:lnTo>
                      <a:pt x="93" y="10"/>
                    </a:lnTo>
                    <a:lnTo>
                      <a:pt x="91" y="12"/>
                    </a:lnTo>
                    <a:lnTo>
                      <a:pt x="89" y="13"/>
                    </a:lnTo>
                    <a:lnTo>
                      <a:pt x="87" y="14"/>
                    </a:lnTo>
                    <a:lnTo>
                      <a:pt x="85" y="17"/>
                    </a:lnTo>
                    <a:lnTo>
                      <a:pt x="83" y="19"/>
                    </a:lnTo>
                    <a:lnTo>
                      <a:pt x="83" y="25"/>
                    </a:lnTo>
                    <a:lnTo>
                      <a:pt x="87" y="31"/>
                    </a:lnTo>
                    <a:lnTo>
                      <a:pt x="92" y="37"/>
                    </a:lnTo>
                    <a:lnTo>
                      <a:pt x="98" y="42"/>
                    </a:lnTo>
                    <a:lnTo>
                      <a:pt x="100" y="45"/>
                    </a:lnTo>
                    <a:lnTo>
                      <a:pt x="102" y="48"/>
                    </a:lnTo>
                    <a:lnTo>
                      <a:pt x="100" y="51"/>
                    </a:lnTo>
                    <a:lnTo>
                      <a:pt x="94" y="61"/>
                    </a:lnTo>
                    <a:lnTo>
                      <a:pt x="88" y="71"/>
                    </a:lnTo>
                    <a:lnTo>
                      <a:pt x="83" y="77"/>
                    </a:lnTo>
                    <a:lnTo>
                      <a:pt x="76" y="81"/>
                    </a:lnTo>
                    <a:lnTo>
                      <a:pt x="69" y="84"/>
                    </a:lnTo>
                    <a:lnTo>
                      <a:pt x="64" y="91"/>
                    </a:lnTo>
                    <a:lnTo>
                      <a:pt x="63" y="95"/>
                    </a:lnTo>
                    <a:lnTo>
                      <a:pt x="61" y="100"/>
                    </a:lnTo>
                    <a:lnTo>
                      <a:pt x="59" y="103"/>
                    </a:lnTo>
                    <a:lnTo>
                      <a:pt x="58" y="107"/>
                    </a:lnTo>
                    <a:lnTo>
                      <a:pt x="58" y="117"/>
                    </a:lnTo>
                    <a:lnTo>
                      <a:pt x="61" y="128"/>
                    </a:lnTo>
                    <a:lnTo>
                      <a:pt x="63" y="138"/>
                    </a:lnTo>
                    <a:lnTo>
                      <a:pt x="69" y="148"/>
                    </a:lnTo>
                    <a:lnTo>
                      <a:pt x="76" y="154"/>
                    </a:lnTo>
                    <a:lnTo>
                      <a:pt x="85" y="158"/>
                    </a:lnTo>
                    <a:lnTo>
                      <a:pt x="97" y="155"/>
                    </a:lnTo>
                    <a:lnTo>
                      <a:pt x="97" y="156"/>
                    </a:lnTo>
                    <a:lnTo>
                      <a:pt x="97" y="158"/>
                    </a:lnTo>
                    <a:lnTo>
                      <a:pt x="98" y="158"/>
                    </a:lnTo>
                    <a:lnTo>
                      <a:pt x="99" y="158"/>
                    </a:lnTo>
                    <a:lnTo>
                      <a:pt x="100" y="158"/>
                    </a:lnTo>
                    <a:lnTo>
                      <a:pt x="100" y="159"/>
                    </a:lnTo>
                    <a:lnTo>
                      <a:pt x="100" y="160"/>
                    </a:lnTo>
                    <a:lnTo>
                      <a:pt x="111" y="158"/>
                    </a:lnTo>
                    <a:lnTo>
                      <a:pt x="121" y="158"/>
                    </a:lnTo>
                    <a:lnTo>
                      <a:pt x="130" y="160"/>
                    </a:lnTo>
                    <a:lnTo>
                      <a:pt x="134" y="164"/>
                    </a:lnTo>
                    <a:lnTo>
                      <a:pt x="135" y="170"/>
                    </a:lnTo>
                    <a:lnTo>
                      <a:pt x="136" y="176"/>
                    </a:lnTo>
                    <a:lnTo>
                      <a:pt x="140" y="180"/>
                    </a:lnTo>
                    <a:lnTo>
                      <a:pt x="144" y="183"/>
                    </a:lnTo>
                    <a:lnTo>
                      <a:pt x="147" y="184"/>
                    </a:lnTo>
                    <a:lnTo>
                      <a:pt x="152" y="183"/>
                    </a:lnTo>
                    <a:lnTo>
                      <a:pt x="151" y="180"/>
                    </a:lnTo>
                    <a:lnTo>
                      <a:pt x="150" y="178"/>
                    </a:lnTo>
                    <a:lnTo>
                      <a:pt x="150" y="174"/>
                    </a:lnTo>
                    <a:lnTo>
                      <a:pt x="151" y="172"/>
                    </a:lnTo>
                    <a:lnTo>
                      <a:pt x="152" y="170"/>
                    </a:lnTo>
                    <a:lnTo>
                      <a:pt x="153" y="168"/>
                    </a:lnTo>
                    <a:lnTo>
                      <a:pt x="156" y="168"/>
                    </a:lnTo>
                    <a:lnTo>
                      <a:pt x="158" y="171"/>
                    </a:lnTo>
                    <a:lnTo>
                      <a:pt x="160" y="172"/>
                    </a:lnTo>
                    <a:lnTo>
                      <a:pt x="162" y="176"/>
                    </a:lnTo>
                    <a:lnTo>
                      <a:pt x="164" y="178"/>
                    </a:lnTo>
                    <a:lnTo>
                      <a:pt x="166" y="179"/>
                    </a:lnTo>
                    <a:lnTo>
                      <a:pt x="170" y="182"/>
                    </a:lnTo>
                    <a:lnTo>
                      <a:pt x="166" y="184"/>
                    </a:lnTo>
                    <a:lnTo>
                      <a:pt x="164" y="188"/>
                    </a:lnTo>
                    <a:lnTo>
                      <a:pt x="162" y="191"/>
                    </a:lnTo>
                    <a:lnTo>
                      <a:pt x="158" y="194"/>
                    </a:lnTo>
                    <a:lnTo>
                      <a:pt x="157" y="196"/>
                    </a:lnTo>
                    <a:lnTo>
                      <a:pt x="157" y="197"/>
                    </a:lnTo>
                    <a:lnTo>
                      <a:pt x="158" y="200"/>
                    </a:lnTo>
                    <a:lnTo>
                      <a:pt x="159" y="203"/>
                    </a:lnTo>
                    <a:lnTo>
                      <a:pt x="163" y="206"/>
                    </a:lnTo>
                    <a:lnTo>
                      <a:pt x="165" y="207"/>
                    </a:lnTo>
                    <a:lnTo>
                      <a:pt x="168" y="209"/>
                    </a:lnTo>
                    <a:lnTo>
                      <a:pt x="166" y="209"/>
                    </a:lnTo>
                    <a:lnTo>
                      <a:pt x="165" y="209"/>
                    </a:lnTo>
                    <a:lnTo>
                      <a:pt x="169" y="209"/>
                    </a:lnTo>
                    <a:lnTo>
                      <a:pt x="171" y="209"/>
                    </a:lnTo>
                    <a:lnTo>
                      <a:pt x="174" y="209"/>
                    </a:lnTo>
                    <a:lnTo>
                      <a:pt x="175" y="213"/>
                    </a:lnTo>
                    <a:lnTo>
                      <a:pt x="175" y="215"/>
                    </a:lnTo>
                    <a:lnTo>
                      <a:pt x="174" y="217"/>
                    </a:lnTo>
                    <a:lnTo>
                      <a:pt x="171" y="218"/>
                    </a:lnTo>
                    <a:lnTo>
                      <a:pt x="169" y="219"/>
                    </a:lnTo>
                    <a:lnTo>
                      <a:pt x="165" y="220"/>
                    </a:lnTo>
                    <a:lnTo>
                      <a:pt x="163" y="220"/>
                    </a:lnTo>
                    <a:lnTo>
                      <a:pt x="159" y="219"/>
                    </a:lnTo>
                    <a:lnTo>
                      <a:pt x="157" y="219"/>
                    </a:lnTo>
                    <a:lnTo>
                      <a:pt x="159" y="215"/>
                    </a:lnTo>
                    <a:lnTo>
                      <a:pt x="160" y="21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70" name="Freeform 121"/>
              <p:cNvSpPr/>
              <p:nvPr/>
            </p:nvSpPr>
            <p:spPr bwMode="gray">
              <a:xfrm>
                <a:off x="3689" y="3068"/>
                <a:ext cx="43" cy="62"/>
              </a:xfrm>
              <a:custGeom>
                <a:avLst/>
                <a:gdLst>
                  <a:gd name="T0" fmla="*/ 6 w 37"/>
                  <a:gd name="T1" fmla="*/ 18 h 53"/>
                  <a:gd name="T2" fmla="*/ 5 w 37"/>
                  <a:gd name="T3" fmla="*/ 16 h 53"/>
                  <a:gd name="T4" fmla="*/ 3 w 37"/>
                  <a:gd name="T5" fmla="*/ 14 h 53"/>
                  <a:gd name="T6" fmla="*/ 3 w 37"/>
                  <a:gd name="T7" fmla="*/ 13 h 53"/>
                  <a:gd name="T8" fmla="*/ 3 w 37"/>
                  <a:gd name="T9" fmla="*/ 12 h 53"/>
                  <a:gd name="T10" fmla="*/ 1 w 37"/>
                  <a:gd name="T11" fmla="*/ 11 h 53"/>
                  <a:gd name="T12" fmla="*/ 0 w 37"/>
                  <a:gd name="T13" fmla="*/ 9 h 53"/>
                  <a:gd name="T14" fmla="*/ 10 w 37"/>
                  <a:gd name="T15" fmla="*/ 4 h 53"/>
                  <a:gd name="T16" fmla="*/ 20 w 37"/>
                  <a:gd name="T17" fmla="*/ 0 h 53"/>
                  <a:gd name="T18" fmla="*/ 29 w 37"/>
                  <a:gd name="T19" fmla="*/ 0 h 53"/>
                  <a:gd name="T20" fmla="*/ 35 w 37"/>
                  <a:gd name="T21" fmla="*/ 5 h 53"/>
                  <a:gd name="T22" fmla="*/ 38 w 37"/>
                  <a:gd name="T23" fmla="*/ 12 h 53"/>
                  <a:gd name="T24" fmla="*/ 40 w 37"/>
                  <a:gd name="T25" fmla="*/ 20 h 53"/>
                  <a:gd name="T26" fmla="*/ 40 w 37"/>
                  <a:gd name="T27" fmla="*/ 28 h 53"/>
                  <a:gd name="T28" fmla="*/ 41 w 37"/>
                  <a:gd name="T29" fmla="*/ 37 h 53"/>
                  <a:gd name="T30" fmla="*/ 43 w 37"/>
                  <a:gd name="T31" fmla="*/ 47 h 53"/>
                  <a:gd name="T32" fmla="*/ 43 w 37"/>
                  <a:gd name="T33" fmla="*/ 55 h 53"/>
                  <a:gd name="T34" fmla="*/ 40 w 37"/>
                  <a:gd name="T35" fmla="*/ 61 h 53"/>
                  <a:gd name="T36" fmla="*/ 35 w 37"/>
                  <a:gd name="T37" fmla="*/ 62 h 53"/>
                  <a:gd name="T38" fmla="*/ 31 w 37"/>
                  <a:gd name="T39" fmla="*/ 56 h 53"/>
                  <a:gd name="T40" fmla="*/ 28 w 37"/>
                  <a:gd name="T41" fmla="*/ 49 h 53"/>
                  <a:gd name="T42" fmla="*/ 26 w 37"/>
                  <a:gd name="T43" fmla="*/ 42 h 53"/>
                  <a:gd name="T44" fmla="*/ 20 w 37"/>
                  <a:gd name="T45" fmla="*/ 35 h 53"/>
                  <a:gd name="T46" fmla="*/ 19 w 37"/>
                  <a:gd name="T47" fmla="*/ 34 h 53"/>
                  <a:gd name="T48" fmla="*/ 19 w 37"/>
                  <a:gd name="T49" fmla="*/ 33 h 53"/>
                  <a:gd name="T50" fmla="*/ 20 w 37"/>
                  <a:gd name="T51" fmla="*/ 33 h 53"/>
                  <a:gd name="T52" fmla="*/ 21 w 37"/>
                  <a:gd name="T53" fmla="*/ 32 h 53"/>
                  <a:gd name="T54" fmla="*/ 22 w 37"/>
                  <a:gd name="T55" fmla="*/ 30 h 53"/>
                  <a:gd name="T56" fmla="*/ 24 w 37"/>
                  <a:gd name="T57" fmla="*/ 28 h 53"/>
                  <a:gd name="T58" fmla="*/ 26 w 37"/>
                  <a:gd name="T59" fmla="*/ 27 h 53"/>
                  <a:gd name="T60" fmla="*/ 24 w 37"/>
                  <a:gd name="T61" fmla="*/ 26 h 53"/>
                  <a:gd name="T62" fmla="*/ 21 w 37"/>
                  <a:gd name="T63" fmla="*/ 28 h 53"/>
                  <a:gd name="T64" fmla="*/ 19 w 37"/>
                  <a:gd name="T65" fmla="*/ 30 h 53"/>
                  <a:gd name="T66" fmla="*/ 15 w 37"/>
                  <a:gd name="T67" fmla="*/ 30 h 53"/>
                  <a:gd name="T68" fmla="*/ 12 w 37"/>
                  <a:gd name="T69" fmla="*/ 28 h 53"/>
                  <a:gd name="T70" fmla="*/ 8 w 37"/>
                  <a:gd name="T71" fmla="*/ 26 h 53"/>
                  <a:gd name="T72" fmla="*/ 7 w 37"/>
                  <a:gd name="T73" fmla="*/ 21 h 53"/>
                  <a:gd name="T74" fmla="*/ 5 w 37"/>
                  <a:gd name="T75" fmla="*/ 19 h 53"/>
                  <a:gd name="T76" fmla="*/ 3 w 37"/>
                  <a:gd name="T77" fmla="*/ 14 h 53"/>
                  <a:gd name="T78" fmla="*/ 5 w 37"/>
                  <a:gd name="T79" fmla="*/ 16 h 53"/>
                  <a:gd name="T80" fmla="*/ 6 w 37"/>
                  <a:gd name="T81" fmla="*/ 18 h 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7" h="53">
                    <a:moveTo>
                      <a:pt x="5" y="15"/>
                    </a:moveTo>
                    <a:lnTo>
                      <a:pt x="4" y="14"/>
                    </a:lnTo>
                    <a:lnTo>
                      <a:pt x="3" y="12"/>
                    </a:lnTo>
                    <a:lnTo>
                      <a:pt x="3" y="11"/>
                    </a:lnTo>
                    <a:lnTo>
                      <a:pt x="3" y="10"/>
                    </a:lnTo>
                    <a:lnTo>
                      <a:pt x="1" y="9"/>
                    </a:lnTo>
                    <a:lnTo>
                      <a:pt x="0" y="8"/>
                    </a:lnTo>
                    <a:lnTo>
                      <a:pt x="9" y="3"/>
                    </a:lnTo>
                    <a:lnTo>
                      <a:pt x="17" y="0"/>
                    </a:lnTo>
                    <a:lnTo>
                      <a:pt x="25" y="0"/>
                    </a:lnTo>
                    <a:lnTo>
                      <a:pt x="30" y="4"/>
                    </a:lnTo>
                    <a:lnTo>
                      <a:pt x="33" y="10"/>
                    </a:lnTo>
                    <a:lnTo>
                      <a:pt x="34" y="17"/>
                    </a:lnTo>
                    <a:lnTo>
                      <a:pt x="34" y="24"/>
                    </a:lnTo>
                    <a:lnTo>
                      <a:pt x="35" y="32"/>
                    </a:lnTo>
                    <a:lnTo>
                      <a:pt x="37" y="40"/>
                    </a:lnTo>
                    <a:lnTo>
                      <a:pt x="37" y="47"/>
                    </a:lnTo>
                    <a:lnTo>
                      <a:pt x="34" y="52"/>
                    </a:lnTo>
                    <a:lnTo>
                      <a:pt x="30" y="53"/>
                    </a:lnTo>
                    <a:lnTo>
                      <a:pt x="27" y="48"/>
                    </a:lnTo>
                    <a:lnTo>
                      <a:pt x="24" y="42"/>
                    </a:lnTo>
                    <a:lnTo>
                      <a:pt x="22" y="36"/>
                    </a:lnTo>
                    <a:lnTo>
                      <a:pt x="17" y="30"/>
                    </a:lnTo>
                    <a:lnTo>
                      <a:pt x="16" y="29"/>
                    </a:lnTo>
                    <a:lnTo>
                      <a:pt x="16" y="28"/>
                    </a:lnTo>
                    <a:lnTo>
                      <a:pt x="17" y="28"/>
                    </a:lnTo>
                    <a:lnTo>
                      <a:pt x="18" y="27"/>
                    </a:lnTo>
                    <a:lnTo>
                      <a:pt x="19" y="26"/>
                    </a:lnTo>
                    <a:lnTo>
                      <a:pt x="21" y="24"/>
                    </a:lnTo>
                    <a:lnTo>
                      <a:pt x="22" y="23"/>
                    </a:lnTo>
                    <a:lnTo>
                      <a:pt x="21" y="22"/>
                    </a:lnTo>
                    <a:lnTo>
                      <a:pt x="18" y="24"/>
                    </a:lnTo>
                    <a:lnTo>
                      <a:pt x="16" y="26"/>
                    </a:lnTo>
                    <a:lnTo>
                      <a:pt x="13" y="26"/>
                    </a:lnTo>
                    <a:lnTo>
                      <a:pt x="10" y="24"/>
                    </a:lnTo>
                    <a:lnTo>
                      <a:pt x="7" y="22"/>
                    </a:lnTo>
                    <a:lnTo>
                      <a:pt x="6" y="18"/>
                    </a:lnTo>
                    <a:lnTo>
                      <a:pt x="4" y="16"/>
                    </a:lnTo>
                    <a:lnTo>
                      <a:pt x="3" y="12"/>
                    </a:lnTo>
                    <a:lnTo>
                      <a:pt x="4" y="14"/>
                    </a:lnTo>
                    <a:lnTo>
                      <a:pt x="5" y="15"/>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71" name="Freeform 122"/>
              <p:cNvSpPr/>
              <p:nvPr/>
            </p:nvSpPr>
            <p:spPr bwMode="gray">
              <a:xfrm>
                <a:off x="3680" y="3096"/>
                <a:ext cx="44" cy="72"/>
              </a:xfrm>
              <a:custGeom>
                <a:avLst/>
                <a:gdLst>
                  <a:gd name="T0" fmla="*/ 24 w 38"/>
                  <a:gd name="T1" fmla="*/ 20 h 61"/>
                  <a:gd name="T2" fmla="*/ 17 w 38"/>
                  <a:gd name="T3" fmla="*/ 18 h 61"/>
                  <a:gd name="T4" fmla="*/ 13 w 38"/>
                  <a:gd name="T5" fmla="*/ 13 h 61"/>
                  <a:gd name="T6" fmla="*/ 8 w 38"/>
                  <a:gd name="T7" fmla="*/ 6 h 61"/>
                  <a:gd name="T8" fmla="*/ 8 w 38"/>
                  <a:gd name="T9" fmla="*/ 0 h 61"/>
                  <a:gd name="T10" fmla="*/ 5 w 38"/>
                  <a:gd name="T11" fmla="*/ 2 h 61"/>
                  <a:gd name="T12" fmla="*/ 1 w 38"/>
                  <a:gd name="T13" fmla="*/ 4 h 61"/>
                  <a:gd name="T14" fmla="*/ 3 w 38"/>
                  <a:gd name="T15" fmla="*/ 19 h 61"/>
                  <a:gd name="T16" fmla="*/ 0 w 38"/>
                  <a:gd name="T17" fmla="*/ 31 h 61"/>
                  <a:gd name="T18" fmla="*/ 1 w 38"/>
                  <a:gd name="T19" fmla="*/ 38 h 61"/>
                  <a:gd name="T20" fmla="*/ 8 w 38"/>
                  <a:gd name="T21" fmla="*/ 41 h 61"/>
                  <a:gd name="T22" fmla="*/ 17 w 38"/>
                  <a:gd name="T23" fmla="*/ 41 h 61"/>
                  <a:gd name="T24" fmla="*/ 21 w 38"/>
                  <a:gd name="T25" fmla="*/ 55 h 61"/>
                  <a:gd name="T26" fmla="*/ 27 w 38"/>
                  <a:gd name="T27" fmla="*/ 68 h 61"/>
                  <a:gd name="T28" fmla="*/ 41 w 38"/>
                  <a:gd name="T29" fmla="*/ 72 h 61"/>
                  <a:gd name="T30" fmla="*/ 35 w 38"/>
                  <a:gd name="T31" fmla="*/ 68 h 61"/>
                  <a:gd name="T32" fmla="*/ 31 w 38"/>
                  <a:gd name="T33" fmla="*/ 67 h 61"/>
                  <a:gd name="T34" fmla="*/ 30 w 38"/>
                  <a:gd name="T35" fmla="*/ 63 h 61"/>
                  <a:gd name="T36" fmla="*/ 34 w 38"/>
                  <a:gd name="T37" fmla="*/ 60 h 61"/>
                  <a:gd name="T38" fmla="*/ 37 w 38"/>
                  <a:gd name="T39" fmla="*/ 61 h 61"/>
                  <a:gd name="T40" fmla="*/ 42 w 38"/>
                  <a:gd name="T41" fmla="*/ 63 h 61"/>
                  <a:gd name="T42" fmla="*/ 43 w 38"/>
                  <a:gd name="T43" fmla="*/ 63 h 61"/>
                  <a:gd name="T44" fmla="*/ 41 w 38"/>
                  <a:gd name="T45" fmla="*/ 53 h 61"/>
                  <a:gd name="T46" fmla="*/ 31 w 38"/>
                  <a:gd name="T47" fmla="*/ 45 h 61"/>
                  <a:gd name="T48" fmla="*/ 34 w 38"/>
                  <a:gd name="T49" fmla="*/ 39 h 61"/>
                  <a:gd name="T50" fmla="*/ 35 w 38"/>
                  <a:gd name="T51" fmla="*/ 38 h 61"/>
                  <a:gd name="T52" fmla="*/ 35 w 38"/>
                  <a:gd name="T53" fmla="*/ 34 h 61"/>
                  <a:gd name="T54" fmla="*/ 35 w 38"/>
                  <a:gd name="T55" fmla="*/ 33 h 61"/>
                  <a:gd name="T56" fmla="*/ 36 w 38"/>
                  <a:gd name="T57" fmla="*/ 28 h 61"/>
                  <a:gd name="T58" fmla="*/ 31 w 38"/>
                  <a:gd name="T59" fmla="*/ 24 h 61"/>
                  <a:gd name="T60" fmla="*/ 27 w 38"/>
                  <a:gd name="T61" fmla="*/ 19 h 61"/>
                  <a:gd name="T62" fmla="*/ 29 w 38"/>
                  <a:gd name="T63" fmla="*/ 21 h 6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61">
                    <a:moveTo>
                      <a:pt x="25" y="18"/>
                    </a:moveTo>
                    <a:lnTo>
                      <a:pt x="21" y="17"/>
                    </a:lnTo>
                    <a:lnTo>
                      <a:pt x="18" y="16"/>
                    </a:lnTo>
                    <a:lnTo>
                      <a:pt x="15" y="15"/>
                    </a:lnTo>
                    <a:lnTo>
                      <a:pt x="12" y="12"/>
                    </a:lnTo>
                    <a:lnTo>
                      <a:pt x="11" y="11"/>
                    </a:lnTo>
                    <a:lnTo>
                      <a:pt x="8" y="8"/>
                    </a:lnTo>
                    <a:lnTo>
                      <a:pt x="7" y="5"/>
                    </a:lnTo>
                    <a:lnTo>
                      <a:pt x="7" y="0"/>
                    </a:lnTo>
                    <a:lnTo>
                      <a:pt x="6" y="0"/>
                    </a:lnTo>
                    <a:lnTo>
                      <a:pt x="4" y="2"/>
                    </a:lnTo>
                    <a:lnTo>
                      <a:pt x="3" y="3"/>
                    </a:lnTo>
                    <a:lnTo>
                      <a:pt x="1" y="3"/>
                    </a:lnTo>
                    <a:lnTo>
                      <a:pt x="2" y="10"/>
                    </a:lnTo>
                    <a:lnTo>
                      <a:pt x="3" y="16"/>
                    </a:lnTo>
                    <a:lnTo>
                      <a:pt x="1" y="22"/>
                    </a:lnTo>
                    <a:lnTo>
                      <a:pt x="0" y="26"/>
                    </a:lnTo>
                    <a:lnTo>
                      <a:pt x="0" y="29"/>
                    </a:lnTo>
                    <a:lnTo>
                      <a:pt x="1" y="32"/>
                    </a:lnTo>
                    <a:lnTo>
                      <a:pt x="3" y="34"/>
                    </a:lnTo>
                    <a:lnTo>
                      <a:pt x="7" y="35"/>
                    </a:lnTo>
                    <a:lnTo>
                      <a:pt x="12" y="37"/>
                    </a:lnTo>
                    <a:lnTo>
                      <a:pt x="15" y="35"/>
                    </a:lnTo>
                    <a:lnTo>
                      <a:pt x="17" y="41"/>
                    </a:lnTo>
                    <a:lnTo>
                      <a:pt x="18" y="47"/>
                    </a:lnTo>
                    <a:lnTo>
                      <a:pt x="20" y="53"/>
                    </a:lnTo>
                    <a:lnTo>
                      <a:pt x="23" y="58"/>
                    </a:lnTo>
                    <a:lnTo>
                      <a:pt x="27" y="61"/>
                    </a:lnTo>
                    <a:lnTo>
                      <a:pt x="35" y="61"/>
                    </a:lnTo>
                    <a:lnTo>
                      <a:pt x="32" y="59"/>
                    </a:lnTo>
                    <a:lnTo>
                      <a:pt x="30" y="58"/>
                    </a:lnTo>
                    <a:lnTo>
                      <a:pt x="29" y="57"/>
                    </a:lnTo>
                    <a:lnTo>
                      <a:pt x="27" y="57"/>
                    </a:lnTo>
                    <a:lnTo>
                      <a:pt x="26" y="56"/>
                    </a:lnTo>
                    <a:lnTo>
                      <a:pt x="26" y="53"/>
                    </a:lnTo>
                    <a:lnTo>
                      <a:pt x="27" y="52"/>
                    </a:lnTo>
                    <a:lnTo>
                      <a:pt x="29" y="51"/>
                    </a:lnTo>
                    <a:lnTo>
                      <a:pt x="30" y="51"/>
                    </a:lnTo>
                    <a:lnTo>
                      <a:pt x="32" y="52"/>
                    </a:lnTo>
                    <a:lnTo>
                      <a:pt x="33" y="53"/>
                    </a:lnTo>
                    <a:lnTo>
                      <a:pt x="36" y="53"/>
                    </a:lnTo>
                    <a:lnTo>
                      <a:pt x="37" y="53"/>
                    </a:lnTo>
                    <a:lnTo>
                      <a:pt x="38" y="49"/>
                    </a:lnTo>
                    <a:lnTo>
                      <a:pt x="35" y="45"/>
                    </a:lnTo>
                    <a:lnTo>
                      <a:pt x="30" y="43"/>
                    </a:lnTo>
                    <a:lnTo>
                      <a:pt x="27" y="38"/>
                    </a:lnTo>
                    <a:lnTo>
                      <a:pt x="27" y="33"/>
                    </a:lnTo>
                    <a:lnTo>
                      <a:pt x="29" y="33"/>
                    </a:lnTo>
                    <a:lnTo>
                      <a:pt x="30" y="32"/>
                    </a:lnTo>
                    <a:lnTo>
                      <a:pt x="30" y="31"/>
                    </a:lnTo>
                    <a:lnTo>
                      <a:pt x="30" y="29"/>
                    </a:lnTo>
                    <a:lnTo>
                      <a:pt x="30" y="28"/>
                    </a:lnTo>
                    <a:lnTo>
                      <a:pt x="32" y="28"/>
                    </a:lnTo>
                    <a:lnTo>
                      <a:pt x="31" y="24"/>
                    </a:lnTo>
                    <a:lnTo>
                      <a:pt x="30" y="22"/>
                    </a:lnTo>
                    <a:lnTo>
                      <a:pt x="27" y="20"/>
                    </a:lnTo>
                    <a:lnTo>
                      <a:pt x="25" y="18"/>
                    </a:lnTo>
                    <a:lnTo>
                      <a:pt x="23" y="16"/>
                    </a:lnTo>
                    <a:lnTo>
                      <a:pt x="24" y="17"/>
                    </a:lnTo>
                    <a:lnTo>
                      <a:pt x="25" y="18"/>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72" name="Freeform 123"/>
              <p:cNvSpPr/>
              <p:nvPr/>
            </p:nvSpPr>
            <p:spPr bwMode="gray">
              <a:xfrm>
                <a:off x="3591" y="3129"/>
                <a:ext cx="51" cy="78"/>
              </a:xfrm>
              <a:custGeom>
                <a:avLst/>
                <a:gdLst>
                  <a:gd name="T0" fmla="*/ 44 w 44"/>
                  <a:gd name="T1" fmla="*/ 6 h 67"/>
                  <a:gd name="T2" fmla="*/ 35 w 44"/>
                  <a:gd name="T3" fmla="*/ 8 h 67"/>
                  <a:gd name="T4" fmla="*/ 27 w 44"/>
                  <a:gd name="T5" fmla="*/ 10 h 67"/>
                  <a:gd name="T6" fmla="*/ 16 w 44"/>
                  <a:gd name="T7" fmla="*/ 8 h 67"/>
                  <a:gd name="T8" fmla="*/ 15 w 44"/>
                  <a:gd name="T9" fmla="*/ 12 h 67"/>
                  <a:gd name="T10" fmla="*/ 14 w 44"/>
                  <a:gd name="T11" fmla="*/ 14 h 67"/>
                  <a:gd name="T12" fmla="*/ 13 w 44"/>
                  <a:gd name="T13" fmla="*/ 17 h 67"/>
                  <a:gd name="T14" fmla="*/ 10 w 44"/>
                  <a:gd name="T15" fmla="*/ 21 h 67"/>
                  <a:gd name="T16" fmla="*/ 10 w 44"/>
                  <a:gd name="T17" fmla="*/ 24 h 67"/>
                  <a:gd name="T18" fmla="*/ 13 w 44"/>
                  <a:gd name="T19" fmla="*/ 27 h 67"/>
                  <a:gd name="T20" fmla="*/ 15 w 44"/>
                  <a:gd name="T21" fmla="*/ 29 h 67"/>
                  <a:gd name="T22" fmla="*/ 19 w 44"/>
                  <a:gd name="T23" fmla="*/ 31 h 67"/>
                  <a:gd name="T24" fmla="*/ 21 w 44"/>
                  <a:gd name="T25" fmla="*/ 29 h 67"/>
                  <a:gd name="T26" fmla="*/ 26 w 44"/>
                  <a:gd name="T27" fmla="*/ 28 h 67"/>
                  <a:gd name="T28" fmla="*/ 28 w 44"/>
                  <a:gd name="T29" fmla="*/ 27 h 67"/>
                  <a:gd name="T30" fmla="*/ 26 w 44"/>
                  <a:gd name="T31" fmla="*/ 29 h 67"/>
                  <a:gd name="T32" fmla="*/ 23 w 44"/>
                  <a:gd name="T33" fmla="*/ 33 h 67"/>
                  <a:gd name="T34" fmla="*/ 23 w 44"/>
                  <a:gd name="T35" fmla="*/ 36 h 67"/>
                  <a:gd name="T36" fmla="*/ 23 w 44"/>
                  <a:gd name="T37" fmla="*/ 40 h 67"/>
                  <a:gd name="T38" fmla="*/ 26 w 44"/>
                  <a:gd name="T39" fmla="*/ 42 h 67"/>
                  <a:gd name="T40" fmla="*/ 26 w 44"/>
                  <a:gd name="T41" fmla="*/ 45 h 67"/>
                  <a:gd name="T42" fmla="*/ 23 w 44"/>
                  <a:gd name="T43" fmla="*/ 48 h 67"/>
                  <a:gd name="T44" fmla="*/ 22 w 44"/>
                  <a:gd name="T45" fmla="*/ 50 h 67"/>
                  <a:gd name="T46" fmla="*/ 20 w 44"/>
                  <a:gd name="T47" fmla="*/ 52 h 67"/>
                  <a:gd name="T48" fmla="*/ 15 w 44"/>
                  <a:gd name="T49" fmla="*/ 52 h 67"/>
                  <a:gd name="T50" fmla="*/ 10 w 44"/>
                  <a:gd name="T51" fmla="*/ 52 h 67"/>
                  <a:gd name="T52" fmla="*/ 8 w 44"/>
                  <a:gd name="T53" fmla="*/ 52 h 67"/>
                  <a:gd name="T54" fmla="*/ 3 w 44"/>
                  <a:gd name="T55" fmla="*/ 52 h 67"/>
                  <a:gd name="T56" fmla="*/ 1 w 44"/>
                  <a:gd name="T57" fmla="*/ 54 h 67"/>
                  <a:gd name="T58" fmla="*/ 1 w 44"/>
                  <a:gd name="T59" fmla="*/ 55 h 67"/>
                  <a:gd name="T60" fmla="*/ 0 w 44"/>
                  <a:gd name="T61" fmla="*/ 56 h 67"/>
                  <a:gd name="T62" fmla="*/ 1 w 44"/>
                  <a:gd name="T63" fmla="*/ 57 h 67"/>
                  <a:gd name="T64" fmla="*/ 1 w 44"/>
                  <a:gd name="T65" fmla="*/ 59 h 67"/>
                  <a:gd name="T66" fmla="*/ 10 w 44"/>
                  <a:gd name="T67" fmla="*/ 69 h 67"/>
                  <a:gd name="T68" fmla="*/ 23 w 44"/>
                  <a:gd name="T69" fmla="*/ 76 h 67"/>
                  <a:gd name="T70" fmla="*/ 36 w 44"/>
                  <a:gd name="T71" fmla="*/ 78 h 67"/>
                  <a:gd name="T72" fmla="*/ 49 w 44"/>
                  <a:gd name="T73" fmla="*/ 77 h 67"/>
                  <a:gd name="T74" fmla="*/ 49 w 44"/>
                  <a:gd name="T75" fmla="*/ 76 h 67"/>
                  <a:gd name="T76" fmla="*/ 49 w 44"/>
                  <a:gd name="T77" fmla="*/ 75 h 67"/>
                  <a:gd name="T78" fmla="*/ 49 w 44"/>
                  <a:gd name="T79" fmla="*/ 71 h 67"/>
                  <a:gd name="T80" fmla="*/ 48 w 44"/>
                  <a:gd name="T81" fmla="*/ 69 h 67"/>
                  <a:gd name="T82" fmla="*/ 44 w 44"/>
                  <a:gd name="T83" fmla="*/ 66 h 67"/>
                  <a:gd name="T84" fmla="*/ 43 w 44"/>
                  <a:gd name="T85" fmla="*/ 64 h 67"/>
                  <a:gd name="T86" fmla="*/ 43 w 44"/>
                  <a:gd name="T87" fmla="*/ 62 h 67"/>
                  <a:gd name="T88" fmla="*/ 42 w 44"/>
                  <a:gd name="T89" fmla="*/ 48 h 67"/>
                  <a:gd name="T90" fmla="*/ 46 w 44"/>
                  <a:gd name="T91" fmla="*/ 34 h 67"/>
                  <a:gd name="T92" fmla="*/ 51 w 44"/>
                  <a:gd name="T93" fmla="*/ 20 h 67"/>
                  <a:gd name="T94" fmla="*/ 51 w 44"/>
                  <a:gd name="T95" fmla="*/ 6 h 67"/>
                  <a:gd name="T96" fmla="*/ 49 w 44"/>
                  <a:gd name="T97" fmla="*/ 3 h 67"/>
                  <a:gd name="T98" fmla="*/ 46 w 44"/>
                  <a:gd name="T99" fmla="*/ 0 h 67"/>
                  <a:gd name="T100" fmla="*/ 41 w 44"/>
                  <a:gd name="T101" fmla="*/ 0 h 67"/>
                  <a:gd name="T102" fmla="*/ 36 w 44"/>
                  <a:gd name="T103" fmla="*/ 0 h 67"/>
                  <a:gd name="T104" fmla="*/ 44 w 44"/>
                  <a:gd name="T105" fmla="*/ 6 h 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4" h="67">
                    <a:moveTo>
                      <a:pt x="38" y="5"/>
                    </a:moveTo>
                    <a:lnTo>
                      <a:pt x="30" y="7"/>
                    </a:lnTo>
                    <a:lnTo>
                      <a:pt x="23" y="9"/>
                    </a:lnTo>
                    <a:lnTo>
                      <a:pt x="14" y="7"/>
                    </a:lnTo>
                    <a:lnTo>
                      <a:pt x="13" y="10"/>
                    </a:lnTo>
                    <a:lnTo>
                      <a:pt x="12" y="12"/>
                    </a:lnTo>
                    <a:lnTo>
                      <a:pt x="11" y="15"/>
                    </a:lnTo>
                    <a:lnTo>
                      <a:pt x="9" y="18"/>
                    </a:lnTo>
                    <a:lnTo>
                      <a:pt x="9" y="21"/>
                    </a:lnTo>
                    <a:lnTo>
                      <a:pt x="11" y="23"/>
                    </a:lnTo>
                    <a:lnTo>
                      <a:pt x="13" y="25"/>
                    </a:lnTo>
                    <a:lnTo>
                      <a:pt x="16" y="27"/>
                    </a:lnTo>
                    <a:lnTo>
                      <a:pt x="18" y="25"/>
                    </a:lnTo>
                    <a:lnTo>
                      <a:pt x="22" y="24"/>
                    </a:lnTo>
                    <a:lnTo>
                      <a:pt x="24" y="23"/>
                    </a:lnTo>
                    <a:lnTo>
                      <a:pt x="22" y="25"/>
                    </a:lnTo>
                    <a:lnTo>
                      <a:pt x="20" y="28"/>
                    </a:lnTo>
                    <a:lnTo>
                      <a:pt x="20" y="31"/>
                    </a:lnTo>
                    <a:lnTo>
                      <a:pt x="20" y="34"/>
                    </a:lnTo>
                    <a:lnTo>
                      <a:pt x="22" y="36"/>
                    </a:lnTo>
                    <a:lnTo>
                      <a:pt x="22" y="39"/>
                    </a:lnTo>
                    <a:lnTo>
                      <a:pt x="20" y="41"/>
                    </a:lnTo>
                    <a:lnTo>
                      <a:pt x="19" y="43"/>
                    </a:lnTo>
                    <a:lnTo>
                      <a:pt x="17" y="45"/>
                    </a:lnTo>
                    <a:lnTo>
                      <a:pt x="13" y="45"/>
                    </a:lnTo>
                    <a:lnTo>
                      <a:pt x="9" y="45"/>
                    </a:lnTo>
                    <a:lnTo>
                      <a:pt x="7" y="45"/>
                    </a:lnTo>
                    <a:lnTo>
                      <a:pt x="3" y="45"/>
                    </a:lnTo>
                    <a:lnTo>
                      <a:pt x="1" y="46"/>
                    </a:lnTo>
                    <a:lnTo>
                      <a:pt x="1" y="47"/>
                    </a:lnTo>
                    <a:lnTo>
                      <a:pt x="0" y="48"/>
                    </a:lnTo>
                    <a:lnTo>
                      <a:pt x="1" y="49"/>
                    </a:lnTo>
                    <a:lnTo>
                      <a:pt x="1" y="51"/>
                    </a:lnTo>
                    <a:lnTo>
                      <a:pt x="9" y="59"/>
                    </a:lnTo>
                    <a:lnTo>
                      <a:pt x="20" y="65"/>
                    </a:lnTo>
                    <a:lnTo>
                      <a:pt x="31" y="67"/>
                    </a:lnTo>
                    <a:lnTo>
                      <a:pt x="42" y="66"/>
                    </a:lnTo>
                    <a:lnTo>
                      <a:pt x="42" y="65"/>
                    </a:lnTo>
                    <a:lnTo>
                      <a:pt x="42" y="64"/>
                    </a:lnTo>
                    <a:lnTo>
                      <a:pt x="42" y="61"/>
                    </a:lnTo>
                    <a:lnTo>
                      <a:pt x="41" y="59"/>
                    </a:lnTo>
                    <a:lnTo>
                      <a:pt x="38" y="57"/>
                    </a:lnTo>
                    <a:lnTo>
                      <a:pt x="37" y="55"/>
                    </a:lnTo>
                    <a:lnTo>
                      <a:pt x="37" y="53"/>
                    </a:lnTo>
                    <a:lnTo>
                      <a:pt x="36" y="41"/>
                    </a:lnTo>
                    <a:lnTo>
                      <a:pt x="40" y="29"/>
                    </a:lnTo>
                    <a:lnTo>
                      <a:pt x="44" y="17"/>
                    </a:lnTo>
                    <a:lnTo>
                      <a:pt x="44" y="5"/>
                    </a:lnTo>
                    <a:lnTo>
                      <a:pt x="42" y="3"/>
                    </a:lnTo>
                    <a:lnTo>
                      <a:pt x="40" y="0"/>
                    </a:lnTo>
                    <a:lnTo>
                      <a:pt x="35" y="0"/>
                    </a:lnTo>
                    <a:lnTo>
                      <a:pt x="31" y="0"/>
                    </a:lnTo>
                    <a:lnTo>
                      <a:pt x="38" y="5"/>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73" name="Freeform 124"/>
              <p:cNvSpPr/>
              <p:nvPr/>
            </p:nvSpPr>
            <p:spPr bwMode="gray">
              <a:xfrm>
                <a:off x="3576" y="3079"/>
                <a:ext cx="57" cy="71"/>
              </a:xfrm>
              <a:custGeom>
                <a:avLst/>
                <a:gdLst>
                  <a:gd name="T0" fmla="*/ 3 w 49"/>
                  <a:gd name="T1" fmla="*/ 3 h 61"/>
                  <a:gd name="T2" fmla="*/ 3 w 49"/>
                  <a:gd name="T3" fmla="*/ 14 h 61"/>
                  <a:gd name="T4" fmla="*/ 7 w 49"/>
                  <a:gd name="T5" fmla="*/ 24 h 61"/>
                  <a:gd name="T6" fmla="*/ 5 w 49"/>
                  <a:gd name="T7" fmla="*/ 35 h 61"/>
                  <a:gd name="T8" fmla="*/ 5 w 49"/>
                  <a:gd name="T9" fmla="*/ 43 h 61"/>
                  <a:gd name="T10" fmla="*/ 5 w 49"/>
                  <a:gd name="T11" fmla="*/ 54 h 61"/>
                  <a:gd name="T12" fmla="*/ 3 w 49"/>
                  <a:gd name="T13" fmla="*/ 63 h 61"/>
                  <a:gd name="T14" fmla="*/ 0 w 49"/>
                  <a:gd name="T15" fmla="*/ 71 h 61"/>
                  <a:gd name="T16" fmla="*/ 10 w 49"/>
                  <a:gd name="T17" fmla="*/ 70 h 61"/>
                  <a:gd name="T18" fmla="*/ 21 w 49"/>
                  <a:gd name="T19" fmla="*/ 65 h 61"/>
                  <a:gd name="T20" fmla="*/ 29 w 49"/>
                  <a:gd name="T21" fmla="*/ 61 h 61"/>
                  <a:gd name="T22" fmla="*/ 41 w 49"/>
                  <a:gd name="T23" fmla="*/ 57 h 61"/>
                  <a:gd name="T24" fmla="*/ 44 w 49"/>
                  <a:gd name="T25" fmla="*/ 56 h 61"/>
                  <a:gd name="T26" fmla="*/ 48 w 49"/>
                  <a:gd name="T27" fmla="*/ 54 h 61"/>
                  <a:gd name="T28" fmla="*/ 51 w 49"/>
                  <a:gd name="T29" fmla="*/ 50 h 61"/>
                  <a:gd name="T30" fmla="*/ 52 w 49"/>
                  <a:gd name="T31" fmla="*/ 48 h 61"/>
                  <a:gd name="T32" fmla="*/ 55 w 49"/>
                  <a:gd name="T33" fmla="*/ 42 h 61"/>
                  <a:gd name="T34" fmla="*/ 56 w 49"/>
                  <a:gd name="T35" fmla="*/ 36 h 61"/>
                  <a:gd name="T36" fmla="*/ 57 w 49"/>
                  <a:gd name="T37" fmla="*/ 31 h 61"/>
                  <a:gd name="T38" fmla="*/ 57 w 49"/>
                  <a:gd name="T39" fmla="*/ 27 h 61"/>
                  <a:gd name="T40" fmla="*/ 44 w 49"/>
                  <a:gd name="T41" fmla="*/ 27 h 61"/>
                  <a:gd name="T42" fmla="*/ 35 w 49"/>
                  <a:gd name="T43" fmla="*/ 22 h 61"/>
                  <a:gd name="T44" fmla="*/ 26 w 49"/>
                  <a:gd name="T45" fmla="*/ 15 h 61"/>
                  <a:gd name="T46" fmla="*/ 16 w 49"/>
                  <a:gd name="T47" fmla="*/ 7 h 61"/>
                  <a:gd name="T48" fmla="*/ 8 w 49"/>
                  <a:gd name="T49" fmla="*/ 0 h 61"/>
                  <a:gd name="T50" fmla="*/ 7 w 49"/>
                  <a:gd name="T51" fmla="*/ 0 h 61"/>
                  <a:gd name="T52" fmla="*/ 5 w 49"/>
                  <a:gd name="T53" fmla="*/ 1 h 61"/>
                  <a:gd name="T54" fmla="*/ 3 w 49"/>
                  <a:gd name="T55" fmla="*/ 2 h 61"/>
                  <a:gd name="T56" fmla="*/ 3 w 49"/>
                  <a:gd name="T57" fmla="*/ 3 h 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61">
                    <a:moveTo>
                      <a:pt x="3" y="3"/>
                    </a:moveTo>
                    <a:lnTo>
                      <a:pt x="3" y="12"/>
                    </a:lnTo>
                    <a:lnTo>
                      <a:pt x="6" y="21"/>
                    </a:lnTo>
                    <a:lnTo>
                      <a:pt x="4" y="30"/>
                    </a:lnTo>
                    <a:lnTo>
                      <a:pt x="4" y="37"/>
                    </a:lnTo>
                    <a:lnTo>
                      <a:pt x="4" y="46"/>
                    </a:lnTo>
                    <a:lnTo>
                      <a:pt x="3" y="54"/>
                    </a:lnTo>
                    <a:lnTo>
                      <a:pt x="0" y="61"/>
                    </a:lnTo>
                    <a:lnTo>
                      <a:pt x="9" y="60"/>
                    </a:lnTo>
                    <a:lnTo>
                      <a:pt x="18" y="56"/>
                    </a:lnTo>
                    <a:lnTo>
                      <a:pt x="25" y="52"/>
                    </a:lnTo>
                    <a:lnTo>
                      <a:pt x="35" y="49"/>
                    </a:lnTo>
                    <a:lnTo>
                      <a:pt x="38" y="48"/>
                    </a:lnTo>
                    <a:lnTo>
                      <a:pt x="41" y="46"/>
                    </a:lnTo>
                    <a:lnTo>
                      <a:pt x="44" y="43"/>
                    </a:lnTo>
                    <a:lnTo>
                      <a:pt x="45" y="41"/>
                    </a:lnTo>
                    <a:lnTo>
                      <a:pt x="47" y="36"/>
                    </a:lnTo>
                    <a:lnTo>
                      <a:pt x="48" y="31"/>
                    </a:lnTo>
                    <a:lnTo>
                      <a:pt x="49" y="27"/>
                    </a:lnTo>
                    <a:lnTo>
                      <a:pt x="49" y="23"/>
                    </a:lnTo>
                    <a:lnTo>
                      <a:pt x="38" y="23"/>
                    </a:lnTo>
                    <a:lnTo>
                      <a:pt x="30" y="19"/>
                    </a:lnTo>
                    <a:lnTo>
                      <a:pt x="22" y="13"/>
                    </a:lnTo>
                    <a:lnTo>
                      <a:pt x="14" y="6"/>
                    </a:lnTo>
                    <a:lnTo>
                      <a:pt x="7" y="0"/>
                    </a:lnTo>
                    <a:lnTo>
                      <a:pt x="6" y="0"/>
                    </a:lnTo>
                    <a:lnTo>
                      <a:pt x="4" y="1"/>
                    </a:lnTo>
                    <a:lnTo>
                      <a:pt x="3" y="2"/>
                    </a:lnTo>
                    <a:lnTo>
                      <a:pt x="3" y="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74" name="Freeform 125"/>
              <p:cNvSpPr/>
              <p:nvPr/>
            </p:nvSpPr>
            <p:spPr bwMode="gray">
              <a:xfrm>
                <a:off x="3641" y="3115"/>
                <a:ext cx="26" cy="74"/>
              </a:xfrm>
              <a:custGeom>
                <a:avLst/>
                <a:gdLst>
                  <a:gd name="T0" fmla="*/ 0 w 22"/>
                  <a:gd name="T1" fmla="*/ 70 h 63"/>
                  <a:gd name="T2" fmla="*/ 1 w 22"/>
                  <a:gd name="T3" fmla="*/ 63 h 63"/>
                  <a:gd name="T4" fmla="*/ 4 w 22"/>
                  <a:gd name="T5" fmla="*/ 55 h 63"/>
                  <a:gd name="T6" fmla="*/ 4 w 22"/>
                  <a:gd name="T7" fmla="*/ 47 h 63"/>
                  <a:gd name="T8" fmla="*/ 6 w 22"/>
                  <a:gd name="T9" fmla="*/ 40 h 63"/>
                  <a:gd name="T10" fmla="*/ 12 w 22"/>
                  <a:gd name="T11" fmla="*/ 29 h 63"/>
                  <a:gd name="T12" fmla="*/ 13 w 22"/>
                  <a:gd name="T13" fmla="*/ 19 h 63"/>
                  <a:gd name="T14" fmla="*/ 18 w 22"/>
                  <a:gd name="T15" fmla="*/ 8 h 63"/>
                  <a:gd name="T16" fmla="*/ 25 w 22"/>
                  <a:gd name="T17" fmla="*/ 0 h 63"/>
                  <a:gd name="T18" fmla="*/ 26 w 22"/>
                  <a:gd name="T19" fmla="*/ 15 h 63"/>
                  <a:gd name="T20" fmla="*/ 21 w 22"/>
                  <a:gd name="T21" fmla="*/ 32 h 63"/>
                  <a:gd name="T22" fmla="*/ 15 w 22"/>
                  <a:gd name="T23" fmla="*/ 46 h 63"/>
                  <a:gd name="T24" fmla="*/ 8 w 22"/>
                  <a:gd name="T25" fmla="*/ 60 h 63"/>
                  <a:gd name="T26" fmla="*/ 5 w 22"/>
                  <a:gd name="T27" fmla="*/ 74 h 63"/>
                  <a:gd name="T28" fmla="*/ 4 w 22"/>
                  <a:gd name="T29" fmla="*/ 72 h 63"/>
                  <a:gd name="T30" fmla="*/ 0 w 22"/>
                  <a:gd name="T31" fmla="*/ 7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63">
                    <a:moveTo>
                      <a:pt x="0" y="60"/>
                    </a:moveTo>
                    <a:lnTo>
                      <a:pt x="1" y="54"/>
                    </a:lnTo>
                    <a:lnTo>
                      <a:pt x="3" y="47"/>
                    </a:lnTo>
                    <a:lnTo>
                      <a:pt x="3" y="40"/>
                    </a:lnTo>
                    <a:lnTo>
                      <a:pt x="5" y="34"/>
                    </a:lnTo>
                    <a:lnTo>
                      <a:pt x="10" y="25"/>
                    </a:lnTo>
                    <a:lnTo>
                      <a:pt x="11" y="16"/>
                    </a:lnTo>
                    <a:lnTo>
                      <a:pt x="15" y="7"/>
                    </a:lnTo>
                    <a:lnTo>
                      <a:pt x="21" y="0"/>
                    </a:lnTo>
                    <a:lnTo>
                      <a:pt x="22" y="13"/>
                    </a:lnTo>
                    <a:lnTo>
                      <a:pt x="18" y="27"/>
                    </a:lnTo>
                    <a:lnTo>
                      <a:pt x="13" y="39"/>
                    </a:lnTo>
                    <a:lnTo>
                      <a:pt x="7" y="51"/>
                    </a:lnTo>
                    <a:lnTo>
                      <a:pt x="4" y="63"/>
                    </a:lnTo>
                    <a:lnTo>
                      <a:pt x="3" y="61"/>
                    </a:lnTo>
                    <a:lnTo>
                      <a:pt x="0" y="60"/>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75" name="Freeform 126"/>
              <p:cNvSpPr/>
              <p:nvPr/>
            </p:nvSpPr>
            <p:spPr bwMode="gray">
              <a:xfrm>
                <a:off x="3576" y="3176"/>
                <a:ext cx="195" cy="170"/>
              </a:xfrm>
              <a:custGeom>
                <a:avLst/>
                <a:gdLst>
                  <a:gd name="T0" fmla="*/ 76 w 167"/>
                  <a:gd name="T1" fmla="*/ 57 h 145"/>
                  <a:gd name="T2" fmla="*/ 64 w 167"/>
                  <a:gd name="T3" fmla="*/ 50 h 145"/>
                  <a:gd name="T4" fmla="*/ 56 w 167"/>
                  <a:gd name="T5" fmla="*/ 56 h 145"/>
                  <a:gd name="T6" fmla="*/ 53 w 167"/>
                  <a:gd name="T7" fmla="*/ 63 h 145"/>
                  <a:gd name="T8" fmla="*/ 15 w 167"/>
                  <a:gd name="T9" fmla="*/ 96 h 145"/>
                  <a:gd name="T10" fmla="*/ 8 w 167"/>
                  <a:gd name="T11" fmla="*/ 100 h 145"/>
                  <a:gd name="T12" fmla="*/ 1 w 167"/>
                  <a:gd name="T13" fmla="*/ 113 h 145"/>
                  <a:gd name="T14" fmla="*/ 5 w 167"/>
                  <a:gd name="T15" fmla="*/ 134 h 145"/>
                  <a:gd name="T16" fmla="*/ 9 w 167"/>
                  <a:gd name="T17" fmla="*/ 131 h 145"/>
                  <a:gd name="T18" fmla="*/ 15 w 167"/>
                  <a:gd name="T19" fmla="*/ 122 h 145"/>
                  <a:gd name="T20" fmla="*/ 21 w 167"/>
                  <a:gd name="T21" fmla="*/ 100 h 145"/>
                  <a:gd name="T22" fmla="*/ 36 w 167"/>
                  <a:gd name="T23" fmla="*/ 97 h 145"/>
                  <a:gd name="T24" fmla="*/ 34 w 167"/>
                  <a:gd name="T25" fmla="*/ 106 h 145"/>
                  <a:gd name="T26" fmla="*/ 34 w 167"/>
                  <a:gd name="T27" fmla="*/ 113 h 145"/>
                  <a:gd name="T28" fmla="*/ 37 w 167"/>
                  <a:gd name="T29" fmla="*/ 114 h 145"/>
                  <a:gd name="T30" fmla="*/ 53 w 167"/>
                  <a:gd name="T31" fmla="*/ 104 h 145"/>
                  <a:gd name="T32" fmla="*/ 64 w 167"/>
                  <a:gd name="T33" fmla="*/ 101 h 145"/>
                  <a:gd name="T34" fmla="*/ 60 w 167"/>
                  <a:gd name="T35" fmla="*/ 97 h 145"/>
                  <a:gd name="T36" fmla="*/ 63 w 167"/>
                  <a:gd name="T37" fmla="*/ 93 h 145"/>
                  <a:gd name="T38" fmla="*/ 76 w 167"/>
                  <a:gd name="T39" fmla="*/ 96 h 145"/>
                  <a:gd name="T40" fmla="*/ 84 w 167"/>
                  <a:gd name="T41" fmla="*/ 115 h 145"/>
                  <a:gd name="T42" fmla="*/ 106 w 167"/>
                  <a:gd name="T43" fmla="*/ 149 h 145"/>
                  <a:gd name="T44" fmla="*/ 124 w 167"/>
                  <a:gd name="T45" fmla="*/ 155 h 145"/>
                  <a:gd name="T46" fmla="*/ 134 w 167"/>
                  <a:gd name="T47" fmla="*/ 152 h 145"/>
                  <a:gd name="T48" fmla="*/ 141 w 167"/>
                  <a:gd name="T49" fmla="*/ 155 h 145"/>
                  <a:gd name="T50" fmla="*/ 140 w 167"/>
                  <a:gd name="T51" fmla="*/ 162 h 145"/>
                  <a:gd name="T52" fmla="*/ 139 w 167"/>
                  <a:gd name="T53" fmla="*/ 168 h 145"/>
                  <a:gd name="T54" fmla="*/ 149 w 167"/>
                  <a:gd name="T55" fmla="*/ 170 h 145"/>
                  <a:gd name="T56" fmla="*/ 159 w 167"/>
                  <a:gd name="T57" fmla="*/ 165 h 145"/>
                  <a:gd name="T58" fmla="*/ 147 w 167"/>
                  <a:gd name="T59" fmla="*/ 135 h 145"/>
                  <a:gd name="T60" fmla="*/ 166 w 167"/>
                  <a:gd name="T61" fmla="*/ 97 h 145"/>
                  <a:gd name="T62" fmla="*/ 177 w 167"/>
                  <a:gd name="T63" fmla="*/ 141 h 145"/>
                  <a:gd name="T64" fmla="*/ 182 w 167"/>
                  <a:gd name="T65" fmla="*/ 125 h 145"/>
                  <a:gd name="T66" fmla="*/ 188 w 167"/>
                  <a:gd name="T67" fmla="*/ 118 h 145"/>
                  <a:gd name="T68" fmla="*/ 195 w 167"/>
                  <a:gd name="T69" fmla="*/ 113 h 145"/>
                  <a:gd name="T70" fmla="*/ 189 w 167"/>
                  <a:gd name="T71" fmla="*/ 90 h 145"/>
                  <a:gd name="T72" fmla="*/ 182 w 167"/>
                  <a:gd name="T73" fmla="*/ 70 h 145"/>
                  <a:gd name="T74" fmla="*/ 183 w 167"/>
                  <a:gd name="T75" fmla="*/ 62 h 145"/>
                  <a:gd name="T76" fmla="*/ 177 w 167"/>
                  <a:gd name="T77" fmla="*/ 55 h 145"/>
                  <a:gd name="T78" fmla="*/ 182 w 167"/>
                  <a:gd name="T79" fmla="*/ 45 h 145"/>
                  <a:gd name="T80" fmla="*/ 184 w 167"/>
                  <a:gd name="T81" fmla="*/ 34 h 145"/>
                  <a:gd name="T82" fmla="*/ 173 w 167"/>
                  <a:gd name="T83" fmla="*/ 18 h 145"/>
                  <a:gd name="T84" fmla="*/ 154 w 167"/>
                  <a:gd name="T85" fmla="*/ 1 h 145"/>
                  <a:gd name="T86" fmla="*/ 139 w 167"/>
                  <a:gd name="T87" fmla="*/ 8 h 145"/>
                  <a:gd name="T88" fmla="*/ 142 w 167"/>
                  <a:gd name="T89" fmla="*/ 27 h 145"/>
                  <a:gd name="T90" fmla="*/ 134 w 167"/>
                  <a:gd name="T91" fmla="*/ 34 h 145"/>
                  <a:gd name="T92" fmla="*/ 124 w 167"/>
                  <a:gd name="T93" fmla="*/ 39 h 145"/>
                  <a:gd name="T94" fmla="*/ 86 w 167"/>
                  <a:gd name="T95" fmla="*/ 84 h 145"/>
                  <a:gd name="T96" fmla="*/ 84 w 167"/>
                  <a:gd name="T97" fmla="*/ 75 h 145"/>
                  <a:gd name="T98" fmla="*/ 81 w 167"/>
                  <a:gd name="T99" fmla="*/ 68 h 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7" h="145">
                    <a:moveTo>
                      <a:pt x="67" y="58"/>
                    </a:moveTo>
                    <a:lnTo>
                      <a:pt x="67" y="53"/>
                    </a:lnTo>
                    <a:lnTo>
                      <a:pt x="65" y="49"/>
                    </a:lnTo>
                    <a:lnTo>
                      <a:pt x="62" y="47"/>
                    </a:lnTo>
                    <a:lnTo>
                      <a:pt x="59" y="44"/>
                    </a:lnTo>
                    <a:lnTo>
                      <a:pt x="55" y="43"/>
                    </a:lnTo>
                    <a:lnTo>
                      <a:pt x="51" y="44"/>
                    </a:lnTo>
                    <a:lnTo>
                      <a:pt x="49" y="46"/>
                    </a:lnTo>
                    <a:lnTo>
                      <a:pt x="48" y="48"/>
                    </a:lnTo>
                    <a:lnTo>
                      <a:pt x="48" y="50"/>
                    </a:lnTo>
                    <a:lnTo>
                      <a:pt x="47" y="53"/>
                    </a:lnTo>
                    <a:lnTo>
                      <a:pt x="45" y="54"/>
                    </a:lnTo>
                    <a:lnTo>
                      <a:pt x="36" y="65"/>
                    </a:lnTo>
                    <a:lnTo>
                      <a:pt x="24" y="73"/>
                    </a:lnTo>
                    <a:lnTo>
                      <a:pt x="13" y="82"/>
                    </a:lnTo>
                    <a:lnTo>
                      <a:pt x="10" y="83"/>
                    </a:lnTo>
                    <a:lnTo>
                      <a:pt x="8" y="84"/>
                    </a:lnTo>
                    <a:lnTo>
                      <a:pt x="7" y="85"/>
                    </a:lnTo>
                    <a:lnTo>
                      <a:pt x="4" y="86"/>
                    </a:lnTo>
                    <a:lnTo>
                      <a:pt x="3" y="88"/>
                    </a:lnTo>
                    <a:lnTo>
                      <a:pt x="1" y="96"/>
                    </a:lnTo>
                    <a:lnTo>
                      <a:pt x="0" y="104"/>
                    </a:lnTo>
                    <a:lnTo>
                      <a:pt x="3" y="113"/>
                    </a:lnTo>
                    <a:lnTo>
                      <a:pt x="4" y="114"/>
                    </a:lnTo>
                    <a:lnTo>
                      <a:pt x="6" y="113"/>
                    </a:lnTo>
                    <a:lnTo>
                      <a:pt x="7" y="113"/>
                    </a:lnTo>
                    <a:lnTo>
                      <a:pt x="8" y="112"/>
                    </a:lnTo>
                    <a:lnTo>
                      <a:pt x="9" y="110"/>
                    </a:lnTo>
                    <a:lnTo>
                      <a:pt x="12" y="110"/>
                    </a:lnTo>
                    <a:lnTo>
                      <a:pt x="13" y="104"/>
                    </a:lnTo>
                    <a:lnTo>
                      <a:pt x="14" y="97"/>
                    </a:lnTo>
                    <a:lnTo>
                      <a:pt x="15" y="91"/>
                    </a:lnTo>
                    <a:lnTo>
                      <a:pt x="18" y="85"/>
                    </a:lnTo>
                    <a:lnTo>
                      <a:pt x="22" y="83"/>
                    </a:lnTo>
                    <a:lnTo>
                      <a:pt x="30" y="82"/>
                    </a:lnTo>
                    <a:lnTo>
                      <a:pt x="31" y="83"/>
                    </a:lnTo>
                    <a:lnTo>
                      <a:pt x="30" y="85"/>
                    </a:lnTo>
                    <a:lnTo>
                      <a:pt x="30" y="86"/>
                    </a:lnTo>
                    <a:lnTo>
                      <a:pt x="29" y="90"/>
                    </a:lnTo>
                    <a:lnTo>
                      <a:pt x="29" y="92"/>
                    </a:lnTo>
                    <a:lnTo>
                      <a:pt x="29" y="95"/>
                    </a:lnTo>
                    <a:lnTo>
                      <a:pt x="29" y="96"/>
                    </a:lnTo>
                    <a:lnTo>
                      <a:pt x="30" y="97"/>
                    </a:lnTo>
                    <a:lnTo>
                      <a:pt x="31" y="97"/>
                    </a:lnTo>
                    <a:lnTo>
                      <a:pt x="32" y="97"/>
                    </a:lnTo>
                    <a:lnTo>
                      <a:pt x="35" y="90"/>
                    </a:lnTo>
                    <a:lnTo>
                      <a:pt x="39" y="89"/>
                    </a:lnTo>
                    <a:lnTo>
                      <a:pt x="45" y="89"/>
                    </a:lnTo>
                    <a:lnTo>
                      <a:pt x="50" y="89"/>
                    </a:lnTo>
                    <a:lnTo>
                      <a:pt x="55" y="88"/>
                    </a:lnTo>
                    <a:lnTo>
                      <a:pt x="55" y="86"/>
                    </a:lnTo>
                    <a:lnTo>
                      <a:pt x="54" y="85"/>
                    </a:lnTo>
                    <a:lnTo>
                      <a:pt x="53" y="84"/>
                    </a:lnTo>
                    <a:lnTo>
                      <a:pt x="51" y="83"/>
                    </a:lnTo>
                    <a:lnTo>
                      <a:pt x="51" y="82"/>
                    </a:lnTo>
                    <a:lnTo>
                      <a:pt x="51" y="80"/>
                    </a:lnTo>
                    <a:lnTo>
                      <a:pt x="54" y="79"/>
                    </a:lnTo>
                    <a:lnTo>
                      <a:pt x="57" y="79"/>
                    </a:lnTo>
                    <a:lnTo>
                      <a:pt x="61" y="80"/>
                    </a:lnTo>
                    <a:lnTo>
                      <a:pt x="65" y="82"/>
                    </a:lnTo>
                    <a:lnTo>
                      <a:pt x="68" y="83"/>
                    </a:lnTo>
                    <a:lnTo>
                      <a:pt x="72" y="83"/>
                    </a:lnTo>
                    <a:lnTo>
                      <a:pt x="72" y="98"/>
                    </a:lnTo>
                    <a:lnTo>
                      <a:pt x="78" y="112"/>
                    </a:lnTo>
                    <a:lnTo>
                      <a:pt x="86" y="124"/>
                    </a:lnTo>
                    <a:lnTo>
                      <a:pt x="91" y="127"/>
                    </a:lnTo>
                    <a:lnTo>
                      <a:pt x="96" y="130"/>
                    </a:lnTo>
                    <a:lnTo>
                      <a:pt x="102" y="131"/>
                    </a:lnTo>
                    <a:lnTo>
                      <a:pt x="106" y="132"/>
                    </a:lnTo>
                    <a:lnTo>
                      <a:pt x="108" y="131"/>
                    </a:lnTo>
                    <a:lnTo>
                      <a:pt x="112" y="130"/>
                    </a:lnTo>
                    <a:lnTo>
                      <a:pt x="115" y="130"/>
                    </a:lnTo>
                    <a:lnTo>
                      <a:pt x="118" y="129"/>
                    </a:lnTo>
                    <a:lnTo>
                      <a:pt x="120" y="131"/>
                    </a:lnTo>
                    <a:lnTo>
                      <a:pt x="121" y="132"/>
                    </a:lnTo>
                    <a:lnTo>
                      <a:pt x="121" y="133"/>
                    </a:lnTo>
                    <a:lnTo>
                      <a:pt x="120" y="136"/>
                    </a:lnTo>
                    <a:lnTo>
                      <a:pt x="120" y="138"/>
                    </a:lnTo>
                    <a:lnTo>
                      <a:pt x="119" y="139"/>
                    </a:lnTo>
                    <a:lnTo>
                      <a:pt x="119" y="142"/>
                    </a:lnTo>
                    <a:lnTo>
                      <a:pt x="119" y="143"/>
                    </a:lnTo>
                    <a:lnTo>
                      <a:pt x="122" y="144"/>
                    </a:lnTo>
                    <a:lnTo>
                      <a:pt x="125" y="145"/>
                    </a:lnTo>
                    <a:lnTo>
                      <a:pt x="128" y="145"/>
                    </a:lnTo>
                    <a:lnTo>
                      <a:pt x="132" y="144"/>
                    </a:lnTo>
                    <a:lnTo>
                      <a:pt x="134" y="143"/>
                    </a:lnTo>
                    <a:lnTo>
                      <a:pt x="136" y="141"/>
                    </a:lnTo>
                    <a:lnTo>
                      <a:pt x="134" y="132"/>
                    </a:lnTo>
                    <a:lnTo>
                      <a:pt x="130" y="124"/>
                    </a:lnTo>
                    <a:lnTo>
                      <a:pt x="126" y="115"/>
                    </a:lnTo>
                    <a:lnTo>
                      <a:pt x="126" y="107"/>
                    </a:lnTo>
                    <a:lnTo>
                      <a:pt x="132" y="94"/>
                    </a:lnTo>
                    <a:lnTo>
                      <a:pt x="142" y="83"/>
                    </a:lnTo>
                    <a:lnTo>
                      <a:pt x="144" y="104"/>
                    </a:lnTo>
                    <a:lnTo>
                      <a:pt x="151" y="125"/>
                    </a:lnTo>
                    <a:lnTo>
                      <a:pt x="152" y="120"/>
                    </a:lnTo>
                    <a:lnTo>
                      <a:pt x="152" y="115"/>
                    </a:lnTo>
                    <a:lnTo>
                      <a:pt x="154" y="110"/>
                    </a:lnTo>
                    <a:lnTo>
                      <a:pt x="156" y="107"/>
                    </a:lnTo>
                    <a:lnTo>
                      <a:pt x="157" y="104"/>
                    </a:lnTo>
                    <a:lnTo>
                      <a:pt x="160" y="103"/>
                    </a:lnTo>
                    <a:lnTo>
                      <a:pt x="161" y="101"/>
                    </a:lnTo>
                    <a:lnTo>
                      <a:pt x="163" y="100"/>
                    </a:lnTo>
                    <a:lnTo>
                      <a:pt x="166" y="98"/>
                    </a:lnTo>
                    <a:lnTo>
                      <a:pt x="167" y="96"/>
                    </a:lnTo>
                    <a:lnTo>
                      <a:pt x="167" y="94"/>
                    </a:lnTo>
                    <a:lnTo>
                      <a:pt x="167" y="90"/>
                    </a:lnTo>
                    <a:lnTo>
                      <a:pt x="162" y="77"/>
                    </a:lnTo>
                    <a:lnTo>
                      <a:pt x="156" y="65"/>
                    </a:lnTo>
                    <a:lnTo>
                      <a:pt x="156" y="62"/>
                    </a:lnTo>
                    <a:lnTo>
                      <a:pt x="156" y="60"/>
                    </a:lnTo>
                    <a:lnTo>
                      <a:pt x="157" y="58"/>
                    </a:lnTo>
                    <a:lnTo>
                      <a:pt x="158" y="55"/>
                    </a:lnTo>
                    <a:lnTo>
                      <a:pt x="157" y="53"/>
                    </a:lnTo>
                    <a:lnTo>
                      <a:pt x="156" y="50"/>
                    </a:lnTo>
                    <a:lnTo>
                      <a:pt x="154" y="48"/>
                    </a:lnTo>
                    <a:lnTo>
                      <a:pt x="152" y="47"/>
                    </a:lnTo>
                    <a:lnTo>
                      <a:pt x="152" y="44"/>
                    </a:lnTo>
                    <a:lnTo>
                      <a:pt x="154" y="42"/>
                    </a:lnTo>
                    <a:lnTo>
                      <a:pt x="156" y="38"/>
                    </a:lnTo>
                    <a:lnTo>
                      <a:pt x="158" y="35"/>
                    </a:lnTo>
                    <a:lnTo>
                      <a:pt x="160" y="32"/>
                    </a:lnTo>
                    <a:lnTo>
                      <a:pt x="158" y="29"/>
                    </a:lnTo>
                    <a:lnTo>
                      <a:pt x="157" y="26"/>
                    </a:lnTo>
                    <a:lnTo>
                      <a:pt x="152" y="20"/>
                    </a:lnTo>
                    <a:lnTo>
                      <a:pt x="148" y="15"/>
                    </a:lnTo>
                    <a:lnTo>
                      <a:pt x="143" y="9"/>
                    </a:lnTo>
                    <a:lnTo>
                      <a:pt x="138" y="5"/>
                    </a:lnTo>
                    <a:lnTo>
                      <a:pt x="132" y="1"/>
                    </a:lnTo>
                    <a:lnTo>
                      <a:pt x="125" y="0"/>
                    </a:lnTo>
                    <a:lnTo>
                      <a:pt x="119" y="2"/>
                    </a:lnTo>
                    <a:lnTo>
                      <a:pt x="119" y="7"/>
                    </a:lnTo>
                    <a:lnTo>
                      <a:pt x="120" y="12"/>
                    </a:lnTo>
                    <a:lnTo>
                      <a:pt x="122" y="17"/>
                    </a:lnTo>
                    <a:lnTo>
                      <a:pt x="122" y="23"/>
                    </a:lnTo>
                    <a:lnTo>
                      <a:pt x="120" y="25"/>
                    </a:lnTo>
                    <a:lnTo>
                      <a:pt x="118" y="27"/>
                    </a:lnTo>
                    <a:lnTo>
                      <a:pt x="115" y="29"/>
                    </a:lnTo>
                    <a:lnTo>
                      <a:pt x="112" y="31"/>
                    </a:lnTo>
                    <a:lnTo>
                      <a:pt x="108" y="32"/>
                    </a:lnTo>
                    <a:lnTo>
                      <a:pt x="106" y="33"/>
                    </a:lnTo>
                    <a:lnTo>
                      <a:pt x="91" y="43"/>
                    </a:lnTo>
                    <a:lnTo>
                      <a:pt x="80" y="55"/>
                    </a:lnTo>
                    <a:lnTo>
                      <a:pt x="74" y="72"/>
                    </a:lnTo>
                    <a:lnTo>
                      <a:pt x="74" y="68"/>
                    </a:lnTo>
                    <a:lnTo>
                      <a:pt x="73" y="66"/>
                    </a:lnTo>
                    <a:lnTo>
                      <a:pt x="72" y="64"/>
                    </a:lnTo>
                    <a:lnTo>
                      <a:pt x="72" y="60"/>
                    </a:lnTo>
                    <a:lnTo>
                      <a:pt x="72" y="58"/>
                    </a:lnTo>
                    <a:lnTo>
                      <a:pt x="69" y="58"/>
                    </a:lnTo>
                    <a:lnTo>
                      <a:pt x="67" y="58"/>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76" name="Freeform 127"/>
              <p:cNvSpPr/>
              <p:nvPr/>
            </p:nvSpPr>
            <p:spPr bwMode="gray">
              <a:xfrm>
                <a:off x="3576" y="3176"/>
                <a:ext cx="195" cy="170"/>
              </a:xfrm>
              <a:custGeom>
                <a:avLst/>
                <a:gdLst>
                  <a:gd name="T0" fmla="*/ 76 w 167"/>
                  <a:gd name="T1" fmla="*/ 57 h 145"/>
                  <a:gd name="T2" fmla="*/ 64 w 167"/>
                  <a:gd name="T3" fmla="*/ 50 h 145"/>
                  <a:gd name="T4" fmla="*/ 56 w 167"/>
                  <a:gd name="T5" fmla="*/ 56 h 145"/>
                  <a:gd name="T6" fmla="*/ 53 w 167"/>
                  <a:gd name="T7" fmla="*/ 63 h 145"/>
                  <a:gd name="T8" fmla="*/ 15 w 167"/>
                  <a:gd name="T9" fmla="*/ 96 h 145"/>
                  <a:gd name="T10" fmla="*/ 8 w 167"/>
                  <a:gd name="T11" fmla="*/ 100 h 145"/>
                  <a:gd name="T12" fmla="*/ 1 w 167"/>
                  <a:gd name="T13" fmla="*/ 113 h 145"/>
                  <a:gd name="T14" fmla="*/ 5 w 167"/>
                  <a:gd name="T15" fmla="*/ 134 h 145"/>
                  <a:gd name="T16" fmla="*/ 9 w 167"/>
                  <a:gd name="T17" fmla="*/ 131 h 145"/>
                  <a:gd name="T18" fmla="*/ 15 w 167"/>
                  <a:gd name="T19" fmla="*/ 122 h 145"/>
                  <a:gd name="T20" fmla="*/ 21 w 167"/>
                  <a:gd name="T21" fmla="*/ 100 h 145"/>
                  <a:gd name="T22" fmla="*/ 36 w 167"/>
                  <a:gd name="T23" fmla="*/ 97 h 145"/>
                  <a:gd name="T24" fmla="*/ 34 w 167"/>
                  <a:gd name="T25" fmla="*/ 106 h 145"/>
                  <a:gd name="T26" fmla="*/ 34 w 167"/>
                  <a:gd name="T27" fmla="*/ 113 h 145"/>
                  <a:gd name="T28" fmla="*/ 37 w 167"/>
                  <a:gd name="T29" fmla="*/ 114 h 145"/>
                  <a:gd name="T30" fmla="*/ 53 w 167"/>
                  <a:gd name="T31" fmla="*/ 104 h 145"/>
                  <a:gd name="T32" fmla="*/ 64 w 167"/>
                  <a:gd name="T33" fmla="*/ 101 h 145"/>
                  <a:gd name="T34" fmla="*/ 60 w 167"/>
                  <a:gd name="T35" fmla="*/ 97 h 145"/>
                  <a:gd name="T36" fmla="*/ 63 w 167"/>
                  <a:gd name="T37" fmla="*/ 93 h 145"/>
                  <a:gd name="T38" fmla="*/ 76 w 167"/>
                  <a:gd name="T39" fmla="*/ 96 h 145"/>
                  <a:gd name="T40" fmla="*/ 84 w 167"/>
                  <a:gd name="T41" fmla="*/ 115 h 145"/>
                  <a:gd name="T42" fmla="*/ 106 w 167"/>
                  <a:gd name="T43" fmla="*/ 149 h 145"/>
                  <a:gd name="T44" fmla="*/ 124 w 167"/>
                  <a:gd name="T45" fmla="*/ 155 h 145"/>
                  <a:gd name="T46" fmla="*/ 134 w 167"/>
                  <a:gd name="T47" fmla="*/ 152 h 145"/>
                  <a:gd name="T48" fmla="*/ 141 w 167"/>
                  <a:gd name="T49" fmla="*/ 155 h 145"/>
                  <a:gd name="T50" fmla="*/ 140 w 167"/>
                  <a:gd name="T51" fmla="*/ 162 h 145"/>
                  <a:gd name="T52" fmla="*/ 139 w 167"/>
                  <a:gd name="T53" fmla="*/ 168 h 145"/>
                  <a:gd name="T54" fmla="*/ 149 w 167"/>
                  <a:gd name="T55" fmla="*/ 170 h 145"/>
                  <a:gd name="T56" fmla="*/ 159 w 167"/>
                  <a:gd name="T57" fmla="*/ 165 h 145"/>
                  <a:gd name="T58" fmla="*/ 147 w 167"/>
                  <a:gd name="T59" fmla="*/ 135 h 145"/>
                  <a:gd name="T60" fmla="*/ 166 w 167"/>
                  <a:gd name="T61" fmla="*/ 97 h 145"/>
                  <a:gd name="T62" fmla="*/ 177 w 167"/>
                  <a:gd name="T63" fmla="*/ 141 h 145"/>
                  <a:gd name="T64" fmla="*/ 182 w 167"/>
                  <a:gd name="T65" fmla="*/ 125 h 145"/>
                  <a:gd name="T66" fmla="*/ 188 w 167"/>
                  <a:gd name="T67" fmla="*/ 118 h 145"/>
                  <a:gd name="T68" fmla="*/ 195 w 167"/>
                  <a:gd name="T69" fmla="*/ 113 h 145"/>
                  <a:gd name="T70" fmla="*/ 189 w 167"/>
                  <a:gd name="T71" fmla="*/ 90 h 145"/>
                  <a:gd name="T72" fmla="*/ 182 w 167"/>
                  <a:gd name="T73" fmla="*/ 70 h 145"/>
                  <a:gd name="T74" fmla="*/ 183 w 167"/>
                  <a:gd name="T75" fmla="*/ 62 h 145"/>
                  <a:gd name="T76" fmla="*/ 177 w 167"/>
                  <a:gd name="T77" fmla="*/ 55 h 145"/>
                  <a:gd name="T78" fmla="*/ 182 w 167"/>
                  <a:gd name="T79" fmla="*/ 45 h 145"/>
                  <a:gd name="T80" fmla="*/ 184 w 167"/>
                  <a:gd name="T81" fmla="*/ 34 h 145"/>
                  <a:gd name="T82" fmla="*/ 173 w 167"/>
                  <a:gd name="T83" fmla="*/ 18 h 145"/>
                  <a:gd name="T84" fmla="*/ 154 w 167"/>
                  <a:gd name="T85" fmla="*/ 1 h 145"/>
                  <a:gd name="T86" fmla="*/ 139 w 167"/>
                  <a:gd name="T87" fmla="*/ 8 h 145"/>
                  <a:gd name="T88" fmla="*/ 142 w 167"/>
                  <a:gd name="T89" fmla="*/ 27 h 145"/>
                  <a:gd name="T90" fmla="*/ 134 w 167"/>
                  <a:gd name="T91" fmla="*/ 34 h 145"/>
                  <a:gd name="T92" fmla="*/ 124 w 167"/>
                  <a:gd name="T93" fmla="*/ 39 h 145"/>
                  <a:gd name="T94" fmla="*/ 86 w 167"/>
                  <a:gd name="T95" fmla="*/ 84 h 145"/>
                  <a:gd name="T96" fmla="*/ 84 w 167"/>
                  <a:gd name="T97" fmla="*/ 75 h 145"/>
                  <a:gd name="T98" fmla="*/ 81 w 167"/>
                  <a:gd name="T99" fmla="*/ 68 h 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7" h="145">
                    <a:moveTo>
                      <a:pt x="67" y="58"/>
                    </a:moveTo>
                    <a:lnTo>
                      <a:pt x="67" y="53"/>
                    </a:lnTo>
                    <a:lnTo>
                      <a:pt x="65" y="49"/>
                    </a:lnTo>
                    <a:lnTo>
                      <a:pt x="62" y="47"/>
                    </a:lnTo>
                    <a:lnTo>
                      <a:pt x="59" y="44"/>
                    </a:lnTo>
                    <a:lnTo>
                      <a:pt x="55" y="43"/>
                    </a:lnTo>
                    <a:lnTo>
                      <a:pt x="51" y="44"/>
                    </a:lnTo>
                    <a:lnTo>
                      <a:pt x="49" y="46"/>
                    </a:lnTo>
                    <a:lnTo>
                      <a:pt x="48" y="48"/>
                    </a:lnTo>
                    <a:lnTo>
                      <a:pt x="48" y="50"/>
                    </a:lnTo>
                    <a:lnTo>
                      <a:pt x="47" y="53"/>
                    </a:lnTo>
                    <a:lnTo>
                      <a:pt x="45" y="54"/>
                    </a:lnTo>
                    <a:lnTo>
                      <a:pt x="36" y="65"/>
                    </a:lnTo>
                    <a:lnTo>
                      <a:pt x="24" y="73"/>
                    </a:lnTo>
                    <a:lnTo>
                      <a:pt x="13" y="82"/>
                    </a:lnTo>
                    <a:lnTo>
                      <a:pt x="10" y="83"/>
                    </a:lnTo>
                    <a:lnTo>
                      <a:pt x="8" y="84"/>
                    </a:lnTo>
                    <a:lnTo>
                      <a:pt x="7" y="85"/>
                    </a:lnTo>
                    <a:lnTo>
                      <a:pt x="4" y="86"/>
                    </a:lnTo>
                    <a:lnTo>
                      <a:pt x="3" y="88"/>
                    </a:lnTo>
                    <a:lnTo>
                      <a:pt x="1" y="96"/>
                    </a:lnTo>
                    <a:lnTo>
                      <a:pt x="0" y="104"/>
                    </a:lnTo>
                    <a:lnTo>
                      <a:pt x="3" y="113"/>
                    </a:lnTo>
                    <a:lnTo>
                      <a:pt x="4" y="114"/>
                    </a:lnTo>
                    <a:lnTo>
                      <a:pt x="6" y="113"/>
                    </a:lnTo>
                    <a:lnTo>
                      <a:pt x="7" y="113"/>
                    </a:lnTo>
                    <a:lnTo>
                      <a:pt x="8" y="112"/>
                    </a:lnTo>
                    <a:lnTo>
                      <a:pt x="9" y="110"/>
                    </a:lnTo>
                    <a:lnTo>
                      <a:pt x="12" y="110"/>
                    </a:lnTo>
                    <a:lnTo>
                      <a:pt x="13" y="104"/>
                    </a:lnTo>
                    <a:lnTo>
                      <a:pt x="14" y="97"/>
                    </a:lnTo>
                    <a:lnTo>
                      <a:pt x="15" y="91"/>
                    </a:lnTo>
                    <a:lnTo>
                      <a:pt x="18" y="85"/>
                    </a:lnTo>
                    <a:lnTo>
                      <a:pt x="22" y="83"/>
                    </a:lnTo>
                    <a:lnTo>
                      <a:pt x="30" y="82"/>
                    </a:lnTo>
                    <a:lnTo>
                      <a:pt x="31" y="83"/>
                    </a:lnTo>
                    <a:lnTo>
                      <a:pt x="30" y="85"/>
                    </a:lnTo>
                    <a:lnTo>
                      <a:pt x="30" y="86"/>
                    </a:lnTo>
                    <a:lnTo>
                      <a:pt x="29" y="90"/>
                    </a:lnTo>
                    <a:lnTo>
                      <a:pt x="29" y="92"/>
                    </a:lnTo>
                    <a:lnTo>
                      <a:pt x="29" y="95"/>
                    </a:lnTo>
                    <a:lnTo>
                      <a:pt x="29" y="96"/>
                    </a:lnTo>
                    <a:lnTo>
                      <a:pt x="30" y="97"/>
                    </a:lnTo>
                    <a:lnTo>
                      <a:pt x="31" y="97"/>
                    </a:lnTo>
                    <a:lnTo>
                      <a:pt x="32" y="97"/>
                    </a:lnTo>
                    <a:lnTo>
                      <a:pt x="35" y="90"/>
                    </a:lnTo>
                    <a:lnTo>
                      <a:pt x="39" y="89"/>
                    </a:lnTo>
                    <a:lnTo>
                      <a:pt x="45" y="89"/>
                    </a:lnTo>
                    <a:lnTo>
                      <a:pt x="50" y="89"/>
                    </a:lnTo>
                    <a:lnTo>
                      <a:pt x="55" y="88"/>
                    </a:lnTo>
                    <a:lnTo>
                      <a:pt x="55" y="86"/>
                    </a:lnTo>
                    <a:lnTo>
                      <a:pt x="54" y="85"/>
                    </a:lnTo>
                    <a:lnTo>
                      <a:pt x="53" y="84"/>
                    </a:lnTo>
                    <a:lnTo>
                      <a:pt x="51" y="83"/>
                    </a:lnTo>
                    <a:lnTo>
                      <a:pt x="51" y="82"/>
                    </a:lnTo>
                    <a:lnTo>
                      <a:pt x="51" y="80"/>
                    </a:lnTo>
                    <a:lnTo>
                      <a:pt x="54" y="79"/>
                    </a:lnTo>
                    <a:lnTo>
                      <a:pt x="57" y="79"/>
                    </a:lnTo>
                    <a:lnTo>
                      <a:pt x="61" y="80"/>
                    </a:lnTo>
                    <a:lnTo>
                      <a:pt x="65" y="82"/>
                    </a:lnTo>
                    <a:lnTo>
                      <a:pt x="68" y="83"/>
                    </a:lnTo>
                    <a:lnTo>
                      <a:pt x="72" y="83"/>
                    </a:lnTo>
                    <a:lnTo>
                      <a:pt x="72" y="98"/>
                    </a:lnTo>
                    <a:lnTo>
                      <a:pt x="78" y="112"/>
                    </a:lnTo>
                    <a:lnTo>
                      <a:pt x="86" y="124"/>
                    </a:lnTo>
                    <a:lnTo>
                      <a:pt x="91" y="127"/>
                    </a:lnTo>
                    <a:lnTo>
                      <a:pt x="96" y="130"/>
                    </a:lnTo>
                    <a:lnTo>
                      <a:pt x="102" y="131"/>
                    </a:lnTo>
                    <a:lnTo>
                      <a:pt x="106" y="132"/>
                    </a:lnTo>
                    <a:lnTo>
                      <a:pt x="108" y="131"/>
                    </a:lnTo>
                    <a:lnTo>
                      <a:pt x="112" y="130"/>
                    </a:lnTo>
                    <a:lnTo>
                      <a:pt x="115" y="130"/>
                    </a:lnTo>
                    <a:lnTo>
                      <a:pt x="118" y="129"/>
                    </a:lnTo>
                    <a:lnTo>
                      <a:pt x="120" y="131"/>
                    </a:lnTo>
                    <a:lnTo>
                      <a:pt x="121" y="132"/>
                    </a:lnTo>
                    <a:lnTo>
                      <a:pt x="121" y="133"/>
                    </a:lnTo>
                    <a:lnTo>
                      <a:pt x="120" y="136"/>
                    </a:lnTo>
                    <a:lnTo>
                      <a:pt x="120" y="138"/>
                    </a:lnTo>
                    <a:lnTo>
                      <a:pt x="119" y="139"/>
                    </a:lnTo>
                    <a:lnTo>
                      <a:pt x="119" y="142"/>
                    </a:lnTo>
                    <a:lnTo>
                      <a:pt x="119" y="143"/>
                    </a:lnTo>
                    <a:lnTo>
                      <a:pt x="122" y="144"/>
                    </a:lnTo>
                    <a:lnTo>
                      <a:pt x="125" y="145"/>
                    </a:lnTo>
                    <a:lnTo>
                      <a:pt x="128" y="145"/>
                    </a:lnTo>
                    <a:lnTo>
                      <a:pt x="132" y="144"/>
                    </a:lnTo>
                    <a:lnTo>
                      <a:pt x="134" y="143"/>
                    </a:lnTo>
                    <a:lnTo>
                      <a:pt x="136" y="141"/>
                    </a:lnTo>
                    <a:lnTo>
                      <a:pt x="134" y="132"/>
                    </a:lnTo>
                    <a:lnTo>
                      <a:pt x="130" y="124"/>
                    </a:lnTo>
                    <a:lnTo>
                      <a:pt x="126" y="115"/>
                    </a:lnTo>
                    <a:lnTo>
                      <a:pt x="126" y="107"/>
                    </a:lnTo>
                    <a:lnTo>
                      <a:pt x="132" y="94"/>
                    </a:lnTo>
                    <a:lnTo>
                      <a:pt x="142" y="83"/>
                    </a:lnTo>
                    <a:lnTo>
                      <a:pt x="144" y="104"/>
                    </a:lnTo>
                    <a:lnTo>
                      <a:pt x="151" y="125"/>
                    </a:lnTo>
                    <a:lnTo>
                      <a:pt x="152" y="120"/>
                    </a:lnTo>
                    <a:lnTo>
                      <a:pt x="152" y="115"/>
                    </a:lnTo>
                    <a:lnTo>
                      <a:pt x="154" y="110"/>
                    </a:lnTo>
                    <a:lnTo>
                      <a:pt x="156" y="107"/>
                    </a:lnTo>
                    <a:lnTo>
                      <a:pt x="157" y="104"/>
                    </a:lnTo>
                    <a:lnTo>
                      <a:pt x="160" y="103"/>
                    </a:lnTo>
                    <a:lnTo>
                      <a:pt x="161" y="101"/>
                    </a:lnTo>
                    <a:lnTo>
                      <a:pt x="163" y="100"/>
                    </a:lnTo>
                    <a:lnTo>
                      <a:pt x="166" y="98"/>
                    </a:lnTo>
                    <a:lnTo>
                      <a:pt x="167" y="96"/>
                    </a:lnTo>
                    <a:lnTo>
                      <a:pt x="167" y="94"/>
                    </a:lnTo>
                    <a:lnTo>
                      <a:pt x="167" y="90"/>
                    </a:lnTo>
                    <a:lnTo>
                      <a:pt x="162" y="77"/>
                    </a:lnTo>
                    <a:lnTo>
                      <a:pt x="156" y="65"/>
                    </a:lnTo>
                    <a:lnTo>
                      <a:pt x="156" y="62"/>
                    </a:lnTo>
                    <a:lnTo>
                      <a:pt x="156" y="60"/>
                    </a:lnTo>
                    <a:lnTo>
                      <a:pt x="157" y="58"/>
                    </a:lnTo>
                    <a:lnTo>
                      <a:pt x="158" y="55"/>
                    </a:lnTo>
                    <a:lnTo>
                      <a:pt x="157" y="53"/>
                    </a:lnTo>
                    <a:lnTo>
                      <a:pt x="156" y="50"/>
                    </a:lnTo>
                    <a:lnTo>
                      <a:pt x="154" y="48"/>
                    </a:lnTo>
                    <a:lnTo>
                      <a:pt x="152" y="47"/>
                    </a:lnTo>
                    <a:lnTo>
                      <a:pt x="152" y="44"/>
                    </a:lnTo>
                    <a:lnTo>
                      <a:pt x="154" y="42"/>
                    </a:lnTo>
                    <a:lnTo>
                      <a:pt x="156" y="38"/>
                    </a:lnTo>
                    <a:lnTo>
                      <a:pt x="158" y="35"/>
                    </a:lnTo>
                    <a:lnTo>
                      <a:pt x="160" y="32"/>
                    </a:lnTo>
                    <a:lnTo>
                      <a:pt x="158" y="29"/>
                    </a:lnTo>
                    <a:lnTo>
                      <a:pt x="157" y="26"/>
                    </a:lnTo>
                    <a:lnTo>
                      <a:pt x="152" y="20"/>
                    </a:lnTo>
                    <a:lnTo>
                      <a:pt x="148" y="15"/>
                    </a:lnTo>
                    <a:lnTo>
                      <a:pt x="143" y="9"/>
                    </a:lnTo>
                    <a:lnTo>
                      <a:pt x="138" y="5"/>
                    </a:lnTo>
                    <a:lnTo>
                      <a:pt x="132" y="1"/>
                    </a:lnTo>
                    <a:lnTo>
                      <a:pt x="125" y="0"/>
                    </a:lnTo>
                    <a:lnTo>
                      <a:pt x="119" y="2"/>
                    </a:lnTo>
                    <a:lnTo>
                      <a:pt x="119" y="7"/>
                    </a:lnTo>
                    <a:lnTo>
                      <a:pt x="120" y="12"/>
                    </a:lnTo>
                    <a:lnTo>
                      <a:pt x="122" y="17"/>
                    </a:lnTo>
                    <a:lnTo>
                      <a:pt x="122" y="23"/>
                    </a:lnTo>
                    <a:lnTo>
                      <a:pt x="120" y="25"/>
                    </a:lnTo>
                    <a:lnTo>
                      <a:pt x="118" y="27"/>
                    </a:lnTo>
                    <a:lnTo>
                      <a:pt x="115" y="29"/>
                    </a:lnTo>
                    <a:lnTo>
                      <a:pt x="112" y="31"/>
                    </a:lnTo>
                    <a:lnTo>
                      <a:pt x="108" y="32"/>
                    </a:lnTo>
                    <a:lnTo>
                      <a:pt x="106" y="33"/>
                    </a:lnTo>
                    <a:lnTo>
                      <a:pt x="91" y="43"/>
                    </a:lnTo>
                    <a:lnTo>
                      <a:pt x="80" y="55"/>
                    </a:lnTo>
                    <a:lnTo>
                      <a:pt x="74" y="72"/>
                    </a:lnTo>
                    <a:lnTo>
                      <a:pt x="74" y="68"/>
                    </a:lnTo>
                    <a:lnTo>
                      <a:pt x="73" y="66"/>
                    </a:lnTo>
                    <a:lnTo>
                      <a:pt x="72" y="64"/>
                    </a:lnTo>
                    <a:lnTo>
                      <a:pt x="72" y="60"/>
                    </a:lnTo>
                    <a:lnTo>
                      <a:pt x="72" y="58"/>
                    </a:lnTo>
                    <a:lnTo>
                      <a:pt x="69" y="58"/>
                    </a:lnTo>
                    <a:lnTo>
                      <a:pt x="67" y="58"/>
                    </a:lnTo>
                  </a:path>
                </a:pathLst>
              </a:custGeom>
              <a:grpFill/>
              <a:ln w="3175">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77" name="Freeform 128"/>
              <p:cNvSpPr/>
              <p:nvPr/>
            </p:nvSpPr>
            <p:spPr bwMode="gray">
              <a:xfrm>
                <a:off x="4188" y="3634"/>
                <a:ext cx="173" cy="335"/>
              </a:xfrm>
              <a:custGeom>
                <a:avLst/>
                <a:gdLst>
                  <a:gd name="T0" fmla="*/ 0 w 148"/>
                  <a:gd name="T1" fmla="*/ 132 h 287"/>
                  <a:gd name="T2" fmla="*/ 26 w 148"/>
                  <a:gd name="T3" fmla="*/ 148 h 287"/>
                  <a:gd name="T4" fmla="*/ 29 w 148"/>
                  <a:gd name="T5" fmla="*/ 148 h 287"/>
                  <a:gd name="T6" fmla="*/ 35 w 148"/>
                  <a:gd name="T7" fmla="*/ 148 h 287"/>
                  <a:gd name="T8" fmla="*/ 40 w 148"/>
                  <a:gd name="T9" fmla="*/ 151 h 287"/>
                  <a:gd name="T10" fmla="*/ 41 w 148"/>
                  <a:gd name="T11" fmla="*/ 154 h 287"/>
                  <a:gd name="T12" fmla="*/ 43 w 148"/>
                  <a:gd name="T13" fmla="*/ 155 h 287"/>
                  <a:gd name="T14" fmla="*/ 47 w 148"/>
                  <a:gd name="T15" fmla="*/ 154 h 287"/>
                  <a:gd name="T16" fmla="*/ 48 w 148"/>
                  <a:gd name="T17" fmla="*/ 154 h 287"/>
                  <a:gd name="T18" fmla="*/ 56 w 148"/>
                  <a:gd name="T19" fmla="*/ 172 h 287"/>
                  <a:gd name="T20" fmla="*/ 63 w 148"/>
                  <a:gd name="T21" fmla="*/ 200 h 287"/>
                  <a:gd name="T22" fmla="*/ 84 w 148"/>
                  <a:gd name="T23" fmla="*/ 233 h 287"/>
                  <a:gd name="T24" fmla="*/ 81 w 148"/>
                  <a:gd name="T25" fmla="*/ 233 h 287"/>
                  <a:gd name="T26" fmla="*/ 77 w 148"/>
                  <a:gd name="T27" fmla="*/ 233 h 287"/>
                  <a:gd name="T28" fmla="*/ 76 w 148"/>
                  <a:gd name="T29" fmla="*/ 240 h 287"/>
                  <a:gd name="T30" fmla="*/ 81 w 148"/>
                  <a:gd name="T31" fmla="*/ 245 h 287"/>
                  <a:gd name="T32" fmla="*/ 88 w 148"/>
                  <a:gd name="T33" fmla="*/ 251 h 287"/>
                  <a:gd name="T34" fmla="*/ 83 w 148"/>
                  <a:gd name="T35" fmla="*/ 251 h 287"/>
                  <a:gd name="T36" fmla="*/ 81 w 148"/>
                  <a:gd name="T37" fmla="*/ 250 h 287"/>
                  <a:gd name="T38" fmla="*/ 76 w 148"/>
                  <a:gd name="T39" fmla="*/ 250 h 287"/>
                  <a:gd name="T40" fmla="*/ 71 w 148"/>
                  <a:gd name="T41" fmla="*/ 251 h 287"/>
                  <a:gd name="T42" fmla="*/ 71 w 148"/>
                  <a:gd name="T43" fmla="*/ 254 h 287"/>
                  <a:gd name="T44" fmla="*/ 76 w 148"/>
                  <a:gd name="T45" fmla="*/ 258 h 287"/>
                  <a:gd name="T46" fmla="*/ 83 w 148"/>
                  <a:gd name="T47" fmla="*/ 261 h 287"/>
                  <a:gd name="T48" fmla="*/ 89 w 148"/>
                  <a:gd name="T49" fmla="*/ 264 h 287"/>
                  <a:gd name="T50" fmla="*/ 89 w 148"/>
                  <a:gd name="T51" fmla="*/ 277 h 287"/>
                  <a:gd name="T52" fmla="*/ 76 w 148"/>
                  <a:gd name="T53" fmla="*/ 286 h 287"/>
                  <a:gd name="T54" fmla="*/ 68 w 148"/>
                  <a:gd name="T55" fmla="*/ 292 h 287"/>
                  <a:gd name="T56" fmla="*/ 67 w 148"/>
                  <a:gd name="T57" fmla="*/ 298 h 287"/>
                  <a:gd name="T58" fmla="*/ 95 w 148"/>
                  <a:gd name="T59" fmla="*/ 295 h 287"/>
                  <a:gd name="T60" fmla="*/ 125 w 148"/>
                  <a:gd name="T61" fmla="*/ 295 h 287"/>
                  <a:gd name="T62" fmla="*/ 126 w 148"/>
                  <a:gd name="T63" fmla="*/ 289 h 287"/>
                  <a:gd name="T64" fmla="*/ 129 w 148"/>
                  <a:gd name="T65" fmla="*/ 285 h 287"/>
                  <a:gd name="T66" fmla="*/ 131 w 148"/>
                  <a:gd name="T67" fmla="*/ 302 h 287"/>
                  <a:gd name="T68" fmla="*/ 153 w 148"/>
                  <a:gd name="T69" fmla="*/ 320 h 287"/>
                  <a:gd name="T70" fmla="*/ 173 w 148"/>
                  <a:gd name="T71" fmla="*/ 280 h 287"/>
                  <a:gd name="T72" fmla="*/ 168 w 148"/>
                  <a:gd name="T73" fmla="*/ 223 h 287"/>
                  <a:gd name="T74" fmla="*/ 166 w 148"/>
                  <a:gd name="T75" fmla="*/ 217 h 287"/>
                  <a:gd name="T76" fmla="*/ 165 w 148"/>
                  <a:gd name="T77" fmla="*/ 215 h 287"/>
                  <a:gd name="T78" fmla="*/ 173 w 148"/>
                  <a:gd name="T79" fmla="*/ 153 h 287"/>
                  <a:gd name="T80" fmla="*/ 167 w 148"/>
                  <a:gd name="T81" fmla="*/ 90 h 287"/>
                  <a:gd name="T82" fmla="*/ 161 w 148"/>
                  <a:gd name="T83" fmla="*/ 55 h 287"/>
                  <a:gd name="T84" fmla="*/ 146 w 148"/>
                  <a:gd name="T85" fmla="*/ 48 h 287"/>
                  <a:gd name="T86" fmla="*/ 126 w 148"/>
                  <a:gd name="T87" fmla="*/ 42 h 287"/>
                  <a:gd name="T88" fmla="*/ 110 w 148"/>
                  <a:gd name="T89" fmla="*/ 36 h 287"/>
                  <a:gd name="T90" fmla="*/ 90 w 148"/>
                  <a:gd name="T91" fmla="*/ 28 h 287"/>
                  <a:gd name="T92" fmla="*/ 67 w 148"/>
                  <a:gd name="T93" fmla="*/ 18 h 287"/>
                  <a:gd name="T94" fmla="*/ 48 w 148"/>
                  <a:gd name="T95" fmla="*/ 0 h 287"/>
                  <a:gd name="T96" fmla="*/ 48 w 148"/>
                  <a:gd name="T97" fmla="*/ 7 h 287"/>
                  <a:gd name="T98" fmla="*/ 43 w 148"/>
                  <a:gd name="T99" fmla="*/ 27 h 287"/>
                  <a:gd name="T100" fmla="*/ 27 w 148"/>
                  <a:gd name="T101" fmla="*/ 57 h 2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8" h="287">
                    <a:moveTo>
                      <a:pt x="11" y="73"/>
                    </a:moveTo>
                    <a:lnTo>
                      <a:pt x="0" y="113"/>
                    </a:lnTo>
                    <a:lnTo>
                      <a:pt x="11" y="119"/>
                    </a:lnTo>
                    <a:lnTo>
                      <a:pt x="22" y="127"/>
                    </a:lnTo>
                    <a:lnTo>
                      <a:pt x="23" y="127"/>
                    </a:lnTo>
                    <a:lnTo>
                      <a:pt x="25" y="127"/>
                    </a:lnTo>
                    <a:lnTo>
                      <a:pt x="28" y="127"/>
                    </a:lnTo>
                    <a:lnTo>
                      <a:pt x="30" y="127"/>
                    </a:lnTo>
                    <a:lnTo>
                      <a:pt x="33" y="127"/>
                    </a:lnTo>
                    <a:lnTo>
                      <a:pt x="34" y="129"/>
                    </a:lnTo>
                    <a:lnTo>
                      <a:pt x="34" y="131"/>
                    </a:lnTo>
                    <a:lnTo>
                      <a:pt x="35" y="132"/>
                    </a:lnTo>
                    <a:lnTo>
                      <a:pt x="36" y="133"/>
                    </a:lnTo>
                    <a:lnTo>
                      <a:pt x="37" y="133"/>
                    </a:lnTo>
                    <a:lnTo>
                      <a:pt x="39" y="133"/>
                    </a:lnTo>
                    <a:lnTo>
                      <a:pt x="40" y="132"/>
                    </a:lnTo>
                    <a:lnTo>
                      <a:pt x="41" y="132"/>
                    </a:lnTo>
                    <a:lnTo>
                      <a:pt x="45" y="139"/>
                    </a:lnTo>
                    <a:lnTo>
                      <a:pt x="48" y="147"/>
                    </a:lnTo>
                    <a:lnTo>
                      <a:pt x="51" y="153"/>
                    </a:lnTo>
                    <a:lnTo>
                      <a:pt x="54" y="171"/>
                    </a:lnTo>
                    <a:lnTo>
                      <a:pt x="61" y="186"/>
                    </a:lnTo>
                    <a:lnTo>
                      <a:pt x="72" y="200"/>
                    </a:lnTo>
                    <a:lnTo>
                      <a:pt x="70" y="200"/>
                    </a:lnTo>
                    <a:lnTo>
                      <a:pt x="69" y="200"/>
                    </a:lnTo>
                    <a:lnTo>
                      <a:pt x="66" y="200"/>
                    </a:lnTo>
                    <a:lnTo>
                      <a:pt x="65" y="203"/>
                    </a:lnTo>
                    <a:lnTo>
                      <a:pt x="65" y="206"/>
                    </a:lnTo>
                    <a:lnTo>
                      <a:pt x="66" y="208"/>
                    </a:lnTo>
                    <a:lnTo>
                      <a:pt x="69" y="210"/>
                    </a:lnTo>
                    <a:lnTo>
                      <a:pt x="72" y="213"/>
                    </a:lnTo>
                    <a:lnTo>
                      <a:pt x="75" y="215"/>
                    </a:lnTo>
                    <a:lnTo>
                      <a:pt x="72" y="215"/>
                    </a:lnTo>
                    <a:lnTo>
                      <a:pt x="71" y="215"/>
                    </a:lnTo>
                    <a:lnTo>
                      <a:pt x="70" y="214"/>
                    </a:lnTo>
                    <a:lnTo>
                      <a:pt x="69" y="214"/>
                    </a:lnTo>
                    <a:lnTo>
                      <a:pt x="66" y="214"/>
                    </a:lnTo>
                    <a:lnTo>
                      <a:pt x="65" y="214"/>
                    </a:lnTo>
                    <a:lnTo>
                      <a:pt x="64" y="215"/>
                    </a:lnTo>
                    <a:lnTo>
                      <a:pt x="61" y="215"/>
                    </a:lnTo>
                    <a:lnTo>
                      <a:pt x="61" y="216"/>
                    </a:lnTo>
                    <a:lnTo>
                      <a:pt x="61" y="218"/>
                    </a:lnTo>
                    <a:lnTo>
                      <a:pt x="63" y="220"/>
                    </a:lnTo>
                    <a:lnTo>
                      <a:pt x="65" y="221"/>
                    </a:lnTo>
                    <a:lnTo>
                      <a:pt x="69" y="222"/>
                    </a:lnTo>
                    <a:lnTo>
                      <a:pt x="71" y="224"/>
                    </a:lnTo>
                    <a:lnTo>
                      <a:pt x="73" y="225"/>
                    </a:lnTo>
                    <a:lnTo>
                      <a:pt x="76" y="226"/>
                    </a:lnTo>
                    <a:lnTo>
                      <a:pt x="78" y="232"/>
                    </a:lnTo>
                    <a:lnTo>
                      <a:pt x="76" y="237"/>
                    </a:lnTo>
                    <a:lnTo>
                      <a:pt x="71" y="242"/>
                    </a:lnTo>
                    <a:lnTo>
                      <a:pt x="65" y="245"/>
                    </a:lnTo>
                    <a:lnTo>
                      <a:pt x="59" y="249"/>
                    </a:lnTo>
                    <a:lnTo>
                      <a:pt x="58" y="250"/>
                    </a:lnTo>
                    <a:lnTo>
                      <a:pt x="58" y="253"/>
                    </a:lnTo>
                    <a:lnTo>
                      <a:pt x="57" y="255"/>
                    </a:lnTo>
                    <a:lnTo>
                      <a:pt x="57" y="257"/>
                    </a:lnTo>
                    <a:lnTo>
                      <a:pt x="81" y="253"/>
                    </a:lnTo>
                    <a:lnTo>
                      <a:pt x="107" y="255"/>
                    </a:lnTo>
                    <a:lnTo>
                      <a:pt x="107" y="253"/>
                    </a:lnTo>
                    <a:lnTo>
                      <a:pt x="107" y="250"/>
                    </a:lnTo>
                    <a:lnTo>
                      <a:pt x="108" y="248"/>
                    </a:lnTo>
                    <a:lnTo>
                      <a:pt x="110" y="246"/>
                    </a:lnTo>
                    <a:lnTo>
                      <a:pt x="110" y="244"/>
                    </a:lnTo>
                    <a:lnTo>
                      <a:pt x="110" y="251"/>
                    </a:lnTo>
                    <a:lnTo>
                      <a:pt x="112" y="259"/>
                    </a:lnTo>
                    <a:lnTo>
                      <a:pt x="117" y="263"/>
                    </a:lnTo>
                    <a:lnTo>
                      <a:pt x="131" y="274"/>
                    </a:lnTo>
                    <a:lnTo>
                      <a:pt x="144" y="287"/>
                    </a:lnTo>
                    <a:lnTo>
                      <a:pt x="148" y="240"/>
                    </a:lnTo>
                    <a:lnTo>
                      <a:pt x="146" y="192"/>
                    </a:lnTo>
                    <a:lnTo>
                      <a:pt x="144" y="191"/>
                    </a:lnTo>
                    <a:lnTo>
                      <a:pt x="143" y="189"/>
                    </a:lnTo>
                    <a:lnTo>
                      <a:pt x="142" y="186"/>
                    </a:lnTo>
                    <a:lnTo>
                      <a:pt x="141" y="185"/>
                    </a:lnTo>
                    <a:lnTo>
                      <a:pt x="141" y="184"/>
                    </a:lnTo>
                    <a:lnTo>
                      <a:pt x="147" y="159"/>
                    </a:lnTo>
                    <a:lnTo>
                      <a:pt x="148" y="131"/>
                    </a:lnTo>
                    <a:lnTo>
                      <a:pt x="147" y="105"/>
                    </a:lnTo>
                    <a:lnTo>
                      <a:pt x="143" y="77"/>
                    </a:lnTo>
                    <a:lnTo>
                      <a:pt x="141" y="50"/>
                    </a:lnTo>
                    <a:lnTo>
                      <a:pt x="138" y="47"/>
                    </a:lnTo>
                    <a:lnTo>
                      <a:pt x="132" y="43"/>
                    </a:lnTo>
                    <a:lnTo>
                      <a:pt x="125" y="41"/>
                    </a:lnTo>
                    <a:lnTo>
                      <a:pt x="117" y="38"/>
                    </a:lnTo>
                    <a:lnTo>
                      <a:pt x="108" y="36"/>
                    </a:lnTo>
                    <a:lnTo>
                      <a:pt x="101" y="32"/>
                    </a:lnTo>
                    <a:lnTo>
                      <a:pt x="94" y="31"/>
                    </a:lnTo>
                    <a:lnTo>
                      <a:pt x="87" y="28"/>
                    </a:lnTo>
                    <a:lnTo>
                      <a:pt x="77" y="24"/>
                    </a:lnTo>
                    <a:lnTo>
                      <a:pt x="66" y="19"/>
                    </a:lnTo>
                    <a:lnTo>
                      <a:pt x="57" y="15"/>
                    </a:lnTo>
                    <a:lnTo>
                      <a:pt x="48" y="9"/>
                    </a:lnTo>
                    <a:lnTo>
                      <a:pt x="41" y="0"/>
                    </a:lnTo>
                    <a:lnTo>
                      <a:pt x="41" y="2"/>
                    </a:lnTo>
                    <a:lnTo>
                      <a:pt x="41" y="6"/>
                    </a:lnTo>
                    <a:lnTo>
                      <a:pt x="40" y="13"/>
                    </a:lnTo>
                    <a:lnTo>
                      <a:pt x="37" y="23"/>
                    </a:lnTo>
                    <a:lnTo>
                      <a:pt x="33" y="35"/>
                    </a:lnTo>
                    <a:lnTo>
                      <a:pt x="23" y="49"/>
                    </a:lnTo>
                    <a:lnTo>
                      <a:pt x="11" y="73"/>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sp>
            <p:nvSpPr>
              <p:cNvPr id="78" name="Freeform 129"/>
              <p:cNvSpPr/>
              <p:nvPr/>
            </p:nvSpPr>
            <p:spPr bwMode="gray">
              <a:xfrm>
                <a:off x="1355" y="2048"/>
                <a:ext cx="868" cy="1203"/>
              </a:xfrm>
              <a:custGeom>
                <a:avLst/>
                <a:gdLst>
                  <a:gd name="T0" fmla="*/ 827 w 868"/>
                  <a:gd name="T1" fmla="*/ 440 h 1203"/>
                  <a:gd name="T2" fmla="*/ 844 w 868"/>
                  <a:gd name="T3" fmla="*/ 447 h 1203"/>
                  <a:gd name="T4" fmla="*/ 857 w 868"/>
                  <a:gd name="T5" fmla="*/ 468 h 1203"/>
                  <a:gd name="T6" fmla="*/ 829 w 868"/>
                  <a:gd name="T7" fmla="*/ 487 h 1203"/>
                  <a:gd name="T8" fmla="*/ 856 w 868"/>
                  <a:gd name="T9" fmla="*/ 542 h 1203"/>
                  <a:gd name="T10" fmla="*/ 867 w 868"/>
                  <a:gd name="T11" fmla="*/ 569 h 1203"/>
                  <a:gd name="T12" fmla="*/ 865 w 868"/>
                  <a:gd name="T13" fmla="*/ 629 h 1203"/>
                  <a:gd name="T14" fmla="*/ 848 w 868"/>
                  <a:gd name="T15" fmla="*/ 635 h 1203"/>
                  <a:gd name="T16" fmla="*/ 824 w 868"/>
                  <a:gd name="T17" fmla="*/ 615 h 1203"/>
                  <a:gd name="T18" fmla="*/ 779 w 868"/>
                  <a:gd name="T19" fmla="*/ 653 h 1203"/>
                  <a:gd name="T20" fmla="*/ 655 w 868"/>
                  <a:gd name="T21" fmla="*/ 778 h 1203"/>
                  <a:gd name="T22" fmla="*/ 596 w 868"/>
                  <a:gd name="T23" fmla="*/ 828 h 1203"/>
                  <a:gd name="T24" fmla="*/ 604 w 868"/>
                  <a:gd name="T25" fmla="*/ 842 h 1203"/>
                  <a:gd name="T26" fmla="*/ 525 w 868"/>
                  <a:gd name="T27" fmla="*/ 879 h 1203"/>
                  <a:gd name="T28" fmla="*/ 499 w 868"/>
                  <a:gd name="T29" fmla="*/ 900 h 1203"/>
                  <a:gd name="T30" fmla="*/ 500 w 868"/>
                  <a:gd name="T31" fmla="*/ 978 h 1203"/>
                  <a:gd name="T32" fmla="*/ 508 w 868"/>
                  <a:gd name="T33" fmla="*/ 1005 h 1203"/>
                  <a:gd name="T34" fmla="*/ 486 w 868"/>
                  <a:gd name="T35" fmla="*/ 1072 h 1203"/>
                  <a:gd name="T36" fmla="*/ 456 w 868"/>
                  <a:gd name="T37" fmla="*/ 1127 h 1203"/>
                  <a:gd name="T38" fmla="*/ 415 w 868"/>
                  <a:gd name="T39" fmla="*/ 1178 h 1203"/>
                  <a:gd name="T40" fmla="*/ 337 w 868"/>
                  <a:gd name="T41" fmla="*/ 1129 h 1203"/>
                  <a:gd name="T42" fmla="*/ 226 w 868"/>
                  <a:gd name="T43" fmla="*/ 875 h 1203"/>
                  <a:gd name="T44" fmla="*/ 198 w 868"/>
                  <a:gd name="T45" fmla="*/ 759 h 1203"/>
                  <a:gd name="T46" fmla="*/ 199 w 868"/>
                  <a:gd name="T47" fmla="*/ 734 h 1203"/>
                  <a:gd name="T48" fmla="*/ 196 w 868"/>
                  <a:gd name="T49" fmla="*/ 654 h 1203"/>
                  <a:gd name="T50" fmla="*/ 185 w 868"/>
                  <a:gd name="T51" fmla="*/ 616 h 1203"/>
                  <a:gd name="T52" fmla="*/ 171 w 868"/>
                  <a:gd name="T53" fmla="*/ 619 h 1203"/>
                  <a:gd name="T54" fmla="*/ 94 w 868"/>
                  <a:gd name="T55" fmla="*/ 663 h 1203"/>
                  <a:gd name="T56" fmla="*/ 80 w 868"/>
                  <a:gd name="T57" fmla="*/ 646 h 1203"/>
                  <a:gd name="T58" fmla="*/ 46 w 868"/>
                  <a:gd name="T59" fmla="*/ 595 h 1203"/>
                  <a:gd name="T60" fmla="*/ 77 w 868"/>
                  <a:gd name="T61" fmla="*/ 572 h 1203"/>
                  <a:gd name="T62" fmla="*/ 0 w 868"/>
                  <a:gd name="T63" fmla="*/ 534 h 1203"/>
                  <a:gd name="T64" fmla="*/ 22 w 868"/>
                  <a:gd name="T65" fmla="*/ 514 h 1203"/>
                  <a:gd name="T66" fmla="*/ 62 w 868"/>
                  <a:gd name="T67" fmla="*/ 507 h 1203"/>
                  <a:gd name="T68" fmla="*/ 124 w 868"/>
                  <a:gd name="T69" fmla="*/ 490 h 1203"/>
                  <a:gd name="T70" fmla="*/ 81 w 868"/>
                  <a:gd name="T71" fmla="*/ 409 h 1203"/>
                  <a:gd name="T72" fmla="*/ 59 w 868"/>
                  <a:gd name="T73" fmla="*/ 383 h 1203"/>
                  <a:gd name="T74" fmla="*/ 67 w 868"/>
                  <a:gd name="T75" fmla="*/ 366 h 1203"/>
                  <a:gd name="T76" fmla="*/ 134 w 868"/>
                  <a:gd name="T77" fmla="*/ 348 h 1203"/>
                  <a:gd name="T78" fmla="*/ 225 w 868"/>
                  <a:gd name="T79" fmla="*/ 251 h 1203"/>
                  <a:gd name="T80" fmla="*/ 277 w 868"/>
                  <a:gd name="T81" fmla="*/ 201 h 1203"/>
                  <a:gd name="T82" fmla="*/ 269 w 868"/>
                  <a:gd name="T83" fmla="*/ 183 h 1203"/>
                  <a:gd name="T84" fmla="*/ 293 w 868"/>
                  <a:gd name="T85" fmla="*/ 139 h 1203"/>
                  <a:gd name="T86" fmla="*/ 275 w 868"/>
                  <a:gd name="T87" fmla="*/ 122 h 1203"/>
                  <a:gd name="T88" fmla="*/ 253 w 868"/>
                  <a:gd name="T89" fmla="*/ 92 h 1203"/>
                  <a:gd name="T90" fmla="*/ 258 w 868"/>
                  <a:gd name="T91" fmla="*/ 75 h 1203"/>
                  <a:gd name="T92" fmla="*/ 306 w 868"/>
                  <a:gd name="T93" fmla="*/ 42 h 1203"/>
                  <a:gd name="T94" fmla="*/ 424 w 868"/>
                  <a:gd name="T95" fmla="*/ 25 h 1203"/>
                  <a:gd name="T96" fmla="*/ 472 w 868"/>
                  <a:gd name="T97" fmla="*/ 127 h 1203"/>
                  <a:gd name="T98" fmla="*/ 432 w 868"/>
                  <a:gd name="T99" fmla="*/ 136 h 1203"/>
                  <a:gd name="T100" fmla="*/ 454 w 868"/>
                  <a:gd name="T101" fmla="*/ 189 h 1203"/>
                  <a:gd name="T102" fmla="*/ 530 w 868"/>
                  <a:gd name="T103" fmla="*/ 241 h 1203"/>
                  <a:gd name="T104" fmla="*/ 502 w 868"/>
                  <a:gd name="T105" fmla="*/ 278 h 1203"/>
                  <a:gd name="T106" fmla="*/ 513 w 868"/>
                  <a:gd name="T107" fmla="*/ 318 h 1203"/>
                  <a:gd name="T108" fmla="*/ 562 w 868"/>
                  <a:gd name="T109" fmla="*/ 343 h 1203"/>
                  <a:gd name="T110" fmla="*/ 610 w 868"/>
                  <a:gd name="T111" fmla="*/ 362 h 1203"/>
                  <a:gd name="T112" fmla="*/ 637 w 868"/>
                  <a:gd name="T113" fmla="*/ 370 h 1203"/>
                  <a:gd name="T114" fmla="*/ 688 w 868"/>
                  <a:gd name="T115" fmla="*/ 386 h 1203"/>
                  <a:gd name="T116" fmla="*/ 713 w 868"/>
                  <a:gd name="T117" fmla="*/ 400 h 1203"/>
                  <a:gd name="T118" fmla="*/ 752 w 868"/>
                  <a:gd name="T119" fmla="*/ 406 h 1203"/>
                  <a:gd name="T120" fmla="*/ 782 w 868"/>
                  <a:gd name="T121" fmla="*/ 412 h 1203"/>
                  <a:gd name="T122" fmla="*/ 841 w 868"/>
                  <a:gd name="T123" fmla="*/ 406 h 120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68" h="1203">
                    <a:moveTo>
                      <a:pt x="841" y="406"/>
                    </a:moveTo>
                    <a:lnTo>
                      <a:pt x="841" y="407"/>
                    </a:lnTo>
                    <a:lnTo>
                      <a:pt x="841" y="409"/>
                    </a:lnTo>
                    <a:lnTo>
                      <a:pt x="841" y="410"/>
                    </a:lnTo>
                    <a:lnTo>
                      <a:pt x="841" y="413"/>
                    </a:lnTo>
                    <a:lnTo>
                      <a:pt x="841" y="416"/>
                    </a:lnTo>
                    <a:lnTo>
                      <a:pt x="841" y="419"/>
                    </a:lnTo>
                    <a:lnTo>
                      <a:pt x="840" y="420"/>
                    </a:lnTo>
                    <a:lnTo>
                      <a:pt x="836" y="426"/>
                    </a:lnTo>
                    <a:lnTo>
                      <a:pt x="831" y="431"/>
                    </a:lnTo>
                    <a:lnTo>
                      <a:pt x="829" y="437"/>
                    </a:lnTo>
                    <a:lnTo>
                      <a:pt x="827" y="440"/>
                    </a:lnTo>
                    <a:lnTo>
                      <a:pt x="829" y="441"/>
                    </a:lnTo>
                    <a:lnTo>
                      <a:pt x="830" y="444"/>
                    </a:lnTo>
                    <a:lnTo>
                      <a:pt x="831" y="446"/>
                    </a:lnTo>
                    <a:lnTo>
                      <a:pt x="833" y="446"/>
                    </a:lnTo>
                    <a:lnTo>
                      <a:pt x="833" y="444"/>
                    </a:lnTo>
                    <a:lnTo>
                      <a:pt x="834" y="443"/>
                    </a:lnTo>
                    <a:lnTo>
                      <a:pt x="836" y="443"/>
                    </a:lnTo>
                    <a:lnTo>
                      <a:pt x="837" y="443"/>
                    </a:lnTo>
                    <a:lnTo>
                      <a:pt x="838" y="443"/>
                    </a:lnTo>
                    <a:lnTo>
                      <a:pt x="840" y="443"/>
                    </a:lnTo>
                    <a:lnTo>
                      <a:pt x="841" y="446"/>
                    </a:lnTo>
                    <a:lnTo>
                      <a:pt x="844" y="447"/>
                    </a:lnTo>
                    <a:lnTo>
                      <a:pt x="847" y="448"/>
                    </a:lnTo>
                    <a:lnTo>
                      <a:pt x="848" y="450"/>
                    </a:lnTo>
                    <a:lnTo>
                      <a:pt x="851" y="453"/>
                    </a:lnTo>
                    <a:lnTo>
                      <a:pt x="854" y="456"/>
                    </a:lnTo>
                    <a:lnTo>
                      <a:pt x="857" y="458"/>
                    </a:lnTo>
                    <a:lnTo>
                      <a:pt x="861" y="458"/>
                    </a:lnTo>
                    <a:lnTo>
                      <a:pt x="867" y="457"/>
                    </a:lnTo>
                    <a:lnTo>
                      <a:pt x="867" y="460"/>
                    </a:lnTo>
                    <a:lnTo>
                      <a:pt x="867" y="461"/>
                    </a:lnTo>
                    <a:lnTo>
                      <a:pt x="865" y="463"/>
                    </a:lnTo>
                    <a:lnTo>
                      <a:pt x="861" y="466"/>
                    </a:lnTo>
                    <a:lnTo>
                      <a:pt x="857" y="468"/>
                    </a:lnTo>
                    <a:lnTo>
                      <a:pt x="851" y="468"/>
                    </a:lnTo>
                    <a:lnTo>
                      <a:pt x="846" y="468"/>
                    </a:lnTo>
                    <a:lnTo>
                      <a:pt x="846" y="473"/>
                    </a:lnTo>
                    <a:lnTo>
                      <a:pt x="844" y="474"/>
                    </a:lnTo>
                    <a:lnTo>
                      <a:pt x="843" y="475"/>
                    </a:lnTo>
                    <a:lnTo>
                      <a:pt x="840" y="477"/>
                    </a:lnTo>
                    <a:lnTo>
                      <a:pt x="837" y="477"/>
                    </a:lnTo>
                    <a:lnTo>
                      <a:pt x="834" y="478"/>
                    </a:lnTo>
                    <a:lnTo>
                      <a:pt x="831" y="478"/>
                    </a:lnTo>
                    <a:lnTo>
                      <a:pt x="831" y="481"/>
                    </a:lnTo>
                    <a:lnTo>
                      <a:pt x="830" y="484"/>
                    </a:lnTo>
                    <a:lnTo>
                      <a:pt x="829" y="487"/>
                    </a:lnTo>
                    <a:lnTo>
                      <a:pt x="826" y="488"/>
                    </a:lnTo>
                    <a:lnTo>
                      <a:pt x="830" y="495"/>
                    </a:lnTo>
                    <a:lnTo>
                      <a:pt x="838" y="502"/>
                    </a:lnTo>
                    <a:lnTo>
                      <a:pt x="847" y="507"/>
                    </a:lnTo>
                    <a:lnTo>
                      <a:pt x="854" y="514"/>
                    </a:lnTo>
                    <a:lnTo>
                      <a:pt x="858" y="522"/>
                    </a:lnTo>
                    <a:lnTo>
                      <a:pt x="860" y="531"/>
                    </a:lnTo>
                    <a:lnTo>
                      <a:pt x="858" y="541"/>
                    </a:lnTo>
                    <a:lnTo>
                      <a:pt x="857" y="542"/>
                    </a:lnTo>
                    <a:lnTo>
                      <a:pt x="856" y="542"/>
                    </a:lnTo>
                    <a:lnTo>
                      <a:pt x="854" y="545"/>
                    </a:lnTo>
                    <a:lnTo>
                      <a:pt x="854" y="546"/>
                    </a:lnTo>
                    <a:lnTo>
                      <a:pt x="856" y="549"/>
                    </a:lnTo>
                    <a:lnTo>
                      <a:pt x="858" y="551"/>
                    </a:lnTo>
                    <a:lnTo>
                      <a:pt x="861" y="551"/>
                    </a:lnTo>
                    <a:lnTo>
                      <a:pt x="861" y="554"/>
                    </a:lnTo>
                    <a:lnTo>
                      <a:pt x="860" y="556"/>
                    </a:lnTo>
                    <a:lnTo>
                      <a:pt x="860" y="559"/>
                    </a:lnTo>
                    <a:lnTo>
                      <a:pt x="860" y="562"/>
                    </a:lnTo>
                    <a:lnTo>
                      <a:pt x="861" y="565"/>
                    </a:lnTo>
                    <a:lnTo>
                      <a:pt x="864" y="566"/>
                    </a:lnTo>
                    <a:lnTo>
                      <a:pt x="867" y="569"/>
                    </a:lnTo>
                    <a:lnTo>
                      <a:pt x="867" y="571"/>
                    </a:lnTo>
                    <a:lnTo>
                      <a:pt x="865" y="573"/>
                    </a:lnTo>
                    <a:lnTo>
                      <a:pt x="865" y="576"/>
                    </a:lnTo>
                    <a:lnTo>
                      <a:pt x="864" y="579"/>
                    </a:lnTo>
                    <a:lnTo>
                      <a:pt x="864" y="582"/>
                    </a:lnTo>
                    <a:lnTo>
                      <a:pt x="864" y="585"/>
                    </a:lnTo>
                    <a:lnTo>
                      <a:pt x="865" y="588"/>
                    </a:lnTo>
                    <a:lnTo>
                      <a:pt x="867" y="590"/>
                    </a:lnTo>
                    <a:lnTo>
                      <a:pt x="868" y="593"/>
                    </a:lnTo>
                    <a:lnTo>
                      <a:pt x="868" y="595"/>
                    </a:lnTo>
                    <a:lnTo>
                      <a:pt x="867" y="612"/>
                    </a:lnTo>
                    <a:lnTo>
                      <a:pt x="865" y="629"/>
                    </a:lnTo>
                    <a:lnTo>
                      <a:pt x="864" y="629"/>
                    </a:lnTo>
                    <a:lnTo>
                      <a:pt x="863" y="630"/>
                    </a:lnTo>
                    <a:lnTo>
                      <a:pt x="858" y="629"/>
                    </a:lnTo>
                    <a:lnTo>
                      <a:pt x="857" y="626"/>
                    </a:lnTo>
                    <a:lnTo>
                      <a:pt x="856" y="623"/>
                    </a:lnTo>
                    <a:lnTo>
                      <a:pt x="856" y="619"/>
                    </a:lnTo>
                    <a:lnTo>
                      <a:pt x="856" y="616"/>
                    </a:lnTo>
                    <a:lnTo>
                      <a:pt x="856" y="612"/>
                    </a:lnTo>
                    <a:lnTo>
                      <a:pt x="853" y="620"/>
                    </a:lnTo>
                    <a:lnTo>
                      <a:pt x="851" y="629"/>
                    </a:lnTo>
                    <a:lnTo>
                      <a:pt x="848" y="635"/>
                    </a:lnTo>
                    <a:lnTo>
                      <a:pt x="846" y="637"/>
                    </a:lnTo>
                    <a:lnTo>
                      <a:pt x="843" y="639"/>
                    </a:lnTo>
                    <a:lnTo>
                      <a:pt x="841" y="639"/>
                    </a:lnTo>
                    <a:lnTo>
                      <a:pt x="840" y="636"/>
                    </a:lnTo>
                    <a:lnTo>
                      <a:pt x="838" y="633"/>
                    </a:lnTo>
                    <a:lnTo>
                      <a:pt x="836" y="630"/>
                    </a:lnTo>
                    <a:lnTo>
                      <a:pt x="834" y="626"/>
                    </a:lnTo>
                    <a:lnTo>
                      <a:pt x="833" y="622"/>
                    </a:lnTo>
                    <a:lnTo>
                      <a:pt x="831" y="617"/>
                    </a:lnTo>
                    <a:lnTo>
                      <a:pt x="829" y="615"/>
                    </a:lnTo>
                    <a:lnTo>
                      <a:pt x="827" y="615"/>
                    </a:lnTo>
                    <a:lnTo>
                      <a:pt x="824" y="615"/>
                    </a:lnTo>
                    <a:lnTo>
                      <a:pt x="821" y="616"/>
                    </a:lnTo>
                    <a:lnTo>
                      <a:pt x="821" y="617"/>
                    </a:lnTo>
                    <a:lnTo>
                      <a:pt x="820" y="620"/>
                    </a:lnTo>
                    <a:lnTo>
                      <a:pt x="820" y="623"/>
                    </a:lnTo>
                    <a:lnTo>
                      <a:pt x="820" y="626"/>
                    </a:lnTo>
                    <a:lnTo>
                      <a:pt x="819" y="629"/>
                    </a:lnTo>
                    <a:lnTo>
                      <a:pt x="817" y="630"/>
                    </a:lnTo>
                    <a:lnTo>
                      <a:pt x="809" y="633"/>
                    </a:lnTo>
                    <a:lnTo>
                      <a:pt x="799" y="637"/>
                    </a:lnTo>
                    <a:lnTo>
                      <a:pt x="789" y="640"/>
                    </a:lnTo>
                    <a:lnTo>
                      <a:pt x="782" y="646"/>
                    </a:lnTo>
                    <a:lnTo>
                      <a:pt x="779" y="653"/>
                    </a:lnTo>
                    <a:lnTo>
                      <a:pt x="780" y="661"/>
                    </a:lnTo>
                    <a:lnTo>
                      <a:pt x="780" y="670"/>
                    </a:lnTo>
                    <a:lnTo>
                      <a:pt x="777" y="677"/>
                    </a:lnTo>
                    <a:lnTo>
                      <a:pt x="766" y="688"/>
                    </a:lnTo>
                    <a:lnTo>
                      <a:pt x="753" y="701"/>
                    </a:lnTo>
                    <a:lnTo>
                      <a:pt x="739" y="711"/>
                    </a:lnTo>
                    <a:lnTo>
                      <a:pt x="722" y="715"/>
                    </a:lnTo>
                    <a:lnTo>
                      <a:pt x="721" y="718"/>
                    </a:lnTo>
                    <a:lnTo>
                      <a:pt x="706" y="737"/>
                    </a:lnTo>
                    <a:lnTo>
                      <a:pt x="691" y="751"/>
                    </a:lnTo>
                    <a:lnTo>
                      <a:pt x="672" y="765"/>
                    </a:lnTo>
                    <a:lnTo>
                      <a:pt x="655" y="778"/>
                    </a:lnTo>
                    <a:lnTo>
                      <a:pt x="637" y="794"/>
                    </a:lnTo>
                    <a:lnTo>
                      <a:pt x="624" y="802"/>
                    </a:lnTo>
                    <a:lnTo>
                      <a:pt x="610" y="811"/>
                    </a:lnTo>
                    <a:lnTo>
                      <a:pt x="593" y="818"/>
                    </a:lnTo>
                    <a:lnTo>
                      <a:pt x="591" y="819"/>
                    </a:lnTo>
                    <a:lnTo>
                      <a:pt x="591" y="821"/>
                    </a:lnTo>
                    <a:lnTo>
                      <a:pt x="590" y="822"/>
                    </a:lnTo>
                    <a:lnTo>
                      <a:pt x="590" y="823"/>
                    </a:lnTo>
                    <a:lnTo>
                      <a:pt x="591" y="825"/>
                    </a:lnTo>
                    <a:lnTo>
                      <a:pt x="593" y="826"/>
                    </a:lnTo>
                    <a:lnTo>
                      <a:pt x="594" y="828"/>
                    </a:lnTo>
                    <a:lnTo>
                      <a:pt x="596" y="828"/>
                    </a:lnTo>
                    <a:lnTo>
                      <a:pt x="596" y="829"/>
                    </a:lnTo>
                    <a:lnTo>
                      <a:pt x="596" y="830"/>
                    </a:lnTo>
                    <a:lnTo>
                      <a:pt x="596" y="833"/>
                    </a:lnTo>
                    <a:lnTo>
                      <a:pt x="596" y="835"/>
                    </a:lnTo>
                    <a:lnTo>
                      <a:pt x="597" y="835"/>
                    </a:lnTo>
                    <a:lnTo>
                      <a:pt x="598" y="836"/>
                    </a:lnTo>
                    <a:lnTo>
                      <a:pt x="600" y="836"/>
                    </a:lnTo>
                    <a:lnTo>
                      <a:pt x="601" y="838"/>
                    </a:lnTo>
                    <a:lnTo>
                      <a:pt x="603" y="838"/>
                    </a:lnTo>
                    <a:lnTo>
                      <a:pt x="604" y="840"/>
                    </a:lnTo>
                    <a:lnTo>
                      <a:pt x="604" y="842"/>
                    </a:lnTo>
                    <a:lnTo>
                      <a:pt x="603" y="845"/>
                    </a:lnTo>
                    <a:lnTo>
                      <a:pt x="598" y="848"/>
                    </a:lnTo>
                    <a:lnTo>
                      <a:pt x="590" y="852"/>
                    </a:lnTo>
                    <a:lnTo>
                      <a:pt x="579" y="855"/>
                    </a:lnTo>
                    <a:lnTo>
                      <a:pt x="566" y="856"/>
                    </a:lnTo>
                    <a:lnTo>
                      <a:pt x="556" y="859"/>
                    </a:lnTo>
                    <a:lnTo>
                      <a:pt x="544" y="865"/>
                    </a:lnTo>
                    <a:lnTo>
                      <a:pt x="537" y="875"/>
                    </a:lnTo>
                    <a:lnTo>
                      <a:pt x="535" y="876"/>
                    </a:lnTo>
                    <a:lnTo>
                      <a:pt x="532" y="877"/>
                    </a:lnTo>
                    <a:lnTo>
                      <a:pt x="527" y="879"/>
                    </a:lnTo>
                    <a:lnTo>
                      <a:pt x="525" y="879"/>
                    </a:lnTo>
                    <a:lnTo>
                      <a:pt x="523" y="879"/>
                    </a:lnTo>
                    <a:lnTo>
                      <a:pt x="522" y="877"/>
                    </a:lnTo>
                    <a:lnTo>
                      <a:pt x="520" y="876"/>
                    </a:lnTo>
                    <a:lnTo>
                      <a:pt x="520" y="875"/>
                    </a:lnTo>
                    <a:lnTo>
                      <a:pt x="519" y="873"/>
                    </a:lnTo>
                    <a:lnTo>
                      <a:pt x="515" y="872"/>
                    </a:lnTo>
                    <a:lnTo>
                      <a:pt x="510" y="873"/>
                    </a:lnTo>
                    <a:lnTo>
                      <a:pt x="508" y="876"/>
                    </a:lnTo>
                    <a:lnTo>
                      <a:pt x="505" y="879"/>
                    </a:lnTo>
                    <a:lnTo>
                      <a:pt x="502" y="882"/>
                    </a:lnTo>
                    <a:lnTo>
                      <a:pt x="500" y="886"/>
                    </a:lnTo>
                    <a:lnTo>
                      <a:pt x="499" y="900"/>
                    </a:lnTo>
                    <a:lnTo>
                      <a:pt x="502" y="913"/>
                    </a:lnTo>
                    <a:lnTo>
                      <a:pt x="503" y="927"/>
                    </a:lnTo>
                    <a:lnTo>
                      <a:pt x="500" y="941"/>
                    </a:lnTo>
                    <a:lnTo>
                      <a:pt x="500" y="946"/>
                    </a:lnTo>
                    <a:lnTo>
                      <a:pt x="500" y="950"/>
                    </a:lnTo>
                    <a:lnTo>
                      <a:pt x="502" y="955"/>
                    </a:lnTo>
                    <a:lnTo>
                      <a:pt x="505" y="960"/>
                    </a:lnTo>
                    <a:lnTo>
                      <a:pt x="505" y="964"/>
                    </a:lnTo>
                    <a:lnTo>
                      <a:pt x="506" y="967"/>
                    </a:lnTo>
                    <a:lnTo>
                      <a:pt x="505" y="971"/>
                    </a:lnTo>
                    <a:lnTo>
                      <a:pt x="503" y="974"/>
                    </a:lnTo>
                    <a:lnTo>
                      <a:pt x="500" y="978"/>
                    </a:lnTo>
                    <a:lnTo>
                      <a:pt x="498" y="980"/>
                    </a:lnTo>
                    <a:lnTo>
                      <a:pt x="495" y="981"/>
                    </a:lnTo>
                    <a:lnTo>
                      <a:pt x="499" y="981"/>
                    </a:lnTo>
                    <a:lnTo>
                      <a:pt x="503" y="981"/>
                    </a:lnTo>
                    <a:lnTo>
                      <a:pt x="506" y="982"/>
                    </a:lnTo>
                    <a:lnTo>
                      <a:pt x="509" y="984"/>
                    </a:lnTo>
                    <a:lnTo>
                      <a:pt x="510" y="987"/>
                    </a:lnTo>
                    <a:lnTo>
                      <a:pt x="512" y="991"/>
                    </a:lnTo>
                    <a:lnTo>
                      <a:pt x="510" y="995"/>
                    </a:lnTo>
                    <a:lnTo>
                      <a:pt x="508" y="998"/>
                    </a:lnTo>
                    <a:lnTo>
                      <a:pt x="508" y="1002"/>
                    </a:lnTo>
                    <a:lnTo>
                      <a:pt x="508" y="1005"/>
                    </a:lnTo>
                    <a:lnTo>
                      <a:pt x="508" y="1008"/>
                    </a:lnTo>
                    <a:lnTo>
                      <a:pt x="508" y="1011"/>
                    </a:lnTo>
                    <a:lnTo>
                      <a:pt x="508" y="1014"/>
                    </a:lnTo>
                    <a:lnTo>
                      <a:pt x="502" y="1019"/>
                    </a:lnTo>
                    <a:lnTo>
                      <a:pt x="496" y="1026"/>
                    </a:lnTo>
                    <a:lnTo>
                      <a:pt x="492" y="1034"/>
                    </a:lnTo>
                    <a:lnTo>
                      <a:pt x="483" y="1048"/>
                    </a:lnTo>
                    <a:lnTo>
                      <a:pt x="478" y="1062"/>
                    </a:lnTo>
                    <a:lnTo>
                      <a:pt x="478" y="1078"/>
                    </a:lnTo>
                    <a:lnTo>
                      <a:pt x="481" y="1076"/>
                    </a:lnTo>
                    <a:lnTo>
                      <a:pt x="485" y="1073"/>
                    </a:lnTo>
                    <a:lnTo>
                      <a:pt x="486" y="1072"/>
                    </a:lnTo>
                    <a:lnTo>
                      <a:pt x="489" y="1072"/>
                    </a:lnTo>
                    <a:lnTo>
                      <a:pt x="490" y="1072"/>
                    </a:lnTo>
                    <a:lnTo>
                      <a:pt x="492" y="1073"/>
                    </a:lnTo>
                    <a:lnTo>
                      <a:pt x="495" y="1083"/>
                    </a:lnTo>
                    <a:lnTo>
                      <a:pt x="495" y="1095"/>
                    </a:lnTo>
                    <a:lnTo>
                      <a:pt x="492" y="1105"/>
                    </a:lnTo>
                    <a:lnTo>
                      <a:pt x="488" y="1110"/>
                    </a:lnTo>
                    <a:lnTo>
                      <a:pt x="482" y="1113"/>
                    </a:lnTo>
                    <a:lnTo>
                      <a:pt x="473" y="1115"/>
                    </a:lnTo>
                    <a:lnTo>
                      <a:pt x="466" y="1116"/>
                    </a:lnTo>
                    <a:lnTo>
                      <a:pt x="461" y="1120"/>
                    </a:lnTo>
                    <a:lnTo>
                      <a:pt x="456" y="1127"/>
                    </a:lnTo>
                    <a:lnTo>
                      <a:pt x="458" y="1127"/>
                    </a:lnTo>
                    <a:lnTo>
                      <a:pt x="461" y="1127"/>
                    </a:lnTo>
                    <a:lnTo>
                      <a:pt x="462" y="1127"/>
                    </a:lnTo>
                    <a:lnTo>
                      <a:pt x="463" y="1127"/>
                    </a:lnTo>
                    <a:lnTo>
                      <a:pt x="463" y="1129"/>
                    </a:lnTo>
                    <a:lnTo>
                      <a:pt x="458" y="1140"/>
                    </a:lnTo>
                    <a:lnTo>
                      <a:pt x="454" y="1150"/>
                    </a:lnTo>
                    <a:lnTo>
                      <a:pt x="446" y="1159"/>
                    </a:lnTo>
                    <a:lnTo>
                      <a:pt x="434" y="1164"/>
                    </a:lnTo>
                    <a:lnTo>
                      <a:pt x="421" y="1170"/>
                    </a:lnTo>
                    <a:lnTo>
                      <a:pt x="417" y="1173"/>
                    </a:lnTo>
                    <a:lnTo>
                      <a:pt x="415" y="1178"/>
                    </a:lnTo>
                    <a:lnTo>
                      <a:pt x="415" y="1186"/>
                    </a:lnTo>
                    <a:lnTo>
                      <a:pt x="414" y="1193"/>
                    </a:lnTo>
                    <a:lnTo>
                      <a:pt x="408" y="1200"/>
                    </a:lnTo>
                    <a:lnTo>
                      <a:pt x="401" y="1203"/>
                    </a:lnTo>
                    <a:lnTo>
                      <a:pt x="392" y="1203"/>
                    </a:lnTo>
                    <a:lnTo>
                      <a:pt x="388" y="1203"/>
                    </a:lnTo>
                    <a:lnTo>
                      <a:pt x="375" y="1194"/>
                    </a:lnTo>
                    <a:lnTo>
                      <a:pt x="364" y="1183"/>
                    </a:lnTo>
                    <a:lnTo>
                      <a:pt x="354" y="1170"/>
                    </a:lnTo>
                    <a:lnTo>
                      <a:pt x="344" y="1156"/>
                    </a:lnTo>
                    <a:lnTo>
                      <a:pt x="338" y="1143"/>
                    </a:lnTo>
                    <a:lnTo>
                      <a:pt x="337" y="1129"/>
                    </a:lnTo>
                    <a:lnTo>
                      <a:pt x="337" y="1115"/>
                    </a:lnTo>
                    <a:lnTo>
                      <a:pt x="333" y="1100"/>
                    </a:lnTo>
                    <a:lnTo>
                      <a:pt x="313" y="1066"/>
                    </a:lnTo>
                    <a:lnTo>
                      <a:pt x="292" y="1034"/>
                    </a:lnTo>
                    <a:lnTo>
                      <a:pt x="273" y="1001"/>
                    </a:lnTo>
                    <a:lnTo>
                      <a:pt x="272" y="991"/>
                    </a:lnTo>
                    <a:lnTo>
                      <a:pt x="275" y="981"/>
                    </a:lnTo>
                    <a:lnTo>
                      <a:pt x="275" y="971"/>
                    </a:lnTo>
                    <a:lnTo>
                      <a:pt x="263" y="943"/>
                    </a:lnTo>
                    <a:lnTo>
                      <a:pt x="250" y="914"/>
                    </a:lnTo>
                    <a:lnTo>
                      <a:pt x="233" y="886"/>
                    </a:lnTo>
                    <a:lnTo>
                      <a:pt x="226" y="875"/>
                    </a:lnTo>
                    <a:lnTo>
                      <a:pt x="218" y="865"/>
                    </a:lnTo>
                    <a:lnTo>
                      <a:pt x="212" y="853"/>
                    </a:lnTo>
                    <a:lnTo>
                      <a:pt x="212" y="846"/>
                    </a:lnTo>
                    <a:lnTo>
                      <a:pt x="212" y="840"/>
                    </a:lnTo>
                    <a:lnTo>
                      <a:pt x="213" y="833"/>
                    </a:lnTo>
                    <a:lnTo>
                      <a:pt x="215" y="816"/>
                    </a:lnTo>
                    <a:lnTo>
                      <a:pt x="209" y="798"/>
                    </a:lnTo>
                    <a:lnTo>
                      <a:pt x="205" y="788"/>
                    </a:lnTo>
                    <a:lnTo>
                      <a:pt x="204" y="777"/>
                    </a:lnTo>
                    <a:lnTo>
                      <a:pt x="199" y="765"/>
                    </a:lnTo>
                    <a:lnTo>
                      <a:pt x="198" y="762"/>
                    </a:lnTo>
                    <a:lnTo>
                      <a:pt x="198" y="759"/>
                    </a:lnTo>
                    <a:lnTo>
                      <a:pt x="198" y="757"/>
                    </a:lnTo>
                    <a:lnTo>
                      <a:pt x="199" y="754"/>
                    </a:lnTo>
                    <a:lnTo>
                      <a:pt x="201" y="751"/>
                    </a:lnTo>
                    <a:lnTo>
                      <a:pt x="204" y="750"/>
                    </a:lnTo>
                    <a:lnTo>
                      <a:pt x="202" y="750"/>
                    </a:lnTo>
                    <a:lnTo>
                      <a:pt x="201" y="750"/>
                    </a:lnTo>
                    <a:lnTo>
                      <a:pt x="199" y="748"/>
                    </a:lnTo>
                    <a:lnTo>
                      <a:pt x="196" y="745"/>
                    </a:lnTo>
                    <a:lnTo>
                      <a:pt x="195" y="742"/>
                    </a:lnTo>
                    <a:lnTo>
                      <a:pt x="196" y="740"/>
                    </a:lnTo>
                    <a:lnTo>
                      <a:pt x="198" y="737"/>
                    </a:lnTo>
                    <a:lnTo>
                      <a:pt x="199" y="734"/>
                    </a:lnTo>
                    <a:lnTo>
                      <a:pt x="201" y="731"/>
                    </a:lnTo>
                    <a:lnTo>
                      <a:pt x="201" y="727"/>
                    </a:lnTo>
                    <a:lnTo>
                      <a:pt x="199" y="727"/>
                    </a:lnTo>
                    <a:lnTo>
                      <a:pt x="198" y="727"/>
                    </a:lnTo>
                    <a:lnTo>
                      <a:pt x="196" y="725"/>
                    </a:lnTo>
                    <a:lnTo>
                      <a:pt x="195" y="725"/>
                    </a:lnTo>
                    <a:lnTo>
                      <a:pt x="194" y="724"/>
                    </a:lnTo>
                    <a:lnTo>
                      <a:pt x="194" y="710"/>
                    </a:lnTo>
                    <a:lnTo>
                      <a:pt x="194" y="696"/>
                    </a:lnTo>
                    <a:lnTo>
                      <a:pt x="198" y="681"/>
                    </a:lnTo>
                    <a:lnTo>
                      <a:pt x="199" y="670"/>
                    </a:lnTo>
                    <a:lnTo>
                      <a:pt x="196" y="654"/>
                    </a:lnTo>
                    <a:lnTo>
                      <a:pt x="188" y="642"/>
                    </a:lnTo>
                    <a:lnTo>
                      <a:pt x="188" y="640"/>
                    </a:lnTo>
                    <a:lnTo>
                      <a:pt x="188" y="639"/>
                    </a:lnTo>
                    <a:lnTo>
                      <a:pt x="189" y="639"/>
                    </a:lnTo>
                    <a:lnTo>
                      <a:pt x="192" y="637"/>
                    </a:lnTo>
                    <a:lnTo>
                      <a:pt x="194" y="636"/>
                    </a:lnTo>
                    <a:lnTo>
                      <a:pt x="192" y="635"/>
                    </a:lnTo>
                    <a:lnTo>
                      <a:pt x="189" y="632"/>
                    </a:lnTo>
                    <a:lnTo>
                      <a:pt x="188" y="627"/>
                    </a:lnTo>
                    <a:lnTo>
                      <a:pt x="185" y="625"/>
                    </a:lnTo>
                    <a:lnTo>
                      <a:pt x="185" y="616"/>
                    </a:lnTo>
                    <a:lnTo>
                      <a:pt x="189" y="608"/>
                    </a:lnTo>
                    <a:lnTo>
                      <a:pt x="194" y="598"/>
                    </a:lnTo>
                    <a:lnTo>
                      <a:pt x="185" y="598"/>
                    </a:lnTo>
                    <a:lnTo>
                      <a:pt x="177" y="598"/>
                    </a:lnTo>
                    <a:lnTo>
                      <a:pt x="178" y="600"/>
                    </a:lnTo>
                    <a:lnTo>
                      <a:pt x="178" y="603"/>
                    </a:lnTo>
                    <a:lnTo>
                      <a:pt x="178" y="606"/>
                    </a:lnTo>
                    <a:lnTo>
                      <a:pt x="177" y="608"/>
                    </a:lnTo>
                    <a:lnTo>
                      <a:pt x="174" y="610"/>
                    </a:lnTo>
                    <a:lnTo>
                      <a:pt x="172" y="613"/>
                    </a:lnTo>
                    <a:lnTo>
                      <a:pt x="171" y="616"/>
                    </a:lnTo>
                    <a:lnTo>
                      <a:pt x="171" y="619"/>
                    </a:lnTo>
                    <a:lnTo>
                      <a:pt x="172" y="623"/>
                    </a:lnTo>
                    <a:lnTo>
                      <a:pt x="174" y="627"/>
                    </a:lnTo>
                    <a:lnTo>
                      <a:pt x="174" y="630"/>
                    </a:lnTo>
                    <a:lnTo>
                      <a:pt x="174" y="633"/>
                    </a:lnTo>
                    <a:lnTo>
                      <a:pt x="168" y="644"/>
                    </a:lnTo>
                    <a:lnTo>
                      <a:pt x="158" y="653"/>
                    </a:lnTo>
                    <a:lnTo>
                      <a:pt x="145" y="659"/>
                    </a:lnTo>
                    <a:lnTo>
                      <a:pt x="130" y="663"/>
                    </a:lnTo>
                    <a:lnTo>
                      <a:pt x="114" y="667"/>
                    </a:lnTo>
                    <a:lnTo>
                      <a:pt x="97" y="666"/>
                    </a:lnTo>
                    <a:lnTo>
                      <a:pt x="96" y="666"/>
                    </a:lnTo>
                    <a:lnTo>
                      <a:pt x="94" y="663"/>
                    </a:lnTo>
                    <a:lnTo>
                      <a:pt x="94" y="661"/>
                    </a:lnTo>
                    <a:lnTo>
                      <a:pt x="93" y="664"/>
                    </a:lnTo>
                    <a:lnTo>
                      <a:pt x="91" y="666"/>
                    </a:lnTo>
                    <a:lnTo>
                      <a:pt x="90" y="666"/>
                    </a:lnTo>
                    <a:lnTo>
                      <a:pt x="88" y="664"/>
                    </a:lnTo>
                    <a:lnTo>
                      <a:pt x="87" y="663"/>
                    </a:lnTo>
                    <a:lnTo>
                      <a:pt x="86" y="661"/>
                    </a:lnTo>
                    <a:lnTo>
                      <a:pt x="84" y="660"/>
                    </a:lnTo>
                    <a:lnTo>
                      <a:pt x="83" y="657"/>
                    </a:lnTo>
                    <a:lnTo>
                      <a:pt x="81" y="653"/>
                    </a:lnTo>
                    <a:lnTo>
                      <a:pt x="81" y="650"/>
                    </a:lnTo>
                    <a:lnTo>
                      <a:pt x="80" y="646"/>
                    </a:lnTo>
                    <a:lnTo>
                      <a:pt x="79" y="643"/>
                    </a:lnTo>
                    <a:lnTo>
                      <a:pt x="74" y="640"/>
                    </a:lnTo>
                    <a:lnTo>
                      <a:pt x="63" y="632"/>
                    </a:lnTo>
                    <a:lnTo>
                      <a:pt x="52" y="623"/>
                    </a:lnTo>
                    <a:lnTo>
                      <a:pt x="43" y="612"/>
                    </a:lnTo>
                    <a:lnTo>
                      <a:pt x="37" y="598"/>
                    </a:lnTo>
                    <a:lnTo>
                      <a:pt x="39" y="596"/>
                    </a:lnTo>
                    <a:lnTo>
                      <a:pt x="40" y="595"/>
                    </a:lnTo>
                    <a:lnTo>
                      <a:pt x="42" y="593"/>
                    </a:lnTo>
                    <a:lnTo>
                      <a:pt x="43" y="593"/>
                    </a:lnTo>
                    <a:lnTo>
                      <a:pt x="44" y="595"/>
                    </a:lnTo>
                    <a:lnTo>
                      <a:pt x="46" y="595"/>
                    </a:lnTo>
                    <a:lnTo>
                      <a:pt x="49" y="596"/>
                    </a:lnTo>
                    <a:lnTo>
                      <a:pt x="50" y="596"/>
                    </a:lnTo>
                    <a:lnTo>
                      <a:pt x="50" y="599"/>
                    </a:lnTo>
                    <a:lnTo>
                      <a:pt x="50" y="600"/>
                    </a:lnTo>
                    <a:lnTo>
                      <a:pt x="67" y="593"/>
                    </a:lnTo>
                    <a:lnTo>
                      <a:pt x="83" y="583"/>
                    </a:lnTo>
                    <a:lnTo>
                      <a:pt x="97" y="571"/>
                    </a:lnTo>
                    <a:lnTo>
                      <a:pt x="94" y="569"/>
                    </a:lnTo>
                    <a:lnTo>
                      <a:pt x="91" y="568"/>
                    </a:lnTo>
                    <a:lnTo>
                      <a:pt x="88" y="568"/>
                    </a:lnTo>
                    <a:lnTo>
                      <a:pt x="87" y="569"/>
                    </a:lnTo>
                    <a:lnTo>
                      <a:pt x="77" y="572"/>
                    </a:lnTo>
                    <a:lnTo>
                      <a:pt x="67" y="571"/>
                    </a:lnTo>
                    <a:lnTo>
                      <a:pt x="57" y="568"/>
                    </a:lnTo>
                    <a:lnTo>
                      <a:pt x="49" y="569"/>
                    </a:lnTo>
                    <a:lnTo>
                      <a:pt x="46" y="569"/>
                    </a:lnTo>
                    <a:lnTo>
                      <a:pt x="43" y="571"/>
                    </a:lnTo>
                    <a:lnTo>
                      <a:pt x="42" y="572"/>
                    </a:lnTo>
                    <a:lnTo>
                      <a:pt x="39" y="572"/>
                    </a:lnTo>
                    <a:lnTo>
                      <a:pt x="37" y="571"/>
                    </a:lnTo>
                    <a:lnTo>
                      <a:pt x="20" y="554"/>
                    </a:lnTo>
                    <a:lnTo>
                      <a:pt x="2" y="539"/>
                    </a:lnTo>
                    <a:lnTo>
                      <a:pt x="0" y="537"/>
                    </a:lnTo>
                    <a:lnTo>
                      <a:pt x="0" y="534"/>
                    </a:lnTo>
                    <a:lnTo>
                      <a:pt x="0" y="531"/>
                    </a:lnTo>
                    <a:lnTo>
                      <a:pt x="0" y="527"/>
                    </a:lnTo>
                    <a:lnTo>
                      <a:pt x="0" y="522"/>
                    </a:lnTo>
                    <a:lnTo>
                      <a:pt x="2" y="518"/>
                    </a:lnTo>
                    <a:lnTo>
                      <a:pt x="5" y="521"/>
                    </a:lnTo>
                    <a:lnTo>
                      <a:pt x="9" y="522"/>
                    </a:lnTo>
                    <a:lnTo>
                      <a:pt x="12" y="522"/>
                    </a:lnTo>
                    <a:lnTo>
                      <a:pt x="16" y="521"/>
                    </a:lnTo>
                    <a:lnTo>
                      <a:pt x="19" y="519"/>
                    </a:lnTo>
                    <a:lnTo>
                      <a:pt x="23" y="518"/>
                    </a:lnTo>
                    <a:lnTo>
                      <a:pt x="22" y="517"/>
                    </a:lnTo>
                    <a:lnTo>
                      <a:pt x="22" y="514"/>
                    </a:lnTo>
                    <a:lnTo>
                      <a:pt x="23" y="512"/>
                    </a:lnTo>
                    <a:lnTo>
                      <a:pt x="26" y="512"/>
                    </a:lnTo>
                    <a:lnTo>
                      <a:pt x="27" y="511"/>
                    </a:lnTo>
                    <a:lnTo>
                      <a:pt x="29" y="510"/>
                    </a:lnTo>
                    <a:lnTo>
                      <a:pt x="29" y="507"/>
                    </a:lnTo>
                    <a:lnTo>
                      <a:pt x="29" y="505"/>
                    </a:lnTo>
                    <a:lnTo>
                      <a:pt x="36" y="505"/>
                    </a:lnTo>
                    <a:lnTo>
                      <a:pt x="44" y="507"/>
                    </a:lnTo>
                    <a:lnTo>
                      <a:pt x="53" y="505"/>
                    </a:lnTo>
                    <a:lnTo>
                      <a:pt x="56" y="505"/>
                    </a:lnTo>
                    <a:lnTo>
                      <a:pt x="59" y="505"/>
                    </a:lnTo>
                    <a:lnTo>
                      <a:pt x="62" y="507"/>
                    </a:lnTo>
                    <a:lnTo>
                      <a:pt x="66" y="510"/>
                    </a:lnTo>
                    <a:lnTo>
                      <a:pt x="71" y="511"/>
                    </a:lnTo>
                    <a:lnTo>
                      <a:pt x="77" y="510"/>
                    </a:lnTo>
                    <a:lnTo>
                      <a:pt x="84" y="507"/>
                    </a:lnTo>
                    <a:lnTo>
                      <a:pt x="91" y="505"/>
                    </a:lnTo>
                    <a:lnTo>
                      <a:pt x="104" y="508"/>
                    </a:lnTo>
                    <a:lnTo>
                      <a:pt x="115" y="507"/>
                    </a:lnTo>
                    <a:lnTo>
                      <a:pt x="120" y="504"/>
                    </a:lnTo>
                    <a:lnTo>
                      <a:pt x="121" y="501"/>
                    </a:lnTo>
                    <a:lnTo>
                      <a:pt x="123" y="498"/>
                    </a:lnTo>
                    <a:lnTo>
                      <a:pt x="124" y="494"/>
                    </a:lnTo>
                    <a:lnTo>
                      <a:pt x="124" y="490"/>
                    </a:lnTo>
                    <a:lnTo>
                      <a:pt x="123" y="487"/>
                    </a:lnTo>
                    <a:lnTo>
                      <a:pt x="117" y="475"/>
                    </a:lnTo>
                    <a:lnTo>
                      <a:pt x="111" y="466"/>
                    </a:lnTo>
                    <a:lnTo>
                      <a:pt x="106" y="454"/>
                    </a:lnTo>
                    <a:lnTo>
                      <a:pt x="106" y="443"/>
                    </a:lnTo>
                    <a:lnTo>
                      <a:pt x="101" y="443"/>
                    </a:lnTo>
                    <a:lnTo>
                      <a:pt x="98" y="443"/>
                    </a:lnTo>
                    <a:lnTo>
                      <a:pt x="94" y="443"/>
                    </a:lnTo>
                    <a:lnTo>
                      <a:pt x="93" y="441"/>
                    </a:lnTo>
                    <a:lnTo>
                      <a:pt x="86" y="431"/>
                    </a:lnTo>
                    <a:lnTo>
                      <a:pt x="83" y="421"/>
                    </a:lnTo>
                    <a:lnTo>
                      <a:pt x="81" y="409"/>
                    </a:lnTo>
                    <a:lnTo>
                      <a:pt x="81" y="407"/>
                    </a:lnTo>
                    <a:lnTo>
                      <a:pt x="81" y="406"/>
                    </a:lnTo>
                    <a:lnTo>
                      <a:pt x="81" y="403"/>
                    </a:lnTo>
                    <a:lnTo>
                      <a:pt x="80" y="402"/>
                    </a:lnTo>
                    <a:lnTo>
                      <a:pt x="77" y="402"/>
                    </a:lnTo>
                    <a:lnTo>
                      <a:pt x="73" y="402"/>
                    </a:lnTo>
                    <a:lnTo>
                      <a:pt x="69" y="400"/>
                    </a:lnTo>
                    <a:lnTo>
                      <a:pt x="64" y="399"/>
                    </a:lnTo>
                    <a:lnTo>
                      <a:pt x="62" y="396"/>
                    </a:lnTo>
                    <a:lnTo>
                      <a:pt x="59" y="393"/>
                    </a:lnTo>
                    <a:lnTo>
                      <a:pt x="59" y="389"/>
                    </a:lnTo>
                    <a:lnTo>
                      <a:pt x="59" y="383"/>
                    </a:lnTo>
                    <a:lnTo>
                      <a:pt x="59" y="379"/>
                    </a:lnTo>
                    <a:lnTo>
                      <a:pt x="60" y="379"/>
                    </a:lnTo>
                    <a:lnTo>
                      <a:pt x="62" y="379"/>
                    </a:lnTo>
                    <a:lnTo>
                      <a:pt x="63" y="379"/>
                    </a:lnTo>
                    <a:lnTo>
                      <a:pt x="64" y="379"/>
                    </a:lnTo>
                    <a:lnTo>
                      <a:pt x="64" y="377"/>
                    </a:lnTo>
                    <a:lnTo>
                      <a:pt x="64" y="375"/>
                    </a:lnTo>
                    <a:lnTo>
                      <a:pt x="64" y="372"/>
                    </a:lnTo>
                    <a:lnTo>
                      <a:pt x="64" y="370"/>
                    </a:lnTo>
                    <a:lnTo>
                      <a:pt x="64" y="369"/>
                    </a:lnTo>
                    <a:lnTo>
                      <a:pt x="66" y="368"/>
                    </a:lnTo>
                    <a:lnTo>
                      <a:pt x="67" y="366"/>
                    </a:lnTo>
                    <a:lnTo>
                      <a:pt x="76" y="365"/>
                    </a:lnTo>
                    <a:lnTo>
                      <a:pt x="81" y="358"/>
                    </a:lnTo>
                    <a:lnTo>
                      <a:pt x="84" y="350"/>
                    </a:lnTo>
                    <a:lnTo>
                      <a:pt x="87" y="343"/>
                    </a:lnTo>
                    <a:lnTo>
                      <a:pt x="90" y="338"/>
                    </a:lnTo>
                    <a:lnTo>
                      <a:pt x="97" y="338"/>
                    </a:lnTo>
                    <a:lnTo>
                      <a:pt x="104" y="342"/>
                    </a:lnTo>
                    <a:lnTo>
                      <a:pt x="113" y="348"/>
                    </a:lnTo>
                    <a:lnTo>
                      <a:pt x="121" y="348"/>
                    </a:lnTo>
                    <a:lnTo>
                      <a:pt x="125" y="346"/>
                    </a:lnTo>
                    <a:lnTo>
                      <a:pt x="130" y="346"/>
                    </a:lnTo>
                    <a:lnTo>
                      <a:pt x="134" y="348"/>
                    </a:lnTo>
                    <a:lnTo>
                      <a:pt x="137" y="348"/>
                    </a:lnTo>
                    <a:lnTo>
                      <a:pt x="140" y="346"/>
                    </a:lnTo>
                    <a:lnTo>
                      <a:pt x="142" y="345"/>
                    </a:lnTo>
                    <a:lnTo>
                      <a:pt x="152" y="333"/>
                    </a:lnTo>
                    <a:lnTo>
                      <a:pt x="161" y="319"/>
                    </a:lnTo>
                    <a:lnTo>
                      <a:pt x="171" y="308"/>
                    </a:lnTo>
                    <a:lnTo>
                      <a:pt x="188" y="298"/>
                    </a:lnTo>
                    <a:lnTo>
                      <a:pt x="204" y="285"/>
                    </a:lnTo>
                    <a:lnTo>
                      <a:pt x="208" y="275"/>
                    </a:lnTo>
                    <a:lnTo>
                      <a:pt x="213" y="265"/>
                    </a:lnTo>
                    <a:lnTo>
                      <a:pt x="218" y="255"/>
                    </a:lnTo>
                    <a:lnTo>
                      <a:pt x="225" y="251"/>
                    </a:lnTo>
                    <a:lnTo>
                      <a:pt x="233" y="248"/>
                    </a:lnTo>
                    <a:lnTo>
                      <a:pt x="242" y="247"/>
                    </a:lnTo>
                    <a:lnTo>
                      <a:pt x="245" y="245"/>
                    </a:lnTo>
                    <a:lnTo>
                      <a:pt x="245" y="244"/>
                    </a:lnTo>
                    <a:lnTo>
                      <a:pt x="245" y="243"/>
                    </a:lnTo>
                    <a:lnTo>
                      <a:pt x="243" y="240"/>
                    </a:lnTo>
                    <a:lnTo>
                      <a:pt x="242" y="238"/>
                    </a:lnTo>
                    <a:lnTo>
                      <a:pt x="242" y="235"/>
                    </a:lnTo>
                    <a:lnTo>
                      <a:pt x="242" y="234"/>
                    </a:lnTo>
                    <a:lnTo>
                      <a:pt x="253" y="221"/>
                    </a:lnTo>
                    <a:lnTo>
                      <a:pt x="266" y="211"/>
                    </a:lnTo>
                    <a:lnTo>
                      <a:pt x="277" y="201"/>
                    </a:lnTo>
                    <a:lnTo>
                      <a:pt x="275" y="201"/>
                    </a:lnTo>
                    <a:lnTo>
                      <a:pt x="273" y="200"/>
                    </a:lnTo>
                    <a:lnTo>
                      <a:pt x="270" y="199"/>
                    </a:lnTo>
                    <a:lnTo>
                      <a:pt x="269" y="197"/>
                    </a:lnTo>
                    <a:lnTo>
                      <a:pt x="267" y="196"/>
                    </a:lnTo>
                    <a:lnTo>
                      <a:pt x="265" y="196"/>
                    </a:lnTo>
                    <a:lnTo>
                      <a:pt x="265" y="193"/>
                    </a:lnTo>
                    <a:lnTo>
                      <a:pt x="266" y="190"/>
                    </a:lnTo>
                    <a:lnTo>
                      <a:pt x="267" y="187"/>
                    </a:lnTo>
                    <a:lnTo>
                      <a:pt x="269" y="186"/>
                    </a:lnTo>
                    <a:lnTo>
                      <a:pt x="272" y="184"/>
                    </a:lnTo>
                    <a:lnTo>
                      <a:pt x="269" y="183"/>
                    </a:lnTo>
                    <a:lnTo>
                      <a:pt x="266" y="181"/>
                    </a:lnTo>
                    <a:lnTo>
                      <a:pt x="265" y="179"/>
                    </a:lnTo>
                    <a:lnTo>
                      <a:pt x="265" y="176"/>
                    </a:lnTo>
                    <a:lnTo>
                      <a:pt x="265" y="173"/>
                    </a:lnTo>
                    <a:lnTo>
                      <a:pt x="266" y="170"/>
                    </a:lnTo>
                    <a:lnTo>
                      <a:pt x="267" y="169"/>
                    </a:lnTo>
                    <a:lnTo>
                      <a:pt x="269" y="166"/>
                    </a:lnTo>
                    <a:lnTo>
                      <a:pt x="277" y="156"/>
                    </a:lnTo>
                    <a:lnTo>
                      <a:pt x="289" y="150"/>
                    </a:lnTo>
                    <a:lnTo>
                      <a:pt x="303" y="149"/>
                    </a:lnTo>
                    <a:lnTo>
                      <a:pt x="300" y="142"/>
                    </a:lnTo>
                    <a:lnTo>
                      <a:pt x="293" y="139"/>
                    </a:lnTo>
                    <a:lnTo>
                      <a:pt x="286" y="139"/>
                    </a:lnTo>
                    <a:lnTo>
                      <a:pt x="279" y="137"/>
                    </a:lnTo>
                    <a:lnTo>
                      <a:pt x="273" y="135"/>
                    </a:lnTo>
                    <a:lnTo>
                      <a:pt x="273" y="133"/>
                    </a:lnTo>
                    <a:lnTo>
                      <a:pt x="273" y="132"/>
                    </a:lnTo>
                    <a:lnTo>
                      <a:pt x="276" y="130"/>
                    </a:lnTo>
                    <a:lnTo>
                      <a:pt x="277" y="129"/>
                    </a:lnTo>
                    <a:lnTo>
                      <a:pt x="279" y="127"/>
                    </a:lnTo>
                    <a:lnTo>
                      <a:pt x="280" y="126"/>
                    </a:lnTo>
                    <a:lnTo>
                      <a:pt x="282" y="125"/>
                    </a:lnTo>
                    <a:lnTo>
                      <a:pt x="280" y="123"/>
                    </a:lnTo>
                    <a:lnTo>
                      <a:pt x="275" y="122"/>
                    </a:lnTo>
                    <a:lnTo>
                      <a:pt x="269" y="125"/>
                    </a:lnTo>
                    <a:lnTo>
                      <a:pt x="263" y="126"/>
                    </a:lnTo>
                    <a:lnTo>
                      <a:pt x="258" y="123"/>
                    </a:lnTo>
                    <a:lnTo>
                      <a:pt x="252" y="115"/>
                    </a:lnTo>
                    <a:lnTo>
                      <a:pt x="248" y="106"/>
                    </a:lnTo>
                    <a:lnTo>
                      <a:pt x="242" y="96"/>
                    </a:lnTo>
                    <a:lnTo>
                      <a:pt x="246" y="98"/>
                    </a:lnTo>
                    <a:lnTo>
                      <a:pt x="250" y="96"/>
                    </a:lnTo>
                    <a:lnTo>
                      <a:pt x="252" y="96"/>
                    </a:lnTo>
                    <a:lnTo>
                      <a:pt x="253" y="95"/>
                    </a:lnTo>
                    <a:lnTo>
                      <a:pt x="253" y="93"/>
                    </a:lnTo>
                    <a:lnTo>
                      <a:pt x="253" y="92"/>
                    </a:lnTo>
                    <a:lnTo>
                      <a:pt x="250" y="91"/>
                    </a:lnTo>
                    <a:lnTo>
                      <a:pt x="249" y="88"/>
                    </a:lnTo>
                    <a:lnTo>
                      <a:pt x="248" y="85"/>
                    </a:lnTo>
                    <a:lnTo>
                      <a:pt x="246" y="82"/>
                    </a:lnTo>
                    <a:lnTo>
                      <a:pt x="245" y="79"/>
                    </a:lnTo>
                    <a:lnTo>
                      <a:pt x="242" y="78"/>
                    </a:lnTo>
                    <a:lnTo>
                      <a:pt x="246" y="78"/>
                    </a:lnTo>
                    <a:lnTo>
                      <a:pt x="249" y="78"/>
                    </a:lnTo>
                    <a:lnTo>
                      <a:pt x="253" y="78"/>
                    </a:lnTo>
                    <a:lnTo>
                      <a:pt x="256" y="76"/>
                    </a:lnTo>
                    <a:lnTo>
                      <a:pt x="258" y="76"/>
                    </a:lnTo>
                    <a:lnTo>
                      <a:pt x="258" y="75"/>
                    </a:lnTo>
                    <a:lnTo>
                      <a:pt x="259" y="72"/>
                    </a:lnTo>
                    <a:lnTo>
                      <a:pt x="259" y="71"/>
                    </a:lnTo>
                    <a:lnTo>
                      <a:pt x="250" y="64"/>
                    </a:lnTo>
                    <a:lnTo>
                      <a:pt x="246" y="55"/>
                    </a:lnTo>
                    <a:lnTo>
                      <a:pt x="245" y="45"/>
                    </a:lnTo>
                    <a:lnTo>
                      <a:pt x="249" y="38"/>
                    </a:lnTo>
                    <a:lnTo>
                      <a:pt x="259" y="31"/>
                    </a:lnTo>
                    <a:lnTo>
                      <a:pt x="270" y="31"/>
                    </a:lnTo>
                    <a:lnTo>
                      <a:pt x="282" y="34"/>
                    </a:lnTo>
                    <a:lnTo>
                      <a:pt x="294" y="39"/>
                    </a:lnTo>
                    <a:lnTo>
                      <a:pt x="306" y="42"/>
                    </a:lnTo>
                    <a:lnTo>
                      <a:pt x="317" y="44"/>
                    </a:lnTo>
                    <a:lnTo>
                      <a:pt x="330" y="39"/>
                    </a:lnTo>
                    <a:lnTo>
                      <a:pt x="341" y="35"/>
                    </a:lnTo>
                    <a:lnTo>
                      <a:pt x="354" y="31"/>
                    </a:lnTo>
                    <a:lnTo>
                      <a:pt x="367" y="25"/>
                    </a:lnTo>
                    <a:lnTo>
                      <a:pt x="380" y="17"/>
                    </a:lnTo>
                    <a:lnTo>
                      <a:pt x="391" y="4"/>
                    </a:lnTo>
                    <a:lnTo>
                      <a:pt x="398" y="0"/>
                    </a:lnTo>
                    <a:lnTo>
                      <a:pt x="405" y="0"/>
                    </a:lnTo>
                    <a:lnTo>
                      <a:pt x="411" y="3"/>
                    </a:lnTo>
                    <a:lnTo>
                      <a:pt x="415" y="7"/>
                    </a:lnTo>
                    <a:lnTo>
                      <a:pt x="424" y="25"/>
                    </a:lnTo>
                    <a:lnTo>
                      <a:pt x="435" y="39"/>
                    </a:lnTo>
                    <a:lnTo>
                      <a:pt x="449" y="52"/>
                    </a:lnTo>
                    <a:lnTo>
                      <a:pt x="451" y="58"/>
                    </a:lnTo>
                    <a:lnTo>
                      <a:pt x="448" y="65"/>
                    </a:lnTo>
                    <a:lnTo>
                      <a:pt x="444" y="72"/>
                    </a:lnTo>
                    <a:lnTo>
                      <a:pt x="444" y="81"/>
                    </a:lnTo>
                    <a:lnTo>
                      <a:pt x="451" y="91"/>
                    </a:lnTo>
                    <a:lnTo>
                      <a:pt x="459" y="99"/>
                    </a:lnTo>
                    <a:lnTo>
                      <a:pt x="471" y="108"/>
                    </a:lnTo>
                    <a:lnTo>
                      <a:pt x="476" y="113"/>
                    </a:lnTo>
                    <a:lnTo>
                      <a:pt x="476" y="119"/>
                    </a:lnTo>
                    <a:lnTo>
                      <a:pt x="472" y="127"/>
                    </a:lnTo>
                    <a:lnTo>
                      <a:pt x="466" y="135"/>
                    </a:lnTo>
                    <a:lnTo>
                      <a:pt x="463" y="143"/>
                    </a:lnTo>
                    <a:lnTo>
                      <a:pt x="462" y="145"/>
                    </a:lnTo>
                    <a:lnTo>
                      <a:pt x="459" y="146"/>
                    </a:lnTo>
                    <a:lnTo>
                      <a:pt x="456" y="147"/>
                    </a:lnTo>
                    <a:lnTo>
                      <a:pt x="454" y="146"/>
                    </a:lnTo>
                    <a:lnTo>
                      <a:pt x="449" y="143"/>
                    </a:lnTo>
                    <a:lnTo>
                      <a:pt x="445" y="139"/>
                    </a:lnTo>
                    <a:lnTo>
                      <a:pt x="442" y="136"/>
                    </a:lnTo>
                    <a:lnTo>
                      <a:pt x="439" y="135"/>
                    </a:lnTo>
                    <a:lnTo>
                      <a:pt x="435" y="135"/>
                    </a:lnTo>
                    <a:lnTo>
                      <a:pt x="432" y="136"/>
                    </a:lnTo>
                    <a:lnTo>
                      <a:pt x="431" y="137"/>
                    </a:lnTo>
                    <a:lnTo>
                      <a:pt x="431" y="140"/>
                    </a:lnTo>
                    <a:lnTo>
                      <a:pt x="437" y="152"/>
                    </a:lnTo>
                    <a:lnTo>
                      <a:pt x="441" y="163"/>
                    </a:lnTo>
                    <a:lnTo>
                      <a:pt x="441" y="176"/>
                    </a:lnTo>
                    <a:lnTo>
                      <a:pt x="437" y="187"/>
                    </a:lnTo>
                    <a:lnTo>
                      <a:pt x="439" y="187"/>
                    </a:lnTo>
                    <a:lnTo>
                      <a:pt x="442" y="187"/>
                    </a:lnTo>
                    <a:lnTo>
                      <a:pt x="445" y="189"/>
                    </a:lnTo>
                    <a:lnTo>
                      <a:pt x="448" y="190"/>
                    </a:lnTo>
                    <a:lnTo>
                      <a:pt x="451" y="190"/>
                    </a:lnTo>
                    <a:lnTo>
                      <a:pt x="454" y="189"/>
                    </a:lnTo>
                    <a:lnTo>
                      <a:pt x="456" y="187"/>
                    </a:lnTo>
                    <a:lnTo>
                      <a:pt x="459" y="189"/>
                    </a:lnTo>
                    <a:lnTo>
                      <a:pt x="461" y="190"/>
                    </a:lnTo>
                    <a:lnTo>
                      <a:pt x="462" y="193"/>
                    </a:lnTo>
                    <a:lnTo>
                      <a:pt x="463" y="196"/>
                    </a:lnTo>
                    <a:lnTo>
                      <a:pt x="465" y="199"/>
                    </a:lnTo>
                    <a:lnTo>
                      <a:pt x="466" y="201"/>
                    </a:lnTo>
                    <a:lnTo>
                      <a:pt x="468" y="201"/>
                    </a:lnTo>
                    <a:lnTo>
                      <a:pt x="488" y="211"/>
                    </a:lnTo>
                    <a:lnTo>
                      <a:pt x="506" y="221"/>
                    </a:lnTo>
                    <a:lnTo>
                      <a:pt x="522" y="235"/>
                    </a:lnTo>
                    <a:lnTo>
                      <a:pt x="530" y="241"/>
                    </a:lnTo>
                    <a:lnTo>
                      <a:pt x="527" y="244"/>
                    </a:lnTo>
                    <a:lnTo>
                      <a:pt x="526" y="248"/>
                    </a:lnTo>
                    <a:lnTo>
                      <a:pt x="523" y="251"/>
                    </a:lnTo>
                    <a:lnTo>
                      <a:pt x="519" y="255"/>
                    </a:lnTo>
                    <a:lnTo>
                      <a:pt x="516" y="257"/>
                    </a:lnTo>
                    <a:lnTo>
                      <a:pt x="512" y="258"/>
                    </a:lnTo>
                    <a:lnTo>
                      <a:pt x="508" y="261"/>
                    </a:lnTo>
                    <a:lnTo>
                      <a:pt x="505" y="262"/>
                    </a:lnTo>
                    <a:lnTo>
                      <a:pt x="502" y="265"/>
                    </a:lnTo>
                    <a:lnTo>
                      <a:pt x="500" y="268"/>
                    </a:lnTo>
                    <a:lnTo>
                      <a:pt x="500" y="272"/>
                    </a:lnTo>
                    <a:lnTo>
                      <a:pt x="502" y="278"/>
                    </a:lnTo>
                    <a:lnTo>
                      <a:pt x="502" y="282"/>
                    </a:lnTo>
                    <a:lnTo>
                      <a:pt x="500" y="287"/>
                    </a:lnTo>
                    <a:lnTo>
                      <a:pt x="499" y="291"/>
                    </a:lnTo>
                    <a:lnTo>
                      <a:pt x="498" y="294"/>
                    </a:lnTo>
                    <a:lnTo>
                      <a:pt x="496" y="297"/>
                    </a:lnTo>
                    <a:lnTo>
                      <a:pt x="496" y="298"/>
                    </a:lnTo>
                    <a:lnTo>
                      <a:pt x="495" y="301"/>
                    </a:lnTo>
                    <a:lnTo>
                      <a:pt x="495" y="302"/>
                    </a:lnTo>
                    <a:lnTo>
                      <a:pt x="496" y="304"/>
                    </a:lnTo>
                    <a:lnTo>
                      <a:pt x="502" y="309"/>
                    </a:lnTo>
                    <a:lnTo>
                      <a:pt x="508" y="315"/>
                    </a:lnTo>
                    <a:lnTo>
                      <a:pt x="513" y="318"/>
                    </a:lnTo>
                    <a:lnTo>
                      <a:pt x="520" y="316"/>
                    </a:lnTo>
                    <a:lnTo>
                      <a:pt x="522" y="316"/>
                    </a:lnTo>
                    <a:lnTo>
                      <a:pt x="523" y="316"/>
                    </a:lnTo>
                    <a:lnTo>
                      <a:pt x="526" y="321"/>
                    </a:lnTo>
                    <a:lnTo>
                      <a:pt x="529" y="325"/>
                    </a:lnTo>
                    <a:lnTo>
                      <a:pt x="530" y="325"/>
                    </a:lnTo>
                    <a:lnTo>
                      <a:pt x="533" y="325"/>
                    </a:lnTo>
                    <a:lnTo>
                      <a:pt x="535" y="325"/>
                    </a:lnTo>
                    <a:lnTo>
                      <a:pt x="537" y="326"/>
                    </a:lnTo>
                    <a:lnTo>
                      <a:pt x="549" y="335"/>
                    </a:lnTo>
                    <a:lnTo>
                      <a:pt x="562" y="343"/>
                    </a:lnTo>
                    <a:lnTo>
                      <a:pt x="564" y="345"/>
                    </a:lnTo>
                    <a:lnTo>
                      <a:pt x="569" y="346"/>
                    </a:lnTo>
                    <a:lnTo>
                      <a:pt x="573" y="346"/>
                    </a:lnTo>
                    <a:lnTo>
                      <a:pt x="577" y="348"/>
                    </a:lnTo>
                    <a:lnTo>
                      <a:pt x="581" y="350"/>
                    </a:lnTo>
                    <a:lnTo>
                      <a:pt x="586" y="353"/>
                    </a:lnTo>
                    <a:lnTo>
                      <a:pt x="588" y="353"/>
                    </a:lnTo>
                    <a:lnTo>
                      <a:pt x="591" y="353"/>
                    </a:lnTo>
                    <a:lnTo>
                      <a:pt x="594" y="353"/>
                    </a:lnTo>
                    <a:lnTo>
                      <a:pt x="597" y="355"/>
                    </a:lnTo>
                    <a:lnTo>
                      <a:pt x="603" y="358"/>
                    </a:lnTo>
                    <a:lnTo>
                      <a:pt x="610" y="362"/>
                    </a:lnTo>
                    <a:lnTo>
                      <a:pt x="615" y="366"/>
                    </a:lnTo>
                    <a:lnTo>
                      <a:pt x="624" y="368"/>
                    </a:lnTo>
                    <a:lnTo>
                      <a:pt x="625" y="369"/>
                    </a:lnTo>
                    <a:lnTo>
                      <a:pt x="625" y="370"/>
                    </a:lnTo>
                    <a:lnTo>
                      <a:pt x="625" y="372"/>
                    </a:lnTo>
                    <a:lnTo>
                      <a:pt x="627" y="373"/>
                    </a:lnTo>
                    <a:lnTo>
                      <a:pt x="628" y="373"/>
                    </a:lnTo>
                    <a:lnTo>
                      <a:pt x="631" y="373"/>
                    </a:lnTo>
                    <a:lnTo>
                      <a:pt x="634" y="373"/>
                    </a:lnTo>
                    <a:lnTo>
                      <a:pt x="635" y="372"/>
                    </a:lnTo>
                    <a:lnTo>
                      <a:pt x="637" y="370"/>
                    </a:lnTo>
                    <a:lnTo>
                      <a:pt x="637" y="368"/>
                    </a:lnTo>
                    <a:lnTo>
                      <a:pt x="654" y="368"/>
                    </a:lnTo>
                    <a:lnTo>
                      <a:pt x="672" y="370"/>
                    </a:lnTo>
                    <a:lnTo>
                      <a:pt x="677" y="370"/>
                    </a:lnTo>
                    <a:lnTo>
                      <a:pt x="679" y="372"/>
                    </a:lnTo>
                    <a:lnTo>
                      <a:pt x="684" y="375"/>
                    </a:lnTo>
                    <a:lnTo>
                      <a:pt x="685" y="376"/>
                    </a:lnTo>
                    <a:lnTo>
                      <a:pt x="685" y="379"/>
                    </a:lnTo>
                    <a:lnTo>
                      <a:pt x="685" y="380"/>
                    </a:lnTo>
                    <a:lnTo>
                      <a:pt x="685" y="383"/>
                    </a:lnTo>
                    <a:lnTo>
                      <a:pt x="687" y="385"/>
                    </a:lnTo>
                    <a:lnTo>
                      <a:pt x="688" y="386"/>
                    </a:lnTo>
                    <a:lnTo>
                      <a:pt x="689" y="386"/>
                    </a:lnTo>
                    <a:lnTo>
                      <a:pt x="692" y="386"/>
                    </a:lnTo>
                    <a:lnTo>
                      <a:pt x="694" y="386"/>
                    </a:lnTo>
                    <a:lnTo>
                      <a:pt x="695" y="387"/>
                    </a:lnTo>
                    <a:lnTo>
                      <a:pt x="696" y="389"/>
                    </a:lnTo>
                    <a:lnTo>
                      <a:pt x="699" y="390"/>
                    </a:lnTo>
                    <a:lnTo>
                      <a:pt x="701" y="392"/>
                    </a:lnTo>
                    <a:lnTo>
                      <a:pt x="702" y="394"/>
                    </a:lnTo>
                    <a:lnTo>
                      <a:pt x="705" y="397"/>
                    </a:lnTo>
                    <a:lnTo>
                      <a:pt x="708" y="399"/>
                    </a:lnTo>
                    <a:lnTo>
                      <a:pt x="711" y="400"/>
                    </a:lnTo>
                    <a:lnTo>
                      <a:pt x="713" y="400"/>
                    </a:lnTo>
                    <a:lnTo>
                      <a:pt x="716" y="400"/>
                    </a:lnTo>
                    <a:lnTo>
                      <a:pt x="719" y="399"/>
                    </a:lnTo>
                    <a:lnTo>
                      <a:pt x="722" y="397"/>
                    </a:lnTo>
                    <a:lnTo>
                      <a:pt x="723" y="397"/>
                    </a:lnTo>
                    <a:lnTo>
                      <a:pt x="726" y="399"/>
                    </a:lnTo>
                    <a:lnTo>
                      <a:pt x="728" y="402"/>
                    </a:lnTo>
                    <a:lnTo>
                      <a:pt x="731" y="404"/>
                    </a:lnTo>
                    <a:lnTo>
                      <a:pt x="733" y="407"/>
                    </a:lnTo>
                    <a:lnTo>
                      <a:pt x="736" y="407"/>
                    </a:lnTo>
                    <a:lnTo>
                      <a:pt x="742" y="407"/>
                    </a:lnTo>
                    <a:lnTo>
                      <a:pt x="748" y="406"/>
                    </a:lnTo>
                    <a:lnTo>
                      <a:pt x="752" y="406"/>
                    </a:lnTo>
                    <a:lnTo>
                      <a:pt x="758" y="407"/>
                    </a:lnTo>
                    <a:lnTo>
                      <a:pt x="758" y="409"/>
                    </a:lnTo>
                    <a:lnTo>
                      <a:pt x="759" y="410"/>
                    </a:lnTo>
                    <a:lnTo>
                      <a:pt x="762" y="413"/>
                    </a:lnTo>
                    <a:lnTo>
                      <a:pt x="765" y="414"/>
                    </a:lnTo>
                    <a:lnTo>
                      <a:pt x="769" y="414"/>
                    </a:lnTo>
                    <a:lnTo>
                      <a:pt x="773" y="414"/>
                    </a:lnTo>
                    <a:lnTo>
                      <a:pt x="777" y="414"/>
                    </a:lnTo>
                    <a:lnTo>
                      <a:pt x="779" y="413"/>
                    </a:lnTo>
                    <a:lnTo>
                      <a:pt x="780" y="412"/>
                    </a:lnTo>
                    <a:lnTo>
                      <a:pt x="782" y="412"/>
                    </a:lnTo>
                    <a:lnTo>
                      <a:pt x="799" y="413"/>
                    </a:lnTo>
                    <a:lnTo>
                      <a:pt x="817" y="414"/>
                    </a:lnTo>
                    <a:lnTo>
                      <a:pt x="821" y="414"/>
                    </a:lnTo>
                    <a:lnTo>
                      <a:pt x="827" y="414"/>
                    </a:lnTo>
                    <a:lnTo>
                      <a:pt x="831" y="413"/>
                    </a:lnTo>
                    <a:lnTo>
                      <a:pt x="834" y="413"/>
                    </a:lnTo>
                    <a:lnTo>
                      <a:pt x="834" y="410"/>
                    </a:lnTo>
                    <a:lnTo>
                      <a:pt x="836" y="409"/>
                    </a:lnTo>
                    <a:lnTo>
                      <a:pt x="836" y="406"/>
                    </a:lnTo>
                    <a:lnTo>
                      <a:pt x="837" y="404"/>
                    </a:lnTo>
                    <a:lnTo>
                      <a:pt x="841" y="406"/>
                    </a:lnTo>
                    <a:close/>
                  </a:path>
                </a:pathLst>
              </a:custGeom>
              <a:grpFill/>
              <a:ln w="0">
                <a:solidFill>
                  <a:schemeClr val="bg1">
                    <a:lumMod val="95000"/>
                  </a:schemeClr>
                </a:solidFill>
                <a:prstDash val="solid"/>
                <a:round/>
              </a:ln>
            </p:spPr>
            <p:txBody>
              <a:bodyPr/>
              <a:lstStyle/>
              <a:p>
                <a:pPr fontAlgn="base">
                  <a:spcBef>
                    <a:spcPct val="0"/>
                  </a:spcBef>
                  <a:spcAft>
                    <a:spcPct val="0"/>
                  </a:spcAft>
                </a:pPr>
                <a:endParaRPr lang="zh-CN" altLang="en-US" sz="1800" b="1">
                  <a:solidFill>
                    <a:prstClr val="black"/>
                  </a:solidFill>
                  <a:latin typeface="微软雅黑" panose="020B0503020204020204" charset="-122"/>
                  <a:ea typeface="微软雅黑" panose="020B0503020204020204" charset="-122"/>
                </a:endParaRPr>
              </a:p>
            </p:txBody>
          </p:sp>
        </p:grpSp>
        <p:cxnSp>
          <p:nvCxnSpPr>
            <p:cNvPr id="4" name="直接连接符 3"/>
            <p:cNvCxnSpPr/>
            <p:nvPr/>
          </p:nvCxnSpPr>
          <p:spPr>
            <a:xfrm>
              <a:off x="3300" y="3787"/>
              <a:ext cx="2143" cy="3"/>
            </a:xfrm>
            <a:prstGeom prst="line">
              <a:avLst/>
            </a:prstGeom>
            <a:ln w="15875" cap="rnd">
              <a:solidFill>
                <a:srgbClr val="686151"/>
              </a:solidFill>
              <a:prstDash val="sysDot"/>
              <a:headEnd type="none" w="sm" len="sm"/>
              <a:tailEnd type="oval" w="med" len="me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787" y="4462"/>
              <a:ext cx="2363" cy="3"/>
            </a:xfrm>
            <a:prstGeom prst="line">
              <a:avLst/>
            </a:prstGeom>
            <a:ln w="15875" cap="rnd">
              <a:solidFill>
                <a:srgbClr val="686151"/>
              </a:solidFill>
              <a:prstDash val="sysDot"/>
              <a:headEnd type="none" w="sm" len="sm"/>
              <a:tailEnd type="oval" w="med" len="me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0725" y="5025"/>
              <a:ext cx="2425" cy="3"/>
            </a:xfrm>
            <a:prstGeom prst="line">
              <a:avLst/>
            </a:prstGeom>
            <a:ln w="15875" cap="rnd">
              <a:solidFill>
                <a:srgbClr val="686151"/>
              </a:solidFill>
              <a:prstDash val="sysDot"/>
              <a:headEnd type="none" w="sm" len="sm"/>
              <a:tailEnd type="oval" w="med" len="med"/>
            </a:ln>
          </p:spPr>
          <p:style>
            <a:lnRef idx="1">
              <a:schemeClr val="accent1"/>
            </a:lnRef>
            <a:fillRef idx="0">
              <a:schemeClr val="accent1"/>
            </a:fillRef>
            <a:effectRef idx="0">
              <a:schemeClr val="accent1"/>
            </a:effectRef>
            <a:fontRef idx="minor">
              <a:schemeClr val="tx1"/>
            </a:fontRef>
          </p:style>
        </p:cxnSp>
        <p:sp>
          <p:nvSpPr>
            <p:cNvPr id="10" name="TextBox 77"/>
            <p:cNvSpPr txBox="1">
              <a:spLocks noChangeArrowheads="1"/>
            </p:cNvSpPr>
            <p:nvPr/>
          </p:nvSpPr>
          <p:spPr bwMode="auto">
            <a:xfrm>
              <a:off x="3187" y="3183"/>
              <a:ext cx="3388" cy="580"/>
            </a:xfrm>
            <a:prstGeom prst="rect">
              <a:avLst/>
            </a:prstGeom>
            <a:noFill/>
            <a:ln>
              <a:noFill/>
            </a:ln>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lnSpc>
                  <a:spcPct val="150000"/>
                </a:lnSpc>
              </a:pPr>
              <a:r>
                <a:rPr lang="zh-CN" altLang="en-US" sz="1200" b="1" dirty="0">
                  <a:solidFill>
                    <a:schemeClr val="tx1">
                      <a:lumMod val="75000"/>
                      <a:lumOff val="25000"/>
                    </a:schemeClr>
                  </a:solidFill>
                  <a:latin typeface="微软雅黑" panose="020B0503020204020204" charset="-122"/>
                  <a:ea typeface="微软雅黑" panose="020B0503020204020204" charset="-122"/>
                </a:rPr>
                <a:t>高成长、高波动、高风险</a:t>
              </a:r>
              <a:endParaRPr lang="zh-CN" altLang="en-US" sz="1200" b="1" dirty="0">
                <a:solidFill>
                  <a:schemeClr val="tx1">
                    <a:lumMod val="75000"/>
                    <a:lumOff val="25000"/>
                  </a:schemeClr>
                </a:solidFill>
                <a:latin typeface="微软雅黑" panose="020B0503020204020204" charset="-122"/>
                <a:ea typeface="微软雅黑" panose="020B0503020204020204" charset="-122"/>
              </a:endParaRPr>
            </a:p>
          </p:txBody>
        </p:sp>
        <p:sp>
          <p:nvSpPr>
            <p:cNvPr id="11" name="TextBox 6"/>
            <p:cNvSpPr txBox="1">
              <a:spLocks noChangeArrowheads="1"/>
            </p:cNvSpPr>
            <p:nvPr/>
          </p:nvSpPr>
          <p:spPr bwMode="auto">
            <a:xfrm>
              <a:off x="2660" y="2733"/>
              <a:ext cx="2852" cy="580"/>
            </a:xfrm>
            <a:prstGeom prst="rect">
              <a:avLst/>
            </a:prstGeom>
            <a:effectLst/>
          </p:spPr>
          <p:txBody>
            <a:bodyPr wrap="square">
              <a:spAutoFit/>
            </a:bodyPr>
            <a:lstStyle>
              <a:defPPr>
                <a:defRPr lang="zh-CN"/>
              </a:defPPr>
              <a:lvl1pPr lvl="0" algn="r">
                <a:defRPr sz="1200">
                  <a:solidFill>
                    <a:srgbClr val="984F48"/>
                  </a:solidFill>
                  <a:latin typeface="Broadway" panose="04040905080B02020502" pitchFamily="82" charset="0"/>
                </a:defRPr>
              </a:lvl1pPr>
            </a:lstStyle>
            <a:p>
              <a:r>
                <a:rPr lang="zh-CN" altLang="en-US" sz="1800" b="1" dirty="0">
                  <a:solidFill>
                    <a:srgbClr val="E4535F"/>
                  </a:solidFill>
                  <a:latin typeface="微软雅黑" panose="020B0503020204020204" charset="-122"/>
                  <a:ea typeface="微软雅黑" panose="020B0503020204020204" charset="-122"/>
                  <a:cs typeface="微软雅黑" panose="020B0503020204020204" charset="-122"/>
                </a:rPr>
                <a:t>“三高”市场</a:t>
              </a:r>
              <a:endParaRPr lang="zh-CN" altLang="en-US" sz="1800" b="1" dirty="0">
                <a:solidFill>
                  <a:srgbClr val="E4535F"/>
                </a:solidFill>
                <a:latin typeface="微软雅黑" panose="020B0503020204020204" charset="-122"/>
                <a:ea typeface="微软雅黑" panose="020B0503020204020204" charset="-122"/>
                <a:cs typeface="微软雅黑" panose="020B0503020204020204" charset="-122"/>
              </a:endParaRPr>
            </a:p>
          </p:txBody>
        </p:sp>
        <p:sp>
          <p:nvSpPr>
            <p:cNvPr id="12" name="任意多边形 11"/>
            <p:cNvSpPr/>
            <p:nvPr/>
          </p:nvSpPr>
          <p:spPr>
            <a:xfrm rot="10800000" flipH="1">
              <a:off x="2400" y="5026"/>
              <a:ext cx="3487" cy="4394"/>
            </a:xfrm>
            <a:custGeom>
              <a:avLst/>
              <a:gdLst>
                <a:gd name="connsiteX0" fmla="*/ 458009 w 1803693"/>
                <a:gd name="connsiteY0" fmla="*/ 2718650 h 2718981"/>
                <a:gd name="connsiteX1" fmla="*/ 998984 w 1803693"/>
                <a:gd name="connsiteY1" fmla="*/ 2494295 h 2718981"/>
                <a:gd name="connsiteX2" fmla="*/ 1803692 w 1803693"/>
                <a:gd name="connsiteY2" fmla="*/ 2239504 h 2718981"/>
                <a:gd name="connsiteX3" fmla="*/ 1803692 w 1803693"/>
                <a:gd name="connsiteY3" fmla="*/ 1056118 h 2718981"/>
                <a:gd name="connsiteX4" fmla="*/ 1803693 w 1803693"/>
                <a:gd name="connsiteY4" fmla="*/ 1056118 h 2718981"/>
                <a:gd name="connsiteX5" fmla="*/ 1803693 w 1803693"/>
                <a:gd name="connsiteY5" fmla="*/ 0 h 2718981"/>
                <a:gd name="connsiteX6" fmla="*/ 9523 w 1803693"/>
                <a:gd name="connsiteY6" fmla="*/ 0 h 2718981"/>
                <a:gd name="connsiteX7" fmla="*/ 9523 w 1803693"/>
                <a:gd name="connsiteY7" fmla="*/ 1056118 h 2718981"/>
                <a:gd name="connsiteX8" fmla="*/ 0 w 1803693"/>
                <a:gd name="connsiteY8" fmla="*/ 2600328 h 2718981"/>
                <a:gd name="connsiteX9" fmla="*/ 458009 w 1803693"/>
                <a:gd name="connsiteY9" fmla="*/ 2718650 h 271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3693" h="2718981">
                  <a:moveTo>
                    <a:pt x="458009" y="2718650"/>
                  </a:moveTo>
                  <a:cubicBezTo>
                    <a:pt x="659348" y="2725022"/>
                    <a:pt x="797485" y="2639123"/>
                    <a:pt x="998984" y="2494295"/>
                  </a:cubicBezTo>
                  <a:cubicBezTo>
                    <a:pt x="1296865" y="2276672"/>
                    <a:pt x="1641397" y="2167600"/>
                    <a:pt x="1803692" y="2239504"/>
                  </a:cubicBezTo>
                  <a:lnTo>
                    <a:pt x="1803692" y="1056118"/>
                  </a:lnTo>
                  <a:lnTo>
                    <a:pt x="1803693" y="1056118"/>
                  </a:lnTo>
                  <a:lnTo>
                    <a:pt x="1803693" y="0"/>
                  </a:lnTo>
                  <a:lnTo>
                    <a:pt x="9523" y="0"/>
                  </a:lnTo>
                  <a:lnTo>
                    <a:pt x="9523" y="1056118"/>
                  </a:lnTo>
                  <a:cubicBezTo>
                    <a:pt x="6349" y="1570855"/>
                    <a:pt x="3174" y="2085591"/>
                    <a:pt x="0" y="2600328"/>
                  </a:cubicBezTo>
                  <a:cubicBezTo>
                    <a:pt x="193648" y="2677787"/>
                    <a:pt x="337205" y="2714827"/>
                    <a:pt x="458009" y="2718650"/>
                  </a:cubicBezTo>
                  <a:close/>
                </a:path>
              </a:pathLst>
            </a:cu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anchor="ctr"/>
            <a:lstStyle/>
            <a:p>
              <a:pPr algn="ctr"/>
              <a:endParaRPr lang="zh-CN" altLang="en-US" sz="1800" b="1">
                <a:latin typeface="微软雅黑" panose="020B0503020204020204" charset="-122"/>
                <a:ea typeface="微软雅黑" panose="020B0503020204020204" charset="-122"/>
              </a:endParaRPr>
            </a:p>
          </p:txBody>
        </p:sp>
        <p:sp>
          <p:nvSpPr>
            <p:cNvPr id="13" name="任意多边形 12"/>
            <p:cNvSpPr/>
            <p:nvPr/>
          </p:nvSpPr>
          <p:spPr>
            <a:xfrm rot="10800000" flipH="1">
              <a:off x="5911" y="5588"/>
              <a:ext cx="3600" cy="3831"/>
            </a:xfrm>
            <a:custGeom>
              <a:avLst/>
              <a:gdLst/>
              <a:ahLst/>
              <a:cxnLst/>
              <a:rect l="l" t="t" r="r" b="b"/>
              <a:pathLst>
                <a:path w="1803693" h="2365251">
                  <a:moveTo>
                    <a:pt x="458009" y="2364920"/>
                  </a:moveTo>
                  <a:cubicBezTo>
                    <a:pt x="659348" y="2371292"/>
                    <a:pt x="797485" y="2285393"/>
                    <a:pt x="998984" y="2140565"/>
                  </a:cubicBezTo>
                  <a:cubicBezTo>
                    <a:pt x="1296865" y="1922942"/>
                    <a:pt x="1641397" y="1813870"/>
                    <a:pt x="1803692" y="1885774"/>
                  </a:cubicBezTo>
                  <a:lnTo>
                    <a:pt x="1803692" y="702388"/>
                  </a:lnTo>
                  <a:lnTo>
                    <a:pt x="1803693" y="702388"/>
                  </a:lnTo>
                  <a:lnTo>
                    <a:pt x="1803693" y="0"/>
                  </a:lnTo>
                  <a:lnTo>
                    <a:pt x="9523" y="0"/>
                  </a:lnTo>
                  <a:lnTo>
                    <a:pt x="9523" y="702388"/>
                  </a:lnTo>
                  <a:cubicBezTo>
                    <a:pt x="6349" y="1217125"/>
                    <a:pt x="3174" y="1731861"/>
                    <a:pt x="0" y="2246598"/>
                  </a:cubicBezTo>
                  <a:cubicBezTo>
                    <a:pt x="193648" y="2324057"/>
                    <a:pt x="337205" y="2361097"/>
                    <a:pt x="458009" y="2364920"/>
                  </a:cubicBezTo>
                  <a:close/>
                </a:path>
              </a:pathLst>
            </a:cu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zh-CN" altLang="en-US" sz="1800" b="1">
                <a:latin typeface="微软雅黑" panose="020B0503020204020204" charset="-122"/>
                <a:ea typeface="微软雅黑" panose="020B0503020204020204" charset="-122"/>
              </a:endParaRPr>
            </a:p>
          </p:txBody>
        </p:sp>
        <p:sp>
          <p:nvSpPr>
            <p:cNvPr id="15" name="任意多边形 14"/>
            <p:cNvSpPr/>
            <p:nvPr/>
          </p:nvSpPr>
          <p:spPr>
            <a:xfrm rot="10800000" flipH="1">
              <a:off x="9542" y="6230"/>
              <a:ext cx="5651" cy="3157"/>
            </a:xfrm>
            <a:custGeom>
              <a:avLst/>
              <a:gdLst/>
              <a:ahLst/>
              <a:cxnLst/>
              <a:rect l="l" t="t" r="r" b="b"/>
              <a:pathLst>
                <a:path w="1803693" h="2005211">
                  <a:moveTo>
                    <a:pt x="458009" y="2004880"/>
                  </a:moveTo>
                  <a:cubicBezTo>
                    <a:pt x="659348" y="2011252"/>
                    <a:pt x="797485" y="1925353"/>
                    <a:pt x="998984" y="1780525"/>
                  </a:cubicBezTo>
                  <a:cubicBezTo>
                    <a:pt x="1296865" y="1562902"/>
                    <a:pt x="1641397" y="1453830"/>
                    <a:pt x="1803692" y="1525734"/>
                  </a:cubicBezTo>
                  <a:lnTo>
                    <a:pt x="1803692" y="342348"/>
                  </a:lnTo>
                  <a:lnTo>
                    <a:pt x="1803693" y="342348"/>
                  </a:lnTo>
                  <a:lnTo>
                    <a:pt x="1803693" y="0"/>
                  </a:lnTo>
                  <a:lnTo>
                    <a:pt x="9523" y="0"/>
                  </a:lnTo>
                  <a:lnTo>
                    <a:pt x="9523" y="342348"/>
                  </a:lnTo>
                  <a:cubicBezTo>
                    <a:pt x="6349" y="857085"/>
                    <a:pt x="3174" y="1371821"/>
                    <a:pt x="0" y="1886558"/>
                  </a:cubicBezTo>
                  <a:cubicBezTo>
                    <a:pt x="193648" y="1964017"/>
                    <a:pt x="337205" y="2001057"/>
                    <a:pt x="458009" y="2004880"/>
                  </a:cubicBezTo>
                  <a:close/>
                </a:path>
              </a:pathLst>
            </a:custGeom>
            <a:solidFill>
              <a:schemeClr val="accent3">
                <a:lumMod val="75000"/>
              </a:schemeClr>
            </a:solidFill>
          </p:spPr>
          <p:style>
            <a:lnRef idx="1">
              <a:schemeClr val="accent3"/>
            </a:lnRef>
            <a:fillRef idx="3">
              <a:schemeClr val="accent3"/>
            </a:fillRef>
            <a:effectRef idx="2">
              <a:schemeClr val="accent3"/>
            </a:effectRef>
            <a:fontRef idx="minor">
              <a:schemeClr val="lt1"/>
            </a:fontRef>
          </p:style>
          <p:txBody>
            <a:bodyPr anchor="ctr"/>
            <a:lstStyle/>
            <a:p>
              <a:pPr algn="ctr"/>
              <a:endParaRPr lang="zh-CN" altLang="en-US" sz="1800" b="1">
                <a:latin typeface="微软雅黑" panose="020B0503020204020204" charset="-122"/>
                <a:ea typeface="微软雅黑" panose="020B0503020204020204" charset="-122"/>
              </a:endParaRPr>
            </a:p>
          </p:txBody>
        </p:sp>
        <p:cxnSp>
          <p:nvCxnSpPr>
            <p:cNvPr id="79" name="直接连接符 78"/>
            <p:cNvCxnSpPr/>
            <p:nvPr/>
          </p:nvCxnSpPr>
          <p:spPr>
            <a:xfrm rot="5400000">
              <a:off x="2646" y="4440"/>
              <a:ext cx="1306" cy="1"/>
            </a:xfrm>
            <a:prstGeom prst="line">
              <a:avLst/>
            </a:prstGeom>
            <a:ln w="15875" cap="rnd">
              <a:solidFill>
                <a:srgbClr val="686151"/>
              </a:solidFill>
              <a:prstDash val="sysDot"/>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5400000">
              <a:off x="6249" y="5001"/>
              <a:ext cx="1080" cy="3"/>
            </a:xfrm>
            <a:prstGeom prst="line">
              <a:avLst/>
            </a:prstGeom>
            <a:ln w="15875" cap="rnd">
              <a:solidFill>
                <a:srgbClr val="686151"/>
              </a:solidFill>
              <a:prstDash val="sysDot"/>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5400000">
              <a:off x="10051" y="5699"/>
              <a:ext cx="1350" cy="3"/>
            </a:xfrm>
            <a:prstGeom prst="line">
              <a:avLst/>
            </a:prstGeom>
            <a:ln w="15875" cap="rnd">
              <a:solidFill>
                <a:srgbClr val="686151"/>
              </a:solidFill>
              <a:prstDash val="sysDot"/>
              <a:headEnd type="none" w="sm" len="sm"/>
              <a:tailEnd type="none" w="sm" len="sm"/>
            </a:ln>
          </p:spPr>
          <p:style>
            <a:lnRef idx="1">
              <a:schemeClr val="accent1"/>
            </a:lnRef>
            <a:fillRef idx="0">
              <a:schemeClr val="accent1"/>
            </a:fillRef>
            <a:effectRef idx="0">
              <a:schemeClr val="accent1"/>
            </a:effectRef>
            <a:fontRef idx="minor">
              <a:schemeClr val="tx1"/>
            </a:fontRef>
          </p:style>
        </p:cxnSp>
        <p:grpSp>
          <p:nvGrpSpPr>
            <p:cNvPr id="98" name="组合 97"/>
            <p:cNvGrpSpPr/>
            <p:nvPr/>
          </p:nvGrpSpPr>
          <p:grpSpPr>
            <a:xfrm>
              <a:off x="6693" y="3401"/>
              <a:ext cx="3132" cy="1473"/>
              <a:chOff x="1449701" y="1963519"/>
              <a:chExt cx="1890391" cy="980134"/>
            </a:xfrm>
          </p:grpSpPr>
          <p:sp>
            <p:nvSpPr>
              <p:cNvPr id="99" name="矩形 98"/>
              <p:cNvSpPr/>
              <p:nvPr/>
            </p:nvSpPr>
            <p:spPr>
              <a:xfrm>
                <a:off x="1449701" y="2267607"/>
                <a:ext cx="1890391" cy="676046"/>
              </a:xfrm>
              <a:prstGeom prst="rect">
                <a:avLst/>
              </a:prstGeom>
            </p:spPr>
            <p:txBody>
              <a:bodyPr wrap="square">
                <a:spAutoFit/>
              </a:bodyPr>
              <a:lstStyle/>
              <a:p>
                <a:pPr>
                  <a:lnSpc>
                    <a:spcPct val="150000"/>
                  </a:lnSpc>
                </a:pPr>
                <a:r>
                  <a:rPr lang="zh-CN" altLang="en-US" sz="1200" b="1" dirty="0">
                    <a:solidFill>
                      <a:prstClr val="black">
                        <a:lumMod val="65000"/>
                        <a:lumOff val="35000"/>
                      </a:prstClr>
                    </a:solidFill>
                    <a:latin typeface="微软雅黑" panose="020B0503020204020204" charset="-122"/>
                    <a:ea typeface="微软雅黑" panose="020B0503020204020204" charset="-122"/>
                  </a:rPr>
                  <a:t>政治风险</a:t>
                </a:r>
                <a:r>
                  <a:rPr lang="en-US" altLang="zh-CN" sz="1200" b="1" dirty="0">
                    <a:solidFill>
                      <a:prstClr val="black">
                        <a:lumMod val="65000"/>
                        <a:lumOff val="35000"/>
                      </a:prstClr>
                    </a:solidFill>
                    <a:latin typeface="微软雅黑" panose="020B0503020204020204" charset="-122"/>
                    <a:ea typeface="微软雅黑" panose="020B0503020204020204" charset="-122"/>
                  </a:rPr>
                  <a:t>&amp;</a:t>
                </a:r>
                <a:r>
                  <a:rPr lang="zh-CN" altLang="en-US" sz="1200" b="1" dirty="0">
                    <a:solidFill>
                      <a:prstClr val="black">
                        <a:lumMod val="65000"/>
                        <a:lumOff val="35000"/>
                      </a:prstClr>
                    </a:solidFill>
                    <a:latin typeface="微软雅黑" panose="020B0503020204020204" charset="-122"/>
                    <a:ea typeface="微软雅黑" panose="020B0503020204020204" charset="-122"/>
                  </a:rPr>
                  <a:t>商业风险</a:t>
                </a:r>
                <a:endParaRPr lang="zh-CN" altLang="en-US" sz="1200" b="1" dirty="0">
                  <a:solidFill>
                    <a:prstClr val="black">
                      <a:lumMod val="65000"/>
                      <a:lumOff val="35000"/>
                    </a:prstClr>
                  </a:solidFill>
                  <a:latin typeface="微软雅黑" panose="020B0503020204020204" charset="-122"/>
                  <a:ea typeface="微软雅黑" panose="020B0503020204020204" charset="-122"/>
                </a:endParaRPr>
              </a:p>
            </p:txBody>
          </p:sp>
          <p:sp>
            <p:nvSpPr>
              <p:cNvPr id="100" name="矩形 99"/>
              <p:cNvSpPr/>
              <p:nvPr/>
            </p:nvSpPr>
            <p:spPr>
              <a:xfrm>
                <a:off x="1449701" y="1963519"/>
                <a:ext cx="1483341" cy="385933"/>
              </a:xfrm>
              <a:prstGeom prst="rect">
                <a:avLst/>
              </a:prstGeom>
            </p:spPr>
            <p:txBody>
              <a:bodyPr wrap="square">
                <a:spAutoFit/>
              </a:bodyPr>
              <a:lstStyle/>
              <a:p>
                <a:r>
                  <a:rPr lang="zh-CN" altLang="en-US" b="1" dirty="0">
                    <a:solidFill>
                      <a:srgbClr val="2C7AA7"/>
                    </a:solidFill>
                    <a:latin typeface="微软雅黑" panose="020B0503020204020204" charset="-122"/>
                    <a:ea typeface="微软雅黑" panose="020B0503020204020204" charset="-122"/>
                  </a:rPr>
                  <a:t>风险传导性</a:t>
                </a:r>
                <a:endParaRPr lang="zh-CN" altLang="en-US" b="1" dirty="0">
                  <a:solidFill>
                    <a:srgbClr val="2C7AA7"/>
                  </a:solidFill>
                  <a:latin typeface="微软雅黑" panose="020B0503020204020204" charset="-122"/>
                  <a:ea typeface="微软雅黑" panose="020B0503020204020204" charset="-122"/>
                </a:endParaRPr>
              </a:p>
            </p:txBody>
          </p:sp>
        </p:grpSp>
        <p:grpSp>
          <p:nvGrpSpPr>
            <p:cNvPr id="102" name="组合 101"/>
            <p:cNvGrpSpPr/>
            <p:nvPr/>
          </p:nvGrpSpPr>
          <p:grpSpPr>
            <a:xfrm>
              <a:off x="10581" y="4027"/>
              <a:ext cx="3205" cy="1016"/>
              <a:chOff x="1790682" y="1755250"/>
              <a:chExt cx="1945046" cy="675519"/>
            </a:xfrm>
          </p:grpSpPr>
          <p:sp>
            <p:nvSpPr>
              <p:cNvPr id="103" name="矩形 102"/>
              <p:cNvSpPr/>
              <p:nvPr/>
            </p:nvSpPr>
            <p:spPr>
              <a:xfrm>
                <a:off x="1790682" y="2043143"/>
                <a:ext cx="1945046" cy="270358"/>
              </a:xfrm>
              <a:prstGeom prst="rect">
                <a:avLst/>
              </a:prstGeom>
            </p:spPr>
            <p:txBody>
              <a:bodyPr wrap="square">
                <a:spAutoFit/>
              </a:bodyPr>
              <a:lstStyle/>
              <a:p>
                <a:pPr>
                  <a:lnSpc>
                    <a:spcPct val="150000"/>
                  </a:lnSpc>
                </a:pPr>
                <a:r>
                  <a:rPr lang="zh-CN" altLang="en-US" sz="1200" b="1" dirty="0">
                    <a:solidFill>
                      <a:prstClr val="black">
                        <a:lumMod val="65000"/>
                        <a:lumOff val="35000"/>
                      </a:prstClr>
                    </a:solidFill>
                    <a:latin typeface="微软雅黑" panose="020B0503020204020204" charset="-122"/>
                    <a:ea typeface="微软雅黑" panose="020B0503020204020204" charset="-122"/>
                  </a:rPr>
                  <a:t>周期性和分周期性并行</a:t>
                </a:r>
                <a:endParaRPr lang="zh-CN" altLang="en-US" sz="1200" b="1" dirty="0">
                  <a:solidFill>
                    <a:prstClr val="black">
                      <a:lumMod val="65000"/>
                      <a:lumOff val="35000"/>
                    </a:prstClr>
                  </a:solidFill>
                  <a:latin typeface="微软雅黑" panose="020B0503020204020204" charset="-122"/>
                  <a:ea typeface="微软雅黑" panose="020B0503020204020204" charset="-122"/>
                </a:endParaRPr>
              </a:p>
            </p:txBody>
          </p:sp>
          <p:sp>
            <p:nvSpPr>
              <p:cNvPr id="104" name="矩形 103"/>
              <p:cNvSpPr/>
              <p:nvPr/>
            </p:nvSpPr>
            <p:spPr>
              <a:xfrm>
                <a:off x="1816387" y="1755250"/>
                <a:ext cx="1861998" cy="675519"/>
              </a:xfrm>
              <a:prstGeom prst="rect">
                <a:avLst/>
              </a:prstGeom>
            </p:spPr>
            <p:txBody>
              <a:bodyPr wrap="square">
                <a:spAutoFit/>
              </a:bodyPr>
              <a:lstStyle/>
              <a:p>
                <a:pPr algn="l"/>
                <a:r>
                  <a:rPr lang="zh-CN" altLang="en-US" b="1" dirty="0">
                    <a:solidFill>
                      <a:schemeClr val="bg2">
                        <a:lumMod val="25000"/>
                      </a:schemeClr>
                    </a:solidFill>
                    <a:latin typeface="微软雅黑" panose="020B0503020204020204" charset="-122"/>
                    <a:ea typeface="微软雅黑" panose="020B0503020204020204" charset="-122"/>
                  </a:rPr>
                  <a:t>美元跷跷板效应</a:t>
                </a:r>
                <a:endParaRPr lang="zh-CN" altLang="en-US" b="1" dirty="0">
                  <a:solidFill>
                    <a:schemeClr val="bg2">
                      <a:lumMod val="25000"/>
                    </a:schemeClr>
                  </a:solidFill>
                  <a:latin typeface="微软雅黑" panose="020B0503020204020204" charset="-122"/>
                  <a:ea typeface="微软雅黑" panose="020B0503020204020204" charset="-122"/>
                </a:endParaRPr>
              </a:p>
            </p:txBody>
          </p:sp>
        </p:grpSp>
        <p:sp>
          <p:nvSpPr>
            <p:cNvPr id="109" name="矩形 108"/>
            <p:cNvSpPr/>
            <p:nvPr/>
          </p:nvSpPr>
          <p:spPr>
            <a:xfrm>
              <a:off x="2410" y="6482"/>
              <a:ext cx="12759" cy="2891"/>
            </a:xfrm>
            <a:prstGeom prst="rect">
              <a:avLst/>
            </a:prstGeom>
          </p:spPr>
          <p:txBody>
            <a:bodyPr wrap="square">
              <a:spAutoFit/>
            </a:bodyPr>
            <a:lstStyle/>
            <a:p>
              <a:pPr marL="342900" indent="-342900">
                <a:lnSpc>
                  <a:spcPct val="150000"/>
                </a:lnSpc>
                <a:spcBef>
                  <a:spcPct val="20000"/>
                </a:spcBef>
                <a:buSzPct val="100000"/>
                <a:buFont typeface="Wingdings" panose="05000000000000000000" pitchFamily="2" charset="2"/>
                <a:buChar char="n"/>
              </a:pP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主权违约：停付外债（</a:t>
              </a:r>
              <a:r>
                <a:rPr lang="en-US" altLang="zh-CN"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GHA</a:t>
              </a: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、CUB、</a:t>
              </a:r>
              <a:r>
                <a:rPr lang="en-US" altLang="zh-CN"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ARG</a:t>
              </a: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a:t>
              </a:r>
              <a:endPar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ct val="20000"/>
                </a:spcBef>
                <a:buSzPct val="100000"/>
                <a:buFont typeface="Wingdings" panose="05000000000000000000" pitchFamily="2" charset="2"/>
                <a:buChar char="n"/>
              </a:pP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战争、政变：地区战争、内战、政局变动（YEM、</a:t>
              </a:r>
              <a:r>
                <a:rPr lang="en-US" altLang="zh-CN"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IRQ</a:t>
              </a: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a:t>
              </a:r>
              <a:r>
                <a:rPr lang="en-US" altLang="zh-CN"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SYR</a:t>
              </a: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a:t>
              </a:r>
              <a:endPar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ct val="20000"/>
                </a:spcBef>
                <a:buSzPct val="100000"/>
                <a:buFont typeface="Wingdings" panose="05000000000000000000" pitchFamily="2" charset="2"/>
                <a:buChar char="n"/>
              </a:pP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政策法规变动：外汇管制、汇兑、进口限制</a:t>
              </a:r>
              <a:r>
                <a:rPr lang="en-US" altLang="zh-CN"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a:t>
              </a: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税率、行业政策变动等（</a:t>
              </a:r>
              <a:r>
                <a:rPr lang="en-US" altLang="zh-CN" sz="1400" b="1" dirty="0">
                  <a:solidFill>
                    <a:schemeClr val="bg1">
                      <a:lumMod val="95000"/>
                    </a:schemeClr>
                  </a:solidFill>
                  <a:latin typeface="微软雅黑" panose="020B0503020204020204" charset="-122"/>
                  <a:ea typeface="微软雅黑" panose="020B0503020204020204" charset="-122"/>
                  <a:cs typeface="微软雅黑" panose="020B0503020204020204" charset="-122"/>
                  <a:sym typeface="+mn-ea"/>
                </a:rPr>
                <a:t>EGY</a:t>
              </a: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sym typeface="+mn-ea"/>
                </a:rPr>
                <a:t>、</a:t>
              </a:r>
              <a:r>
                <a:rPr lang="en-US" altLang="zh-CN"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AGO</a:t>
              </a: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a:t>
              </a:r>
              <a:r>
                <a:rPr lang="en-US" altLang="zh-CN"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NGA</a:t>
              </a: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a:t>
              </a:r>
              <a:r>
                <a:rPr lang="en-US" altLang="zh-CN"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IND</a:t>
              </a: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a:t>
              </a:r>
              <a:endPar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ct val="20000"/>
                </a:spcBef>
                <a:buSzPct val="100000"/>
                <a:buFont typeface="Wingdings" panose="05000000000000000000" charset="0"/>
                <a:buChar char="Ø"/>
              </a:pPr>
              <a:r>
                <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rPr>
                <a:t>政治风险传导下的商业风险：美欧制裁</a:t>
              </a:r>
              <a:endParaRPr lang="zh-CN" altLang="en-US" sz="1400" b="1" dirty="0">
                <a:solidFill>
                  <a:schemeClr val="bg1">
                    <a:lumMod val="95000"/>
                  </a:schemeClr>
                </a:solidFill>
                <a:latin typeface="微软雅黑" panose="020B0503020204020204" charset="-122"/>
                <a:ea typeface="微软雅黑" panose="020B0503020204020204" charset="-122"/>
                <a:cs typeface="微软雅黑" panose="020B0503020204020204" charset="-122"/>
              </a:endParaRPr>
            </a:p>
          </p:txBody>
        </p:sp>
        <p:sp>
          <p:nvSpPr>
            <p:cNvPr id="112" name="TextBox 6"/>
            <p:cNvSpPr txBox="1">
              <a:spLocks noChangeArrowheads="1"/>
            </p:cNvSpPr>
            <p:nvPr/>
          </p:nvSpPr>
          <p:spPr bwMode="auto">
            <a:xfrm>
              <a:off x="2501" y="5821"/>
              <a:ext cx="2818" cy="580"/>
            </a:xfrm>
            <a:prstGeom prst="rect">
              <a:avLst/>
            </a:prstGeom>
            <a:effectLst/>
          </p:spPr>
          <p:txBody>
            <a:bodyPr wrap="square">
              <a:spAutoFit/>
            </a:bodyPr>
            <a:lstStyle>
              <a:defPPr>
                <a:defRPr lang="zh-CN"/>
              </a:defPPr>
              <a:lvl1pPr lvl="0" algn="r">
                <a:defRPr sz="1200">
                  <a:solidFill>
                    <a:srgbClr val="984F48"/>
                  </a:solidFill>
                  <a:latin typeface="Broadway" panose="04040905080B02020502" pitchFamily="82" charset="0"/>
                </a:defRPr>
              </a:lvl1pPr>
            </a:lstStyle>
            <a:p>
              <a:pPr algn="ctr"/>
              <a:r>
                <a:rPr lang="zh-CN" altLang="en-US" sz="1800" b="1" dirty="0">
                  <a:solidFill>
                    <a:schemeClr val="bg1">
                      <a:lumMod val="95000"/>
                    </a:schemeClr>
                  </a:solidFill>
                  <a:latin typeface="微软雅黑" panose="020B0503020204020204" charset="-122"/>
                  <a:ea typeface="微软雅黑" panose="020B0503020204020204" charset="-122"/>
                </a:rPr>
                <a:t>主要政治风险</a:t>
              </a:r>
              <a:endParaRPr lang="zh-CN" altLang="en-US" sz="1800" b="1" dirty="0">
                <a:solidFill>
                  <a:schemeClr val="bg1">
                    <a:lumMod val="95000"/>
                  </a:schemeClr>
                </a:solidFill>
                <a:latin typeface="微软雅黑" panose="020B0503020204020204" charset="-122"/>
                <a:ea typeface="微软雅黑" panose="020B0503020204020204" charset="-122"/>
              </a:endParaRPr>
            </a:p>
          </p:txBody>
        </p:sp>
      </p:grpSp>
      <p:pic>
        <p:nvPicPr>
          <p:cNvPr id="3" name="图片 5"/>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6725920" y="1277620"/>
            <a:ext cx="5161280" cy="3345180"/>
          </a:xfrm>
          <a:prstGeom prst="rect">
            <a:avLst/>
          </a:prstGeom>
          <a:noFill/>
          <a:ln>
            <a:noFill/>
          </a:ln>
        </p:spPr>
      </p:pic>
      <p:sp>
        <p:nvSpPr>
          <p:cNvPr id="9" name="标题 8"/>
          <p:cNvSpPr>
            <a:spLocks noGrp="1"/>
          </p:cNvSpPr>
          <p:nvPr>
            <p:ph type="title"/>
          </p:nvPr>
        </p:nvSpPr>
        <p:spPr>
          <a:xfrm>
            <a:off x="638810" y="223520"/>
            <a:ext cx="9492615" cy="582930"/>
          </a:xfrm>
        </p:spPr>
        <p:txBody>
          <a:bodyPr>
            <a:normAutofit fontScale="90000"/>
          </a:bodyPr>
          <a:p>
            <a:r>
              <a:rPr lang="zh-CN" altLang="en-US">
                <a:sym typeface="+mn-ea"/>
              </a:rPr>
              <a:t>新形势下的挑战</a:t>
            </a:r>
            <a:r>
              <a:rPr lang="en-US" altLang="zh-CN">
                <a:sym typeface="+mn-ea"/>
              </a:rPr>
              <a:t>——</a:t>
            </a:r>
            <a:r>
              <a:rPr lang="zh-CN" altLang="en-US">
                <a:sym typeface="+mn-ea"/>
              </a:rPr>
              <a:t>新兴市场的</a:t>
            </a:r>
            <a:r>
              <a:rPr lang="zh-CN" altLang="en-US"/>
              <a:t>国别风险</a:t>
            </a:r>
            <a:endParaRPr lang="zh-CN" altLang="en-US"/>
          </a:p>
        </p:txBody>
      </p:sp>
      <p:sp>
        <p:nvSpPr>
          <p:cNvPr id="14" name="文本框 13"/>
          <p:cNvSpPr txBox="1"/>
          <p:nvPr/>
        </p:nvSpPr>
        <p:spPr>
          <a:xfrm>
            <a:off x="8134985" y="4985385"/>
            <a:ext cx="3815715" cy="1168400"/>
          </a:xfrm>
          <a:prstGeom prst="rect">
            <a:avLst/>
          </a:prstGeom>
          <a:noFill/>
          <a:ln cap="rnd">
            <a:noFill/>
          </a:ln>
        </p:spPr>
        <p:txBody>
          <a:bodyPr wrap="square" rtlCol="0" anchor="t">
            <a:spAutoFit/>
          </a:bodyPr>
          <a:p>
            <a:pPr algn="l">
              <a:lnSpc>
                <a:spcPct val="100000"/>
              </a:lnSpc>
              <a:buClrTx/>
              <a:buSzTx/>
              <a:buFontTx/>
              <a:buNone/>
            </a:pPr>
            <a:r>
              <a:rPr lang="zh-CN" altLang="en-US" sz="1400" b="1" dirty="0">
                <a:solidFill>
                  <a:schemeClr val="tx2"/>
                </a:solidFill>
                <a:latin typeface="微软雅黑" panose="020B0503020204020204" charset="-122"/>
                <a:ea typeface="微软雅黑" panose="020B0503020204020204" charset="-122"/>
                <a:sym typeface="+mn-ea"/>
              </a:rPr>
              <a:t>埃及</a:t>
            </a:r>
            <a:r>
              <a:rPr lang="zh-CN" altLang="en-US" sz="1400" b="1" dirty="0">
                <a:solidFill>
                  <a:srgbClr val="2C7AA7"/>
                </a:solidFill>
                <a:latin typeface="微软雅黑" panose="020B0503020204020204" charset="-122"/>
                <a:ea typeface="微软雅黑" panose="020B0503020204020204" charset="-122"/>
                <a:sym typeface="+mn-ea"/>
              </a:rPr>
              <a:t>：通胀 汇率 外汇</a:t>
            </a:r>
            <a:endParaRPr lang="zh-CN" altLang="en-US" sz="1400" b="1" dirty="0">
              <a:solidFill>
                <a:srgbClr val="2C7AA7"/>
              </a:solidFill>
              <a:latin typeface="微软雅黑" panose="020B0503020204020204" charset="-122"/>
              <a:ea typeface="微软雅黑" panose="020B0503020204020204" charset="-122"/>
              <a:sym typeface="+mn-ea"/>
            </a:endParaRPr>
          </a:p>
          <a:p>
            <a:pPr algn="l">
              <a:lnSpc>
                <a:spcPct val="100000"/>
              </a:lnSpc>
              <a:buClrTx/>
              <a:buSzTx/>
              <a:buFontTx/>
              <a:buNone/>
            </a:pPr>
            <a:endParaRPr lang="zh-CN" altLang="en-US" sz="1400" b="1" dirty="0">
              <a:solidFill>
                <a:srgbClr val="2C7AA7"/>
              </a:solidFill>
              <a:latin typeface="微软雅黑" panose="020B0503020204020204" charset="-122"/>
              <a:ea typeface="微软雅黑" panose="020B0503020204020204" charset="-122"/>
              <a:sym typeface="+mn-ea"/>
            </a:endParaRPr>
          </a:p>
          <a:p>
            <a:pPr algn="l">
              <a:lnSpc>
                <a:spcPct val="100000"/>
              </a:lnSpc>
              <a:buClrTx/>
              <a:buSzTx/>
              <a:buFontTx/>
              <a:buNone/>
            </a:pPr>
            <a:r>
              <a:rPr lang="zh-CN" altLang="en-US" sz="1400" b="1" dirty="0">
                <a:solidFill>
                  <a:srgbClr val="2C7AA7"/>
                </a:solidFill>
                <a:latin typeface="微软雅黑" panose="020B0503020204020204" charset="-122"/>
                <a:ea typeface="微软雅黑" panose="020B0503020204020204" charset="-122"/>
                <a:sym typeface="+mn-ea"/>
              </a:rPr>
              <a:t>优先信用证：NBE </a:t>
            </a:r>
            <a:r>
              <a:rPr lang="zh-CN" altLang="en-US" sz="1400" b="1" dirty="0">
                <a:solidFill>
                  <a:srgbClr val="FF0000"/>
                </a:solidFill>
                <a:latin typeface="微软雅黑" panose="020B0503020204020204" charset="-122"/>
                <a:ea typeface="微软雅黑" panose="020B0503020204020204" charset="-122"/>
                <a:sym typeface="+mn-ea"/>
              </a:rPr>
              <a:t>BM</a:t>
            </a:r>
            <a:r>
              <a:rPr lang="zh-CN" altLang="en-US" sz="1400" b="1" dirty="0">
                <a:solidFill>
                  <a:srgbClr val="2C7AA7"/>
                </a:solidFill>
                <a:latin typeface="微软雅黑" panose="020B0503020204020204" charset="-122"/>
                <a:ea typeface="微软雅黑" panose="020B0503020204020204" charset="-122"/>
                <a:sym typeface="+mn-ea"/>
              </a:rPr>
              <a:t> </a:t>
            </a:r>
            <a:r>
              <a:rPr lang="zh-CN" altLang="en-US" sz="1400" b="1" dirty="0">
                <a:solidFill>
                  <a:srgbClr val="FF0000"/>
                </a:solidFill>
                <a:latin typeface="微软雅黑" panose="020B0503020204020204" charset="-122"/>
                <a:ea typeface="微软雅黑" panose="020B0503020204020204" charset="-122"/>
                <a:sym typeface="+mn-ea"/>
              </a:rPr>
              <a:t>CIB</a:t>
            </a:r>
            <a:r>
              <a:rPr lang="zh-CN" altLang="en-US" sz="1400" b="1" dirty="0">
                <a:solidFill>
                  <a:srgbClr val="2C7AA7"/>
                </a:solidFill>
                <a:latin typeface="微软雅黑" panose="020B0503020204020204" charset="-122"/>
                <a:ea typeface="微软雅黑" panose="020B0503020204020204" charset="-122"/>
                <a:sym typeface="+mn-ea"/>
              </a:rPr>
              <a:t> QNB</a:t>
            </a:r>
            <a:endParaRPr lang="zh-CN" altLang="en-US" sz="1400" b="1" dirty="0">
              <a:solidFill>
                <a:srgbClr val="2C7AA7"/>
              </a:solidFill>
              <a:latin typeface="微软雅黑" panose="020B0503020204020204" charset="-122"/>
              <a:ea typeface="微软雅黑" panose="020B0503020204020204" charset="-122"/>
              <a:sym typeface="+mn-ea"/>
            </a:endParaRPr>
          </a:p>
          <a:p>
            <a:pPr algn="l">
              <a:lnSpc>
                <a:spcPct val="100000"/>
              </a:lnSpc>
              <a:buClrTx/>
              <a:buSzTx/>
              <a:buFontTx/>
              <a:buNone/>
            </a:pPr>
            <a:endParaRPr lang="zh-CN" altLang="en-US" sz="1400" b="1" dirty="0">
              <a:solidFill>
                <a:srgbClr val="2C7AA7"/>
              </a:solidFill>
              <a:latin typeface="微软雅黑" panose="020B0503020204020204" charset="-122"/>
              <a:ea typeface="微软雅黑" panose="020B0503020204020204" charset="-122"/>
              <a:sym typeface="+mn-ea"/>
            </a:endParaRPr>
          </a:p>
          <a:p>
            <a:pPr algn="l">
              <a:lnSpc>
                <a:spcPct val="100000"/>
              </a:lnSpc>
              <a:buClrTx/>
              <a:buSzTx/>
              <a:buFontTx/>
              <a:buNone/>
            </a:pPr>
            <a:r>
              <a:rPr lang="zh-CN" altLang="en-US" sz="1400" b="1" dirty="0">
                <a:solidFill>
                  <a:srgbClr val="2C7AA7"/>
                </a:solidFill>
                <a:latin typeface="微软雅黑" panose="020B0503020204020204" charset="-122"/>
                <a:ea typeface="微软雅黑" panose="020B0503020204020204" charset="-122"/>
                <a:sym typeface="+mn-ea"/>
              </a:rPr>
              <a:t>第三国付款   </a:t>
            </a:r>
            <a:r>
              <a:rPr lang="en-US" altLang="zh-CN" sz="1400" b="1" dirty="0">
                <a:solidFill>
                  <a:srgbClr val="FF0000"/>
                </a:solidFill>
                <a:latin typeface="微软雅黑" panose="020B0503020204020204" charset="-122"/>
                <a:ea typeface="微软雅黑" panose="020B0503020204020204" charset="-122"/>
                <a:sym typeface="+mn-ea"/>
              </a:rPr>
              <a:t>RMB</a:t>
            </a:r>
            <a:r>
              <a:rPr lang="zh-CN" altLang="en-US" sz="1400" b="1" dirty="0">
                <a:solidFill>
                  <a:srgbClr val="2C7AA7"/>
                </a:solidFill>
                <a:latin typeface="微软雅黑" panose="020B0503020204020204" charset="-122"/>
                <a:ea typeface="微软雅黑" panose="020B0503020204020204" charset="-122"/>
                <a:sym typeface="+mn-ea"/>
              </a:rPr>
              <a:t>结算</a:t>
            </a:r>
            <a:endParaRPr lang="zh-CN" altLang="en-US" sz="1800" b="1" dirty="0">
              <a:solidFill>
                <a:srgbClr val="2C7AA7"/>
              </a:solidFill>
              <a:latin typeface="微软雅黑" panose="020B0503020204020204" charset="-122"/>
              <a:ea typeface="微软雅黑" panose="020B0503020204020204" charset="-122"/>
              <a:sym typeface="+mn-ea"/>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638810" y="223520"/>
            <a:ext cx="9492615" cy="582930"/>
          </a:xfrm>
        </p:spPr>
        <p:txBody>
          <a:bodyPr>
            <a:normAutofit fontScale="90000"/>
          </a:bodyPr>
          <a:p>
            <a:r>
              <a:rPr lang="zh-CN" altLang="en-US">
                <a:sym typeface="+mn-ea"/>
              </a:rPr>
              <a:t>新形势下的挑战</a:t>
            </a:r>
            <a:r>
              <a:rPr lang="en-US" altLang="zh-CN">
                <a:sym typeface="+mn-ea"/>
              </a:rPr>
              <a:t>——</a:t>
            </a:r>
            <a:r>
              <a:rPr lang="zh-CN" altLang="en-US"/>
              <a:t>贸易壁垒不断</a:t>
            </a:r>
            <a:endParaRPr lang="zh-CN" altLang="en-US"/>
          </a:p>
        </p:txBody>
      </p:sp>
      <p:grpSp>
        <p:nvGrpSpPr>
          <p:cNvPr id="5" name="组合 4"/>
          <p:cNvGrpSpPr/>
          <p:nvPr/>
        </p:nvGrpSpPr>
        <p:grpSpPr>
          <a:xfrm rot="0">
            <a:off x="9282430" y="544830"/>
            <a:ext cx="3160395" cy="1832610"/>
            <a:chOff x="10217" y="2723"/>
            <a:chExt cx="4977" cy="2886"/>
          </a:xfrm>
        </p:grpSpPr>
        <p:sp>
          <p:nvSpPr>
            <p:cNvPr id="176132" name="任意多边形 3"/>
            <p:cNvSpPr/>
            <p:nvPr/>
          </p:nvSpPr>
          <p:spPr>
            <a:xfrm rot="2700000">
              <a:off x="10313" y="2723"/>
              <a:ext cx="2886" cy="2886"/>
            </a:xfrm>
            <a:custGeom>
              <a:avLst/>
              <a:gdLst/>
              <a:ahLst/>
              <a:cxnLst>
                <a:cxn ang="0">
                  <a:pos x="135616" y="3182263"/>
                </a:cxn>
                <a:cxn ang="0">
                  <a:pos x="3182263" y="135616"/>
                </a:cxn>
                <a:cxn ang="0">
                  <a:pos x="3837066" y="135616"/>
                </a:cxn>
                <a:cxn ang="0">
                  <a:pos x="3837066" y="790418"/>
                </a:cxn>
                <a:cxn ang="0">
                  <a:pos x="790418" y="3837066"/>
                </a:cxn>
                <a:cxn ang="0">
                  <a:pos x="208246" y="3896397"/>
                </a:cxn>
                <a:cxn ang="0">
                  <a:pos x="205661" y="3894284"/>
                </a:cxn>
                <a:cxn ang="0">
                  <a:pos x="78399" y="3894284"/>
                </a:cxn>
                <a:cxn ang="0">
                  <a:pos x="78399" y="3767020"/>
                </a:cxn>
                <a:cxn ang="0">
                  <a:pos x="76284" y="3764435"/>
                </a:cxn>
                <a:cxn ang="0">
                  <a:pos x="135616" y="3182263"/>
                </a:cxn>
              </a:cxnLst>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rgbClr val="004B94"/>
            </a:solidFill>
            <a:ln w="9525">
              <a:noFill/>
            </a:ln>
          </p:spPr>
          <p:txBody>
            <a:bodyPr/>
            <a:p>
              <a:endParaRPr lang="zh-CN" altLang="en-US" sz="1400"/>
            </a:p>
          </p:txBody>
        </p:sp>
        <p:sp>
          <p:nvSpPr>
            <p:cNvPr id="176157" name="TextBox 13"/>
            <p:cNvSpPr txBox="1"/>
            <p:nvPr/>
          </p:nvSpPr>
          <p:spPr>
            <a:xfrm>
              <a:off x="10217" y="3990"/>
              <a:ext cx="4977" cy="387"/>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defTabSz="1216025" eaLnBrk="1" hangingPunct="1">
                <a:lnSpc>
                  <a:spcPct val="100000"/>
                </a:lnSpc>
                <a:spcBef>
                  <a:spcPct val="20000"/>
                </a:spcBef>
                <a:buNone/>
              </a:pPr>
              <a:r>
                <a:rPr sz="1600" b="1">
                  <a:solidFill>
                    <a:schemeClr val="bg1"/>
                  </a:solidFill>
                  <a:latin typeface="Arial" panose="020B0604020202020204" pitchFamily="34" charset="0"/>
                  <a:ea typeface="微软雅黑" panose="020B0503020204020204" charset="-122"/>
                  <a:sym typeface="Arial" panose="020B0604020202020204" pitchFamily="34" charset="0"/>
                </a:rPr>
                <a:t>欧美“双反”调查</a:t>
              </a:r>
              <a:endParaRPr sz="16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6" name="组合 5"/>
          <p:cNvGrpSpPr/>
          <p:nvPr/>
        </p:nvGrpSpPr>
        <p:grpSpPr>
          <a:xfrm rot="0">
            <a:off x="9282430" y="1094740"/>
            <a:ext cx="3160395" cy="1832610"/>
            <a:chOff x="10217" y="2723"/>
            <a:chExt cx="4977" cy="2886"/>
          </a:xfrm>
        </p:grpSpPr>
        <p:sp>
          <p:nvSpPr>
            <p:cNvPr id="7" name="任意多边形 3"/>
            <p:cNvSpPr/>
            <p:nvPr/>
          </p:nvSpPr>
          <p:spPr>
            <a:xfrm rot="2700000">
              <a:off x="10313" y="2723"/>
              <a:ext cx="2886" cy="2886"/>
            </a:xfrm>
            <a:custGeom>
              <a:avLst/>
              <a:gdLst/>
              <a:ahLst/>
              <a:cxnLst>
                <a:cxn ang="0">
                  <a:pos x="135616" y="3182263"/>
                </a:cxn>
                <a:cxn ang="0">
                  <a:pos x="3182263" y="135616"/>
                </a:cxn>
                <a:cxn ang="0">
                  <a:pos x="3837066" y="135616"/>
                </a:cxn>
                <a:cxn ang="0">
                  <a:pos x="3837066" y="790418"/>
                </a:cxn>
                <a:cxn ang="0">
                  <a:pos x="790418" y="3837066"/>
                </a:cxn>
                <a:cxn ang="0">
                  <a:pos x="208246" y="3896397"/>
                </a:cxn>
                <a:cxn ang="0">
                  <a:pos x="205661" y="3894284"/>
                </a:cxn>
                <a:cxn ang="0">
                  <a:pos x="78399" y="3894284"/>
                </a:cxn>
                <a:cxn ang="0">
                  <a:pos x="78399" y="3767020"/>
                </a:cxn>
                <a:cxn ang="0">
                  <a:pos x="76284" y="3764435"/>
                </a:cxn>
                <a:cxn ang="0">
                  <a:pos x="135616" y="3182263"/>
                </a:cxn>
              </a:cxnLst>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accent1"/>
            </a:solidFill>
            <a:ln w="9525">
              <a:noFill/>
            </a:ln>
          </p:spPr>
          <p:txBody>
            <a:bodyPr/>
            <a:p>
              <a:endParaRPr lang="zh-CN" altLang="en-US" sz="1400"/>
            </a:p>
          </p:txBody>
        </p:sp>
        <p:sp>
          <p:nvSpPr>
            <p:cNvPr id="8" name="TextBox 13"/>
            <p:cNvSpPr txBox="1"/>
            <p:nvPr/>
          </p:nvSpPr>
          <p:spPr>
            <a:xfrm>
              <a:off x="10217" y="3990"/>
              <a:ext cx="4977" cy="387"/>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defTabSz="1216025" eaLnBrk="1" hangingPunct="1">
                <a:lnSpc>
                  <a:spcPct val="100000"/>
                </a:lnSpc>
                <a:spcBef>
                  <a:spcPct val="20000"/>
                </a:spcBef>
                <a:buNone/>
              </a:pPr>
              <a:r>
                <a:rPr sz="1600" b="1">
                  <a:solidFill>
                    <a:schemeClr val="bg1"/>
                  </a:solidFill>
                  <a:latin typeface="Arial" panose="020B0604020202020204" pitchFamily="34" charset="0"/>
                  <a:ea typeface="微软雅黑" panose="020B0503020204020204" charset="-122"/>
                  <a:sym typeface="Arial" panose="020B0604020202020204" pitchFamily="34" charset="0"/>
                </a:rPr>
                <a:t>美国“201”法案</a:t>
              </a:r>
              <a:endParaRPr sz="16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9" name="组合 8"/>
          <p:cNvGrpSpPr/>
          <p:nvPr/>
        </p:nvGrpSpPr>
        <p:grpSpPr>
          <a:xfrm rot="0">
            <a:off x="9282430" y="1644650"/>
            <a:ext cx="3160395" cy="1832610"/>
            <a:chOff x="10217" y="2723"/>
            <a:chExt cx="4977" cy="2886"/>
          </a:xfrm>
        </p:grpSpPr>
        <p:sp>
          <p:nvSpPr>
            <p:cNvPr id="10" name="任意多边形 3"/>
            <p:cNvSpPr/>
            <p:nvPr/>
          </p:nvSpPr>
          <p:spPr>
            <a:xfrm rot="2700000">
              <a:off x="10313" y="2723"/>
              <a:ext cx="2886" cy="2886"/>
            </a:xfrm>
            <a:custGeom>
              <a:avLst/>
              <a:gdLst/>
              <a:ahLst/>
              <a:cxnLst>
                <a:cxn ang="0">
                  <a:pos x="135616" y="3182263"/>
                </a:cxn>
                <a:cxn ang="0">
                  <a:pos x="3182263" y="135616"/>
                </a:cxn>
                <a:cxn ang="0">
                  <a:pos x="3837066" y="135616"/>
                </a:cxn>
                <a:cxn ang="0">
                  <a:pos x="3837066" y="790418"/>
                </a:cxn>
                <a:cxn ang="0">
                  <a:pos x="790418" y="3837066"/>
                </a:cxn>
                <a:cxn ang="0">
                  <a:pos x="208246" y="3896397"/>
                </a:cxn>
                <a:cxn ang="0">
                  <a:pos x="205661" y="3894284"/>
                </a:cxn>
                <a:cxn ang="0">
                  <a:pos x="78399" y="3894284"/>
                </a:cxn>
                <a:cxn ang="0">
                  <a:pos x="78399" y="3767020"/>
                </a:cxn>
                <a:cxn ang="0">
                  <a:pos x="76284" y="3764435"/>
                </a:cxn>
                <a:cxn ang="0">
                  <a:pos x="135616" y="3182263"/>
                </a:cxn>
              </a:cxnLst>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rgbClr val="004B94"/>
            </a:solidFill>
            <a:ln w="9525">
              <a:noFill/>
            </a:ln>
          </p:spPr>
          <p:txBody>
            <a:bodyPr/>
            <a:p>
              <a:endParaRPr lang="zh-CN" altLang="en-US" sz="1400"/>
            </a:p>
          </p:txBody>
        </p:sp>
        <p:sp>
          <p:nvSpPr>
            <p:cNvPr id="12" name="TextBox 13"/>
            <p:cNvSpPr txBox="1"/>
            <p:nvPr/>
          </p:nvSpPr>
          <p:spPr>
            <a:xfrm>
              <a:off x="10217" y="3990"/>
              <a:ext cx="4977" cy="387"/>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defTabSz="1216025" eaLnBrk="1" hangingPunct="1">
                <a:lnSpc>
                  <a:spcPct val="100000"/>
                </a:lnSpc>
                <a:spcBef>
                  <a:spcPct val="20000"/>
                </a:spcBef>
                <a:buNone/>
              </a:pPr>
              <a:r>
                <a:rPr sz="1600" b="1">
                  <a:solidFill>
                    <a:schemeClr val="bg1"/>
                  </a:solidFill>
                  <a:latin typeface="Arial" panose="020B0604020202020204" pitchFamily="34" charset="0"/>
                  <a:ea typeface="微软雅黑" panose="020B0503020204020204" charset="-122"/>
                  <a:sym typeface="Arial" panose="020B0604020202020204" pitchFamily="34" charset="0"/>
                </a:rPr>
                <a:t>韩国低碳认证资质</a:t>
              </a:r>
              <a:endParaRPr sz="16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13" name="组合 12"/>
          <p:cNvGrpSpPr/>
          <p:nvPr/>
        </p:nvGrpSpPr>
        <p:grpSpPr>
          <a:xfrm rot="0">
            <a:off x="9282430" y="2194560"/>
            <a:ext cx="3160395" cy="1858645"/>
            <a:chOff x="10217" y="2703"/>
            <a:chExt cx="4977" cy="2927"/>
          </a:xfrm>
        </p:grpSpPr>
        <p:sp>
          <p:nvSpPr>
            <p:cNvPr id="15" name="任意多边形 3"/>
            <p:cNvSpPr/>
            <p:nvPr/>
          </p:nvSpPr>
          <p:spPr>
            <a:xfrm rot="2700000">
              <a:off x="10321" y="2744"/>
              <a:ext cx="2927" cy="2845"/>
            </a:xfrm>
            <a:custGeom>
              <a:avLst/>
              <a:gdLst/>
              <a:ahLst/>
              <a:cxnLst>
                <a:cxn ang="0">
                  <a:pos x="135616" y="3182263"/>
                </a:cxn>
                <a:cxn ang="0">
                  <a:pos x="3182263" y="135616"/>
                </a:cxn>
                <a:cxn ang="0">
                  <a:pos x="3837066" y="135616"/>
                </a:cxn>
                <a:cxn ang="0">
                  <a:pos x="3837066" y="790418"/>
                </a:cxn>
                <a:cxn ang="0">
                  <a:pos x="790418" y="3837066"/>
                </a:cxn>
                <a:cxn ang="0">
                  <a:pos x="208246" y="3896397"/>
                </a:cxn>
                <a:cxn ang="0">
                  <a:pos x="205661" y="3894284"/>
                </a:cxn>
                <a:cxn ang="0">
                  <a:pos x="78399" y="3894284"/>
                </a:cxn>
                <a:cxn ang="0">
                  <a:pos x="78399" y="3767020"/>
                </a:cxn>
                <a:cxn ang="0">
                  <a:pos x="76284" y="3764435"/>
                </a:cxn>
                <a:cxn ang="0">
                  <a:pos x="135616" y="3182263"/>
                </a:cxn>
              </a:cxnLst>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accent1"/>
            </a:solidFill>
            <a:ln w="9525">
              <a:noFill/>
            </a:ln>
          </p:spPr>
          <p:txBody>
            <a:bodyPr/>
            <a:p>
              <a:endParaRPr lang="zh-CN" altLang="en-US" sz="1400"/>
            </a:p>
          </p:txBody>
        </p:sp>
        <p:sp>
          <p:nvSpPr>
            <p:cNvPr id="16" name="TextBox 13"/>
            <p:cNvSpPr txBox="1"/>
            <p:nvPr/>
          </p:nvSpPr>
          <p:spPr>
            <a:xfrm>
              <a:off x="10217" y="3990"/>
              <a:ext cx="4977" cy="387"/>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defTabSz="1216025" eaLnBrk="1" hangingPunct="1">
                <a:lnSpc>
                  <a:spcPct val="100000"/>
                </a:lnSpc>
                <a:spcBef>
                  <a:spcPct val="20000"/>
                </a:spcBef>
                <a:buNone/>
              </a:pPr>
              <a:r>
                <a:rPr sz="1600" b="1">
                  <a:solidFill>
                    <a:schemeClr val="bg1"/>
                  </a:solidFill>
                  <a:latin typeface="Arial" panose="020B0604020202020204" pitchFamily="34" charset="0"/>
                  <a:ea typeface="微软雅黑" panose="020B0503020204020204" charset="-122"/>
                  <a:sym typeface="Arial" panose="020B0604020202020204" pitchFamily="34" charset="0"/>
                </a:rPr>
                <a:t>印度征收</a:t>
              </a:r>
              <a:r>
                <a:rPr lang="en-US" sz="1600" b="1">
                  <a:solidFill>
                    <a:schemeClr val="bg1"/>
                  </a:solidFill>
                  <a:latin typeface="Arial" panose="020B0604020202020204" pitchFamily="34" charset="0"/>
                  <a:ea typeface="微软雅黑" panose="020B0503020204020204" charset="-122"/>
                  <a:sym typeface="Arial" panose="020B0604020202020204" pitchFamily="34" charset="0"/>
                </a:rPr>
                <a:t>BCD</a:t>
              </a:r>
              <a:r>
                <a:rPr sz="1600" b="1">
                  <a:solidFill>
                    <a:schemeClr val="bg1"/>
                  </a:solidFill>
                  <a:latin typeface="Arial" panose="020B0604020202020204" pitchFamily="34" charset="0"/>
                  <a:ea typeface="微软雅黑" panose="020B0503020204020204" charset="-122"/>
                  <a:sym typeface="Arial" panose="020B0604020202020204" pitchFamily="34" charset="0"/>
                </a:rPr>
                <a:t>关税</a:t>
              </a:r>
              <a:endParaRPr sz="16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17" name="组合 16"/>
          <p:cNvGrpSpPr/>
          <p:nvPr/>
        </p:nvGrpSpPr>
        <p:grpSpPr>
          <a:xfrm rot="0">
            <a:off x="9282430" y="2770505"/>
            <a:ext cx="3160395" cy="1858645"/>
            <a:chOff x="10217" y="2689"/>
            <a:chExt cx="4977" cy="2927"/>
          </a:xfrm>
        </p:grpSpPr>
        <p:sp>
          <p:nvSpPr>
            <p:cNvPr id="18" name="任意多边形 3"/>
            <p:cNvSpPr/>
            <p:nvPr/>
          </p:nvSpPr>
          <p:spPr>
            <a:xfrm rot="2700000">
              <a:off x="10321" y="2730"/>
              <a:ext cx="2927" cy="2845"/>
            </a:xfrm>
            <a:custGeom>
              <a:avLst/>
              <a:gdLst/>
              <a:ahLst/>
              <a:cxnLst>
                <a:cxn ang="0">
                  <a:pos x="135616" y="3182263"/>
                </a:cxn>
                <a:cxn ang="0">
                  <a:pos x="3182263" y="135616"/>
                </a:cxn>
                <a:cxn ang="0">
                  <a:pos x="3837066" y="135616"/>
                </a:cxn>
                <a:cxn ang="0">
                  <a:pos x="3837066" y="790418"/>
                </a:cxn>
                <a:cxn ang="0">
                  <a:pos x="790418" y="3837066"/>
                </a:cxn>
                <a:cxn ang="0">
                  <a:pos x="208246" y="3896397"/>
                </a:cxn>
                <a:cxn ang="0">
                  <a:pos x="205661" y="3894284"/>
                </a:cxn>
                <a:cxn ang="0">
                  <a:pos x="78399" y="3894284"/>
                </a:cxn>
                <a:cxn ang="0">
                  <a:pos x="78399" y="3767020"/>
                </a:cxn>
                <a:cxn ang="0">
                  <a:pos x="76284" y="3764435"/>
                </a:cxn>
                <a:cxn ang="0">
                  <a:pos x="135616" y="3182263"/>
                </a:cxn>
              </a:cxnLst>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rgbClr val="004B94"/>
            </a:solidFill>
            <a:ln w="9525">
              <a:noFill/>
            </a:ln>
          </p:spPr>
          <p:txBody>
            <a:bodyPr/>
            <a:p>
              <a:endParaRPr lang="zh-CN" altLang="en-US" sz="1400"/>
            </a:p>
          </p:txBody>
        </p:sp>
        <p:sp>
          <p:nvSpPr>
            <p:cNvPr id="19" name="TextBox 13"/>
            <p:cNvSpPr txBox="1"/>
            <p:nvPr/>
          </p:nvSpPr>
          <p:spPr>
            <a:xfrm>
              <a:off x="10217" y="3990"/>
              <a:ext cx="4977" cy="387"/>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defTabSz="1216025" eaLnBrk="1" hangingPunct="1">
                <a:lnSpc>
                  <a:spcPct val="100000"/>
                </a:lnSpc>
                <a:spcBef>
                  <a:spcPct val="20000"/>
                </a:spcBef>
                <a:buNone/>
              </a:pPr>
              <a:r>
                <a:rPr sz="1600" b="1">
                  <a:solidFill>
                    <a:schemeClr val="bg1"/>
                  </a:solidFill>
                  <a:latin typeface="Arial" panose="020B0604020202020204" pitchFamily="34" charset="0"/>
                  <a:ea typeface="微软雅黑" panose="020B0503020204020204" charset="-122"/>
                  <a:sym typeface="Arial" panose="020B0604020202020204" pitchFamily="34" charset="0"/>
                </a:rPr>
                <a:t>欧盟碳关税政策</a:t>
              </a:r>
              <a:endParaRPr sz="16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20" name="组合 19"/>
          <p:cNvGrpSpPr/>
          <p:nvPr/>
        </p:nvGrpSpPr>
        <p:grpSpPr>
          <a:xfrm rot="0">
            <a:off x="9282430" y="3346450"/>
            <a:ext cx="3160395" cy="1858645"/>
            <a:chOff x="10217" y="2479"/>
            <a:chExt cx="4977" cy="2927"/>
          </a:xfrm>
        </p:grpSpPr>
        <p:sp>
          <p:nvSpPr>
            <p:cNvPr id="21" name="任意多边形 3"/>
            <p:cNvSpPr/>
            <p:nvPr/>
          </p:nvSpPr>
          <p:spPr>
            <a:xfrm rot="2700000">
              <a:off x="10321" y="2520"/>
              <a:ext cx="2927" cy="2845"/>
            </a:xfrm>
            <a:custGeom>
              <a:avLst/>
              <a:gdLst/>
              <a:ahLst/>
              <a:cxnLst>
                <a:cxn ang="0">
                  <a:pos x="135616" y="3182263"/>
                </a:cxn>
                <a:cxn ang="0">
                  <a:pos x="3182263" y="135616"/>
                </a:cxn>
                <a:cxn ang="0">
                  <a:pos x="3837066" y="135616"/>
                </a:cxn>
                <a:cxn ang="0">
                  <a:pos x="3837066" y="790418"/>
                </a:cxn>
                <a:cxn ang="0">
                  <a:pos x="790418" y="3837066"/>
                </a:cxn>
                <a:cxn ang="0">
                  <a:pos x="208246" y="3896397"/>
                </a:cxn>
                <a:cxn ang="0">
                  <a:pos x="205661" y="3894284"/>
                </a:cxn>
                <a:cxn ang="0">
                  <a:pos x="78399" y="3894284"/>
                </a:cxn>
                <a:cxn ang="0">
                  <a:pos x="78399" y="3767020"/>
                </a:cxn>
                <a:cxn ang="0">
                  <a:pos x="76284" y="3764435"/>
                </a:cxn>
                <a:cxn ang="0">
                  <a:pos x="135616" y="3182263"/>
                </a:cxn>
              </a:cxnLst>
              <a:pathLst>
                <a:path w="3973789" h="3973789">
                  <a:moveTo>
                    <a:pt x="135652" y="3183151"/>
                  </a:moveTo>
                  <a:lnTo>
                    <a:pt x="3183151" y="135652"/>
                  </a:lnTo>
                  <a:cubicBezTo>
                    <a:pt x="3364021" y="-45218"/>
                    <a:pt x="3657268" y="-45218"/>
                    <a:pt x="3838137" y="135652"/>
                  </a:cubicBezTo>
                  <a:cubicBezTo>
                    <a:pt x="4019007" y="316521"/>
                    <a:pt x="4019007" y="609768"/>
                    <a:pt x="3838137" y="790638"/>
                  </a:cubicBezTo>
                  <a:lnTo>
                    <a:pt x="790638" y="3838137"/>
                  </a:lnTo>
                  <a:cubicBezTo>
                    <a:pt x="632377" y="3996398"/>
                    <a:pt x="388077" y="4016181"/>
                    <a:pt x="208306" y="3897485"/>
                  </a:cubicBezTo>
                  <a:lnTo>
                    <a:pt x="205717" y="3895370"/>
                  </a:lnTo>
                  <a:lnTo>
                    <a:pt x="78419" y="3895370"/>
                  </a:lnTo>
                  <a:lnTo>
                    <a:pt x="78419" y="3768072"/>
                  </a:lnTo>
                  <a:lnTo>
                    <a:pt x="76304" y="3765483"/>
                  </a:lnTo>
                  <a:cubicBezTo>
                    <a:pt x="-42392" y="3585712"/>
                    <a:pt x="-22609" y="3341412"/>
                    <a:pt x="135652" y="3183151"/>
                  </a:cubicBezTo>
                  <a:close/>
                </a:path>
              </a:pathLst>
            </a:custGeom>
            <a:solidFill>
              <a:schemeClr val="accent1"/>
            </a:solidFill>
            <a:ln w="9525">
              <a:noFill/>
            </a:ln>
          </p:spPr>
          <p:txBody>
            <a:bodyPr/>
            <a:p>
              <a:endParaRPr lang="zh-CN" altLang="en-US" sz="1400"/>
            </a:p>
          </p:txBody>
        </p:sp>
        <p:sp>
          <p:nvSpPr>
            <p:cNvPr id="22" name="TextBox 13"/>
            <p:cNvSpPr txBox="1"/>
            <p:nvPr/>
          </p:nvSpPr>
          <p:spPr>
            <a:xfrm>
              <a:off x="10217" y="3780"/>
              <a:ext cx="4977" cy="387"/>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defTabSz="1216025" eaLnBrk="1" hangingPunct="1">
                <a:lnSpc>
                  <a:spcPct val="100000"/>
                </a:lnSpc>
                <a:spcBef>
                  <a:spcPct val="20000"/>
                </a:spcBef>
                <a:buNone/>
              </a:pPr>
              <a:r>
                <a:rPr lang="zh-CN" altLang="en-US" sz="1600" b="1">
                  <a:solidFill>
                    <a:schemeClr val="bg1"/>
                  </a:solidFill>
                  <a:latin typeface="Arial" panose="020B0604020202020204" pitchFamily="34" charset="0"/>
                  <a:ea typeface="微软雅黑" panose="020B0503020204020204" charset="-122"/>
                  <a:sym typeface="Arial" panose="020B0604020202020204" pitchFamily="34" charset="0"/>
                </a:rPr>
                <a:t>技术专利侵权</a:t>
              </a:r>
              <a:endParaRPr lang="zh-CN" altLang="en-US" sz="1600" b="1">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27" name="组合 26"/>
          <p:cNvGrpSpPr/>
          <p:nvPr/>
        </p:nvGrpSpPr>
        <p:grpSpPr>
          <a:xfrm>
            <a:off x="5950585" y="2501265"/>
            <a:ext cx="3013075" cy="1041400"/>
            <a:chOff x="9371" y="3939"/>
            <a:chExt cx="4293" cy="1640"/>
          </a:xfrm>
        </p:grpSpPr>
        <p:sp>
          <p:nvSpPr>
            <p:cNvPr id="14" name="文本框 13"/>
            <p:cNvSpPr txBox="1"/>
            <p:nvPr/>
          </p:nvSpPr>
          <p:spPr>
            <a:xfrm>
              <a:off x="9501" y="3939"/>
              <a:ext cx="4163" cy="1598"/>
            </a:xfrm>
            <a:prstGeom prst="rect">
              <a:avLst/>
            </a:prstGeom>
            <a:noFill/>
            <a:ln cap="rnd">
              <a:noFill/>
            </a:ln>
          </p:spPr>
          <p:txBody>
            <a:bodyPr wrap="square" rtlCol="0" anchor="t">
              <a:spAutoFit/>
            </a:bodyPr>
            <a:p>
              <a:pPr indent="0">
                <a:lnSpc>
                  <a:spcPct val="150000"/>
                </a:lnSpc>
                <a:buFont typeface="Wingdings" panose="05000000000000000000" charset="0"/>
                <a:buNone/>
              </a:pPr>
              <a:r>
                <a:rPr lang="zh-CN" altLang="en-US" sz="2000" b="1" dirty="0">
                  <a:solidFill>
                    <a:srgbClr val="004B94"/>
                  </a:solidFill>
                  <a:latin typeface="微软雅黑" panose="020B0503020204020204" charset="-122"/>
                  <a:ea typeface="微软雅黑" panose="020B0503020204020204" charset="-122"/>
                  <a:sym typeface="+mn-ea"/>
                </a:rPr>
                <a:t>贸易壁垒形式</a:t>
              </a:r>
              <a:endParaRPr lang="zh-CN" altLang="en-US" sz="2000" b="1" dirty="0">
                <a:solidFill>
                  <a:srgbClr val="004B94"/>
                </a:solidFill>
                <a:latin typeface="微软雅黑" panose="020B0503020204020204" charset="-122"/>
                <a:ea typeface="微软雅黑" panose="020B0503020204020204" charset="-122"/>
                <a:sym typeface="+mn-ea"/>
              </a:endParaRPr>
            </a:p>
            <a:p>
              <a:pPr indent="0">
                <a:lnSpc>
                  <a:spcPct val="150000"/>
                </a:lnSpc>
                <a:buFont typeface="Wingdings" panose="05000000000000000000" charset="0"/>
                <a:buNone/>
              </a:pPr>
              <a:r>
                <a:rPr lang="zh-CN" altLang="en-US" sz="2000" b="1" dirty="0">
                  <a:solidFill>
                    <a:srgbClr val="004B94"/>
                  </a:solidFill>
                  <a:latin typeface="微软雅黑" panose="020B0503020204020204" charset="-122"/>
                  <a:ea typeface="微软雅黑" panose="020B0503020204020204" charset="-122"/>
                  <a:sym typeface="+mn-ea"/>
                </a:rPr>
                <a:t>趋于多样化、新型化</a:t>
              </a:r>
              <a:endParaRPr lang="zh-CN" altLang="en-US" sz="2000" b="1" dirty="0">
                <a:solidFill>
                  <a:srgbClr val="004B94"/>
                </a:solidFill>
                <a:latin typeface="微软雅黑" panose="020B0503020204020204" charset="-122"/>
                <a:ea typeface="微软雅黑" panose="020B0503020204020204" charset="-122"/>
                <a:sym typeface="+mn-ea"/>
              </a:endParaRPr>
            </a:p>
          </p:txBody>
        </p:sp>
        <p:sp>
          <p:nvSpPr>
            <p:cNvPr id="24" name="圆角矩形 23"/>
            <p:cNvSpPr/>
            <p:nvPr/>
          </p:nvSpPr>
          <p:spPr>
            <a:xfrm>
              <a:off x="9371" y="4016"/>
              <a:ext cx="4162" cy="1563"/>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6" name="组合 25"/>
          <p:cNvGrpSpPr/>
          <p:nvPr/>
        </p:nvGrpSpPr>
        <p:grpSpPr>
          <a:xfrm>
            <a:off x="5967095" y="5010150"/>
            <a:ext cx="5533274" cy="992505"/>
            <a:chOff x="9397" y="7276"/>
            <a:chExt cx="6558" cy="1563"/>
          </a:xfrm>
        </p:grpSpPr>
        <p:sp>
          <p:nvSpPr>
            <p:cNvPr id="11" name="文本框 10"/>
            <p:cNvSpPr txBox="1"/>
            <p:nvPr/>
          </p:nvSpPr>
          <p:spPr>
            <a:xfrm>
              <a:off x="9427" y="7331"/>
              <a:ext cx="6448" cy="1452"/>
            </a:xfrm>
            <a:prstGeom prst="rect">
              <a:avLst/>
            </a:prstGeom>
            <a:noFill/>
          </p:spPr>
          <p:txBody>
            <a:bodyPr wrap="square" rtlCol="0" anchor="t">
              <a:spAutoFit/>
            </a:bodyPr>
            <a:p>
              <a:pPr indent="0" algn="l">
                <a:lnSpc>
                  <a:spcPct val="150000"/>
                </a:lnSpc>
                <a:buFont typeface="Wingdings" panose="05000000000000000000" charset="0"/>
                <a:buNone/>
              </a:pPr>
              <a:r>
                <a:rPr lang="en-US" altLang="zh-CN" b="1" dirty="0">
                  <a:solidFill>
                    <a:srgbClr val="004B94"/>
                  </a:solidFill>
                  <a:latin typeface="微软雅黑" panose="020B0503020204020204" charset="-122"/>
                  <a:ea typeface="微软雅黑" panose="020B0503020204020204" charset="-122"/>
                  <a:sym typeface="+mn-ea"/>
                </a:rPr>
                <a:t>    </a:t>
              </a:r>
              <a:r>
                <a:rPr lang="zh-CN" altLang="en-US" b="1" dirty="0">
                  <a:solidFill>
                    <a:srgbClr val="004B94"/>
                  </a:solidFill>
                  <a:latin typeface="微软雅黑" panose="020B0503020204020204" charset="-122"/>
                  <a:ea typeface="微软雅黑" panose="020B0503020204020204" charset="-122"/>
                  <a:sym typeface="+mn-ea"/>
                </a:rPr>
                <a:t>通过政策与规划提速“本土化”光伏制造扩产，</a:t>
              </a:r>
              <a:endParaRPr lang="zh-CN" altLang="en-US" b="1" dirty="0">
                <a:solidFill>
                  <a:srgbClr val="004B94"/>
                </a:solidFill>
                <a:latin typeface="微软雅黑" panose="020B0503020204020204" charset="-122"/>
                <a:ea typeface="微软雅黑" panose="020B0503020204020204" charset="-122"/>
                <a:sym typeface="+mn-ea"/>
              </a:endParaRPr>
            </a:p>
            <a:p>
              <a:pPr indent="0" algn="l">
                <a:lnSpc>
                  <a:spcPct val="150000"/>
                </a:lnSpc>
                <a:buFont typeface="Wingdings" panose="05000000000000000000" charset="0"/>
                <a:buNone/>
              </a:pPr>
              <a:r>
                <a:rPr lang="zh-CN" altLang="en-US" b="1" dirty="0">
                  <a:solidFill>
                    <a:srgbClr val="004B94"/>
                  </a:solidFill>
                  <a:latin typeface="微软雅黑" panose="020B0503020204020204" charset="-122"/>
                  <a:ea typeface="微软雅黑" panose="020B0503020204020204" charset="-122"/>
                  <a:sym typeface="+mn-ea"/>
                </a:rPr>
                <a:t>                     试图实现“脱钩断链”</a:t>
              </a:r>
              <a:endParaRPr lang="zh-CN" altLang="en-US" b="1" dirty="0">
                <a:solidFill>
                  <a:srgbClr val="004B94"/>
                </a:solidFill>
                <a:latin typeface="微软雅黑" panose="020B0503020204020204" charset="-122"/>
                <a:ea typeface="微软雅黑" panose="020B0503020204020204" charset="-122"/>
                <a:sym typeface="+mn-ea"/>
              </a:endParaRPr>
            </a:p>
          </p:txBody>
        </p:sp>
        <p:sp>
          <p:nvSpPr>
            <p:cNvPr id="25" name="圆角矩形 24"/>
            <p:cNvSpPr/>
            <p:nvPr/>
          </p:nvSpPr>
          <p:spPr>
            <a:xfrm>
              <a:off x="9397" y="7276"/>
              <a:ext cx="6558" cy="1563"/>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aphicFrame>
        <p:nvGraphicFramePr>
          <p:cNvPr id="2" name="表格 1"/>
          <p:cNvGraphicFramePr/>
          <p:nvPr>
            <p:custDataLst>
              <p:tags r:id="rId1"/>
            </p:custDataLst>
          </p:nvPr>
        </p:nvGraphicFramePr>
        <p:xfrm>
          <a:off x="329248" y="1236218"/>
          <a:ext cx="5325745" cy="4911725"/>
        </p:xfrm>
        <a:graphic>
          <a:graphicData uri="http://schemas.openxmlformats.org/drawingml/2006/table">
            <a:tbl>
              <a:tblPr firstRow="1" bandRow="1">
                <a:effectLst/>
                <a:tableStyleId>{5940675A-B579-460E-94D1-54222C63F5DA}</a:tableStyleId>
              </a:tblPr>
              <a:tblGrid>
                <a:gridCol w="867410"/>
                <a:gridCol w="651510"/>
                <a:gridCol w="2146300"/>
                <a:gridCol w="692150"/>
                <a:gridCol w="968375"/>
              </a:tblGrid>
              <a:tr h="405130">
                <a:tc>
                  <a:txBody>
                    <a:bodyPr/>
                    <a:p>
                      <a:pPr indent="0" algn="ctr">
                        <a:buNone/>
                      </a:pPr>
                      <a:r>
                        <a:rPr lang="zh-CN" sz="1000" b="1">
                          <a:solidFill>
                            <a:srgbClr val="FFFFFF"/>
                          </a:solidFill>
                          <a:latin typeface="微软雅黑" panose="020B0503020204020204" charset="-122"/>
                          <a:ea typeface="微软雅黑" panose="020B0503020204020204" charset="-122"/>
                        </a:rPr>
                        <a:t>发起时间</a:t>
                      </a:r>
                      <a:endParaRPr lang="zh-CN" altLang="en-US" sz="1000" b="1">
                        <a:solidFill>
                          <a:srgbClr val="FFFFFF"/>
                        </a:solidFill>
                        <a:latin typeface="微软雅黑" panose="020B0503020204020204" charset="-122"/>
                        <a:ea typeface="微软雅黑" panose="020B0503020204020204" charset="-122"/>
                      </a:endParaRPr>
                    </a:p>
                  </a:txBody>
                  <a:tcPr marL="12700" marR="12700" marT="12700" vert="horz"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004890"/>
                    </a:solidFill>
                  </a:tcPr>
                </a:tc>
                <a:tc>
                  <a:txBody>
                    <a:bodyPr/>
                    <a:p>
                      <a:pPr indent="0" algn="ctr">
                        <a:buNone/>
                      </a:pPr>
                      <a:r>
                        <a:rPr lang="zh-CN" sz="1000" b="1">
                          <a:solidFill>
                            <a:srgbClr val="FFFFFF"/>
                          </a:solidFill>
                          <a:latin typeface="微软雅黑" panose="020B0503020204020204" charset="-122"/>
                          <a:ea typeface="微软雅黑" panose="020B0503020204020204" charset="-122"/>
                        </a:rPr>
                        <a:t>发起国家</a:t>
                      </a:r>
                      <a:endParaRPr lang="zh-CN" altLang="en-US" sz="1000" b="1">
                        <a:solidFill>
                          <a:srgbClr val="FFFFFF"/>
                        </a:solidFill>
                        <a:latin typeface="微软雅黑" panose="020B0503020204020204" charset="-122"/>
                        <a:ea typeface="微软雅黑" panose="020B0503020204020204" charset="-122"/>
                      </a:endParaRPr>
                    </a:p>
                  </a:txBody>
                  <a:tcPr marL="12700" marR="12700" marT="12700" vert="horz"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004890"/>
                    </a:solidFill>
                  </a:tcPr>
                </a:tc>
                <a:tc>
                  <a:txBody>
                    <a:bodyPr/>
                    <a:p>
                      <a:pPr indent="0" algn="ctr">
                        <a:buNone/>
                      </a:pPr>
                      <a:r>
                        <a:rPr lang="zh-CN" sz="1000" b="1">
                          <a:solidFill>
                            <a:srgbClr val="FFFFFF"/>
                          </a:solidFill>
                          <a:latin typeface="微软雅黑" panose="020B0503020204020204" charset="-122"/>
                          <a:ea typeface="微软雅黑" panose="020B0503020204020204" charset="-122"/>
                        </a:rPr>
                        <a:t>针对产品</a:t>
                      </a:r>
                      <a:endParaRPr lang="zh-CN" altLang="en-US" sz="1000" b="1">
                        <a:solidFill>
                          <a:srgbClr val="FFFFFF"/>
                        </a:solidFill>
                        <a:latin typeface="微软雅黑" panose="020B0503020204020204" charset="-122"/>
                        <a:ea typeface="微软雅黑" panose="020B0503020204020204" charset="-122"/>
                      </a:endParaRPr>
                    </a:p>
                  </a:txBody>
                  <a:tcPr marL="12700" marR="12700" marT="12700" vert="horz"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004890"/>
                    </a:solidFill>
                  </a:tcPr>
                </a:tc>
                <a:tc>
                  <a:txBody>
                    <a:bodyPr/>
                    <a:p>
                      <a:pPr indent="0" algn="ctr">
                        <a:buNone/>
                      </a:pPr>
                      <a:r>
                        <a:rPr lang="zh-CN" sz="1000" b="1">
                          <a:solidFill>
                            <a:srgbClr val="FFFFFF"/>
                          </a:solidFill>
                          <a:latin typeface="微软雅黑" panose="020B0503020204020204" charset="-122"/>
                          <a:ea typeface="微软雅黑" panose="020B0503020204020204" charset="-122"/>
                        </a:rPr>
                        <a:t>调查类型</a:t>
                      </a:r>
                      <a:endParaRPr lang="zh-CN" altLang="en-US" sz="1000" b="1">
                        <a:solidFill>
                          <a:srgbClr val="FFFFFF"/>
                        </a:solidFill>
                        <a:latin typeface="微软雅黑" panose="020B0503020204020204" charset="-122"/>
                        <a:ea typeface="微软雅黑" panose="020B0503020204020204" charset="-122"/>
                      </a:endParaRPr>
                    </a:p>
                  </a:txBody>
                  <a:tcPr marL="12700" marR="12700" marT="12700" vert="horz"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004890"/>
                    </a:solidFill>
                  </a:tcPr>
                </a:tc>
                <a:tc>
                  <a:txBody>
                    <a:bodyPr/>
                    <a:p>
                      <a:pPr indent="0" algn="ctr">
                        <a:buNone/>
                      </a:pPr>
                      <a:r>
                        <a:rPr lang="zh-CN" sz="1000" b="1">
                          <a:solidFill>
                            <a:srgbClr val="FFFFFF"/>
                          </a:solidFill>
                          <a:latin typeface="微软雅黑" panose="020B0503020204020204" charset="-122"/>
                          <a:ea typeface="微软雅黑" panose="020B0503020204020204" charset="-122"/>
                        </a:rPr>
                        <a:t>当前执行情况</a:t>
                      </a:r>
                      <a:endParaRPr lang="zh-CN" altLang="en-US" sz="1000" b="1">
                        <a:solidFill>
                          <a:srgbClr val="FFFFFF"/>
                        </a:solidFill>
                        <a:latin typeface="微软雅黑" panose="020B0503020204020204" charset="-122"/>
                        <a:ea typeface="微软雅黑" panose="020B0503020204020204" charset="-122"/>
                      </a:endParaRPr>
                    </a:p>
                  </a:txBody>
                  <a:tcPr marL="12700" marR="12700" marT="12700" vert="horz" anchor="ctr" anchorCtr="0">
                    <a:lnL>
                      <a:noFill/>
                    </a:lnL>
                    <a:lnR>
                      <a:noFill/>
                    </a:lnR>
                    <a:lnT w="12700">
                      <a:solidFill>
                        <a:schemeClr val="tx1"/>
                      </a:solidFill>
                      <a:prstDash val="solid"/>
                    </a:lnT>
                    <a:lnB w="12700">
                      <a:solidFill>
                        <a:schemeClr val="tx1"/>
                      </a:solidFill>
                      <a:prstDash val="solid"/>
                    </a:lnB>
                    <a:lnTlToBr>
                      <a:noFill/>
                    </a:lnTlToBr>
                    <a:lnBlToTr>
                      <a:noFill/>
                    </a:lnBlToTr>
                    <a:solidFill>
                      <a:srgbClr val="004890"/>
                    </a:solid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2014年12月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加拿大</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晶体硅光伏产品</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反倾销调查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95">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2014年12月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加拿大</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晶体硅光伏产品</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反补贴调查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2016年7月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土耳其</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光伏组件</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反倾销调查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2017年5月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美国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光伏电池及组件</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保障措施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2017年7月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印度</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光伏电池</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反倾销调查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终止调查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2017年12月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印度</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光伏电池及组件</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保障措施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2018年4月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印度</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光伏电池及组件用EVA塑料</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反倾销调查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2019年4月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美国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光伏电池</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337调查</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2021年5月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印度</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原产于或进口自中国、泰国和月的的光伏电池及组件</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反倾销调查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终止调查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2021年6月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美国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硅料</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实体清单</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2021年6月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美国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硅光伏电池片和组件</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337调查</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部分仲裁</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zh-CN" sz="1000" b="0">
                          <a:solidFill>
                            <a:srgbClr val="000000"/>
                          </a:solidFill>
                          <a:latin typeface="微软雅黑" panose="020B0503020204020204" charset="-122"/>
                          <a:ea typeface="微软雅黑" panose="020B0503020204020204" charset="-122"/>
                          <a:cs typeface="微软雅黑" panose="020B0503020204020204" charset="-122"/>
                        </a:rPr>
                        <a:t>2021年8月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美国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光伏产品</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反倾销调查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b="0">
                          <a:solidFill>
                            <a:srgbClr val="000000"/>
                          </a:solidFill>
                          <a:latin typeface="微软雅黑" panose="020B0503020204020204" charset="-122"/>
                          <a:ea typeface="微软雅黑" panose="020B0503020204020204" charset="-122"/>
                        </a:rPr>
                        <a:t>再次调查</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95">
                <a:tc>
                  <a:txBody>
                    <a:bodyPr/>
                    <a:p>
                      <a:pPr indent="0" algn="ctr">
                        <a:buNone/>
                      </a:pP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2023</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rPr>
                        <a:t>美国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rPr>
                        <a:t>金属硅</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反倾销调查</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a:solidFill>
                            <a:srgbClr val="000000"/>
                          </a:solidFill>
                          <a:latin typeface="微软雅黑" panose="020B0503020204020204" charset="-122"/>
                          <a:ea typeface="微软雅黑" panose="020B0503020204020204" charset="-122"/>
                          <a:sym typeface="+mn-ea"/>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95">
                <a:tc>
                  <a:txBody>
                    <a:bodyPr/>
                    <a:p>
                      <a:pPr indent="0" algn="ctr">
                        <a:buNone/>
                      </a:pP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2023</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5</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rPr>
                        <a:t>澳大利亚</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rPr>
                        <a:t>风电塔</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反倾销调查</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sz="1000">
                          <a:solidFill>
                            <a:srgbClr val="000000"/>
                          </a:solidFill>
                          <a:latin typeface="微软雅黑" panose="020B0503020204020204" charset="-122"/>
                          <a:ea typeface="微软雅黑" panose="020B0503020204020204" charset="-122"/>
                          <a:sym typeface="+mn-ea"/>
                        </a:rPr>
                        <a:t>仍在实施措施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95">
                <a:tc>
                  <a:txBody>
                    <a:bodyPr/>
                    <a:p>
                      <a:pPr indent="0" algn="ctr">
                        <a:buNone/>
                      </a:pP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2020</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7</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rPr>
                        <a:t>韩国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a:solidFill>
                            <a:srgbClr val="000000"/>
                          </a:solidFill>
                          <a:latin typeface="微软雅黑" panose="020B0503020204020204" charset="-122"/>
                          <a:ea typeface="微软雅黑" panose="020B0503020204020204" charset="-122"/>
                          <a:sym typeface="+mn-ea"/>
                        </a:rPr>
                        <a:t>光伏组件供应商应具备低碳认证资质</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95">
                <a:tc>
                  <a:txBody>
                    <a:bodyPr/>
                    <a:p>
                      <a:pPr indent="0" algn="ctr">
                        <a:buNone/>
                      </a:pP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2022</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rPr>
                        <a:t>美国</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rPr>
                        <a:t>将对进口太阳能电池和组件征收关税的“201法案</a:t>
                      </a:r>
                      <a:r>
                        <a:rPr lang="en-US" altLang="zh-CN" sz="1000" b="0">
                          <a:solidFill>
                            <a:srgbClr val="000000"/>
                          </a:solidFill>
                          <a:latin typeface="微软雅黑" panose="020B0503020204020204" charset="-122"/>
                          <a:ea typeface="微软雅黑" panose="020B0503020204020204" charset="-122"/>
                        </a:rPr>
                        <a:t>”</a:t>
                      </a:r>
                      <a:r>
                        <a:rPr lang="zh-CN" altLang="en-US" sz="1000" b="0">
                          <a:solidFill>
                            <a:srgbClr val="000000"/>
                          </a:solidFill>
                          <a:latin typeface="微软雅黑" panose="020B0503020204020204" charset="-122"/>
                          <a:ea typeface="微软雅黑" panose="020B0503020204020204" charset="-122"/>
                        </a:rPr>
                        <a:t>再延长四年</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c>
                  <a:txBody>
                    <a:bodyPr/>
                    <a:p>
                      <a:pPr indent="0" algn="ctr">
                        <a:buNone/>
                      </a:pP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a:noFill/>
                    </a:lnB>
                    <a:lnTlToBr>
                      <a:noFill/>
                    </a:lnTlToBr>
                    <a:lnBlToTr>
                      <a:noFill/>
                    </a:lnBlToTr>
                    <a:noFill/>
                  </a:tcPr>
                </a:tc>
              </a:tr>
              <a:tr h="252000">
                <a:tc>
                  <a:txBody>
                    <a:bodyPr/>
                    <a:p>
                      <a:pPr indent="0" algn="ctr">
                        <a:buNone/>
                      </a:pP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2023</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年</a:t>
                      </a:r>
                      <a:r>
                        <a:rPr lang="en-US" altLang="zh-CN" sz="1000" b="0">
                          <a:solidFill>
                            <a:srgbClr val="000000"/>
                          </a:solidFill>
                          <a:latin typeface="微软雅黑" panose="020B0503020204020204" charset="-122"/>
                          <a:ea typeface="微软雅黑" panose="020B0503020204020204" charset="-122"/>
                          <a:cs typeface="微软雅黑" panose="020B0503020204020204" charset="-122"/>
                        </a:rPr>
                        <a:t>8</a:t>
                      </a:r>
                      <a:r>
                        <a:rPr lang="zh-CN" altLang="en-US" sz="1000" b="0">
                          <a:solidFill>
                            <a:srgbClr val="000000"/>
                          </a:solidFill>
                          <a:latin typeface="微软雅黑" panose="020B0503020204020204" charset="-122"/>
                          <a:ea typeface="微软雅黑" panose="020B0503020204020204" charset="-122"/>
                          <a:cs typeface="微软雅黑" panose="020B0503020204020204" charset="-122"/>
                        </a:rPr>
                        <a:t>月</a:t>
                      </a:r>
                      <a:endParaRPr lang="zh-CN" altLang="en-US" sz="1000" b="0">
                        <a:solidFill>
                          <a:srgbClr val="000000"/>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rPr>
                        <a:t>欧盟</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noFill/>
                  </a:tcPr>
                </a:tc>
                <a:tc>
                  <a:txBody>
                    <a:bodyPr/>
                    <a:p>
                      <a:pPr indent="0" algn="ctr">
                        <a:buNone/>
                      </a:pPr>
                      <a:r>
                        <a:rPr lang="zh-CN" altLang="en-US" sz="1000" b="0">
                          <a:solidFill>
                            <a:srgbClr val="000000"/>
                          </a:solidFill>
                          <a:latin typeface="微软雅黑" panose="020B0503020204020204" charset="-122"/>
                          <a:ea typeface="微软雅黑" panose="020B0503020204020204" charset="-122"/>
                        </a:rPr>
                        <a:t>开启征收“碳关税”过渡期</a:t>
                      </a: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noFill/>
                  </a:tcPr>
                </a:tc>
                <a:tc>
                  <a:txBody>
                    <a:bodyPr/>
                    <a:p>
                      <a:pPr indent="0" algn="ctr">
                        <a:buNone/>
                      </a:pP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noFill/>
                  </a:tcPr>
                </a:tc>
                <a:tc>
                  <a:txBody>
                    <a:bodyPr/>
                    <a:p>
                      <a:pPr indent="0" algn="ctr">
                        <a:buNone/>
                      </a:pPr>
                      <a:endParaRPr lang="zh-CN" altLang="en-US" sz="1000" b="0">
                        <a:solidFill>
                          <a:srgbClr val="000000"/>
                        </a:solidFill>
                        <a:latin typeface="微软雅黑" panose="020B0503020204020204" charset="-122"/>
                        <a:ea typeface="微软雅黑" panose="020B0503020204020204" charset="-122"/>
                      </a:endParaRPr>
                    </a:p>
                  </a:txBody>
                  <a:tcPr marL="12700" marR="12700" marT="12700" vert="horz" anchor="ctr" anchorCtr="0">
                    <a:lnL>
                      <a:noFill/>
                    </a:lnL>
                    <a:lnR>
                      <a:noFill/>
                    </a:lnR>
                    <a:lnT>
                      <a:noFill/>
                    </a:lnT>
                    <a:lnB w="12700">
                      <a:solidFill>
                        <a:schemeClr val="tx1"/>
                      </a:solidFill>
                      <a:prstDash val="solid"/>
                    </a:lnB>
                    <a:lnTlToBr>
                      <a:noFill/>
                    </a:lnTlToBr>
                    <a:lnBlToTr>
                      <a:noFill/>
                    </a:lnBlToTr>
                    <a:noFill/>
                  </a:tcPr>
                </a:tc>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矩形 4"/>
          <p:cNvSpPr/>
          <p:nvPr/>
        </p:nvSpPr>
        <p:spPr>
          <a:xfrm>
            <a:off x="4362450" y="-11430"/>
            <a:ext cx="180975" cy="865188"/>
          </a:xfrm>
          <a:prstGeom prst="rect">
            <a:avLst/>
          </a:prstGeom>
          <a:solidFill>
            <a:srgbClr val="004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4" name="矩形 42"/>
          <p:cNvSpPr>
            <a:spLocks noChangeArrowheads="1"/>
          </p:cNvSpPr>
          <p:nvPr/>
        </p:nvSpPr>
        <p:spPr bwMode="auto">
          <a:xfrm>
            <a:off x="0" y="0"/>
            <a:ext cx="2895600" cy="6858000"/>
          </a:xfrm>
          <a:custGeom>
            <a:avLst/>
            <a:gdLst>
              <a:gd name="T0" fmla="*/ 0 w 2443221"/>
              <a:gd name="T1" fmla="*/ 0 h 4630591"/>
              <a:gd name="T2" fmla="*/ 2443221 w 2443221"/>
              <a:gd name="T3" fmla="*/ 4630591 h 4630591"/>
            </a:gdLst>
            <a:ahLst/>
            <a:cxnLst/>
            <a:rect l="T0" t="T1" r="T2" b="T3"/>
            <a:pathLst>
              <a:path w="2443221" h="4630591">
                <a:moveTo>
                  <a:pt x="0" y="0"/>
                </a:moveTo>
                <a:lnTo>
                  <a:pt x="2443221" y="0"/>
                </a:lnTo>
                <a:lnTo>
                  <a:pt x="0" y="4630591"/>
                </a:lnTo>
                <a:close/>
              </a:path>
            </a:pathLst>
          </a:custGeom>
          <a:solidFill>
            <a:srgbClr val="1F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auto"/>
            <a:endParaRPr lang="zh-CN" altLang="zh-CN" sz="2400" strike="noStrike" noProof="1">
              <a:sym typeface="宋体" panose="02010600030101010101" pitchFamily="2" charset="-122"/>
            </a:endParaRPr>
          </a:p>
        </p:txBody>
      </p:sp>
      <p:sp>
        <p:nvSpPr>
          <p:cNvPr id="7" name="文本框 6"/>
          <p:cNvSpPr txBox="1"/>
          <p:nvPr/>
        </p:nvSpPr>
        <p:spPr>
          <a:xfrm>
            <a:off x="915312" y="1286457"/>
            <a:ext cx="2536875" cy="1014727"/>
          </a:xfrm>
          <a:prstGeom prst="rect">
            <a:avLst/>
          </a:prstGeom>
          <a:noFill/>
        </p:spPr>
        <p:txBody>
          <a:bodyPr wrap="square" rtlCol="0">
            <a:spAutoFit/>
          </a:bodyPr>
          <a:lstStyle/>
          <a:p>
            <a:pPr defTabSz="1219200" fontAlgn="auto">
              <a:defRPr/>
            </a:pPr>
            <a:r>
              <a:rPr lang="zh-CN" altLang="en-US" sz="6000" b="1" noProof="1" dirty="0">
                <a:solidFill>
                  <a:schemeClr val="bg1"/>
                </a:solidFill>
                <a:latin typeface="微软雅黑" panose="020B0503020204020204" charset="-122"/>
                <a:ea typeface="微软雅黑" panose="020B0503020204020204" charset="-122"/>
                <a:cs typeface="+mn-cs"/>
              </a:rPr>
              <a:t>目</a:t>
            </a:r>
            <a:r>
              <a:rPr lang="zh-CN" altLang="en-US" sz="6000" b="1" noProof="1" dirty="0">
                <a:solidFill>
                  <a:schemeClr val="bg1">
                    <a:alpha val="72000"/>
                  </a:schemeClr>
                </a:solidFill>
                <a:latin typeface="微软雅黑" panose="020B0503020204020204" charset="-122"/>
                <a:ea typeface="微软雅黑" panose="020B0503020204020204" charset="-122"/>
                <a:cs typeface="+mn-cs"/>
              </a:rPr>
              <a:t>  </a:t>
            </a:r>
            <a:r>
              <a:rPr lang="zh-CN" altLang="en-US" sz="6000" b="1" noProof="1" dirty="0">
                <a:solidFill>
                  <a:schemeClr val="accent1">
                    <a:lumMod val="50000"/>
                  </a:schemeClr>
                </a:solidFill>
                <a:latin typeface="微软雅黑" panose="020B0503020204020204" charset="-122"/>
                <a:ea typeface="微软雅黑" panose="020B0503020204020204" charset="-122"/>
                <a:cs typeface="+mn-cs"/>
              </a:rPr>
              <a:t>录</a:t>
            </a:r>
            <a:endParaRPr lang="zh-CN" altLang="en-US" sz="6000" b="1" noProof="1" dirty="0">
              <a:solidFill>
                <a:schemeClr val="accent1">
                  <a:lumMod val="50000"/>
                </a:schemeClr>
              </a:solidFill>
              <a:latin typeface="微软雅黑" panose="020B0503020204020204" charset="-122"/>
              <a:ea typeface="微软雅黑" panose="020B0503020204020204" charset="-122"/>
            </a:endParaRPr>
          </a:p>
        </p:txBody>
      </p:sp>
      <p:sp>
        <p:nvSpPr>
          <p:cNvPr id="20483" name="文本框 9"/>
          <p:cNvSpPr txBox="1"/>
          <p:nvPr/>
        </p:nvSpPr>
        <p:spPr>
          <a:xfrm>
            <a:off x="4826953" y="918210"/>
            <a:ext cx="4202112" cy="583565"/>
          </a:xfrm>
          <a:prstGeom prst="rect">
            <a:avLst/>
          </a:prstGeom>
          <a:noFill/>
          <a:ln w="9525">
            <a:noFill/>
          </a:ln>
        </p:spPr>
        <p:txBody>
          <a:bodyPr wrap="square" anchor="t" anchorCtr="0">
            <a:spAutoFit/>
          </a:bodyPr>
          <a:p>
            <a:pPr defTabSz="1219200"/>
            <a:r>
              <a:rPr lang="zh-CN" altLang="en-US" sz="3200" b="1" dirty="0">
                <a:solidFill>
                  <a:srgbClr val="1F4E86"/>
                </a:solidFill>
                <a:latin typeface="微软雅黑" panose="020B0503020204020204" charset="-122"/>
                <a:ea typeface="微软雅黑" panose="020B0503020204020204" charset="-122"/>
                <a:sym typeface="+mn-ea"/>
              </a:rPr>
              <a:t>产业链发展新机遇</a:t>
            </a:r>
            <a:endParaRPr lang="zh-CN" altLang="en-US" sz="3200" b="1" dirty="0">
              <a:solidFill>
                <a:srgbClr val="1F4E86"/>
              </a:solidFill>
              <a:latin typeface="微软雅黑" panose="020B0503020204020204" charset="-122"/>
              <a:ea typeface="微软雅黑" panose="020B0503020204020204" charset="-122"/>
              <a:sym typeface="+mn-ea"/>
            </a:endParaRPr>
          </a:p>
        </p:txBody>
      </p:sp>
      <p:sp>
        <p:nvSpPr>
          <p:cNvPr id="20484" name="文本框 11"/>
          <p:cNvSpPr txBox="1"/>
          <p:nvPr/>
        </p:nvSpPr>
        <p:spPr>
          <a:xfrm>
            <a:off x="4827270" y="3393440"/>
            <a:ext cx="5876925" cy="583565"/>
          </a:xfrm>
          <a:prstGeom prst="rect">
            <a:avLst/>
          </a:prstGeom>
          <a:noFill/>
          <a:ln w="9525">
            <a:noFill/>
          </a:ln>
        </p:spPr>
        <p:txBody>
          <a:bodyPr wrap="square" anchor="t" anchorCtr="0">
            <a:spAutoFit/>
          </a:bodyPr>
          <a:p>
            <a:pPr defTabSz="1219200"/>
            <a:r>
              <a:rPr lang="zh-CN" altLang="en-US" sz="3200" b="1" dirty="0">
                <a:solidFill>
                  <a:srgbClr val="1F4E86"/>
                </a:solidFill>
                <a:latin typeface="微软雅黑" panose="020B0503020204020204" charset="-122"/>
                <a:ea typeface="微软雅黑" panose="020B0503020204020204" charset="-122"/>
                <a:sym typeface="+mn-ea"/>
              </a:rPr>
              <a:t>新形势下的挑战与对策</a:t>
            </a:r>
            <a:endParaRPr lang="en-US" altLang="zh-CN" sz="3200" b="1" dirty="0">
              <a:solidFill>
                <a:srgbClr val="1F4E86"/>
              </a:solidFill>
              <a:latin typeface="微软雅黑" panose="020B0503020204020204" charset="-122"/>
              <a:ea typeface="微软雅黑" panose="020B0503020204020204" charset="-122"/>
              <a:sym typeface="+mn-ea"/>
            </a:endParaRPr>
          </a:p>
        </p:txBody>
      </p:sp>
      <p:pic>
        <p:nvPicPr>
          <p:cNvPr id="20485" name="图片 16"/>
          <p:cNvPicPr>
            <a:picLocks noChangeAspect="1"/>
          </p:cNvPicPr>
          <p:nvPr/>
        </p:nvPicPr>
        <p:blipFill>
          <a:blip r:embed="rId1"/>
          <a:stretch>
            <a:fillRect/>
          </a:stretch>
        </p:blipFill>
        <p:spPr>
          <a:xfrm>
            <a:off x="10690225" y="328613"/>
            <a:ext cx="660400" cy="658812"/>
          </a:xfrm>
          <a:prstGeom prst="rect">
            <a:avLst/>
          </a:prstGeom>
          <a:noFill/>
          <a:ln w="9525">
            <a:noFill/>
          </a:ln>
        </p:spPr>
      </p:pic>
      <p:sp>
        <p:nvSpPr>
          <p:cNvPr id="6" name="矩形 5"/>
          <p:cNvSpPr/>
          <p:nvPr/>
        </p:nvSpPr>
        <p:spPr>
          <a:xfrm>
            <a:off x="4362450" y="720725"/>
            <a:ext cx="180975" cy="6156325"/>
          </a:xfrm>
          <a:prstGeom prst="rect">
            <a:avLst/>
          </a:prstGeom>
          <a:solidFill>
            <a:srgbClr val="0048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13" name="椭圆 12"/>
          <p:cNvSpPr/>
          <p:nvPr/>
        </p:nvSpPr>
        <p:spPr>
          <a:xfrm>
            <a:off x="4134168" y="918210"/>
            <a:ext cx="611188" cy="612775"/>
          </a:xfrm>
          <a:prstGeom prst="ellipse">
            <a:avLst/>
          </a:prstGeom>
          <a:solidFill>
            <a:srgbClr val="1F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20488" name="文本框 13"/>
          <p:cNvSpPr txBox="1"/>
          <p:nvPr/>
        </p:nvSpPr>
        <p:spPr>
          <a:xfrm>
            <a:off x="4216718" y="935673"/>
            <a:ext cx="220662" cy="584200"/>
          </a:xfrm>
          <a:prstGeom prst="rect">
            <a:avLst/>
          </a:prstGeom>
          <a:noFill/>
          <a:ln w="9525">
            <a:noFill/>
          </a:ln>
        </p:spPr>
        <p:txBody>
          <a:bodyPr wrap="square" anchor="t" anchorCtr="0">
            <a:spAutoFit/>
          </a:bodyPr>
          <a:p>
            <a:r>
              <a:rPr lang="en-US" altLang="zh-CN" sz="3200" b="1">
                <a:solidFill>
                  <a:schemeClr val="bg1"/>
                </a:solidFill>
                <a:latin typeface="微软雅黑" panose="020B0503020204020204" charset="-122"/>
              </a:rPr>
              <a:t>1</a:t>
            </a:r>
            <a:endParaRPr lang="en-US" altLang="zh-CN" sz="3200" b="1">
              <a:solidFill>
                <a:schemeClr val="bg1"/>
              </a:solidFill>
              <a:latin typeface="微软雅黑" panose="020B0503020204020204" charset="-122"/>
            </a:endParaRPr>
          </a:p>
        </p:txBody>
      </p:sp>
      <p:sp>
        <p:nvSpPr>
          <p:cNvPr id="20489" name="文本框 16"/>
          <p:cNvSpPr txBox="1"/>
          <p:nvPr/>
        </p:nvSpPr>
        <p:spPr>
          <a:xfrm>
            <a:off x="4826953" y="2161540"/>
            <a:ext cx="5056187" cy="583565"/>
          </a:xfrm>
          <a:prstGeom prst="rect">
            <a:avLst/>
          </a:prstGeom>
          <a:noFill/>
          <a:ln w="9525">
            <a:noFill/>
          </a:ln>
        </p:spPr>
        <p:txBody>
          <a:bodyPr wrap="square" anchor="t" anchorCtr="0">
            <a:spAutoFit/>
          </a:bodyPr>
          <a:p>
            <a:pPr algn="l" defTabSz="1219200">
              <a:buClrTx/>
              <a:buSzTx/>
              <a:buFontTx/>
            </a:pPr>
            <a:r>
              <a:rPr lang="zh-CN" altLang="en-US" sz="3200" b="1" dirty="0">
                <a:solidFill>
                  <a:srgbClr val="1F4E86"/>
                </a:solidFill>
                <a:latin typeface="微软雅黑" panose="020B0503020204020204" charset="-122"/>
                <a:ea typeface="微软雅黑" panose="020B0503020204020204" charset="-122"/>
                <a:sym typeface="+mn-ea"/>
              </a:rPr>
              <a:t>产业链承保运行情况</a:t>
            </a:r>
            <a:endParaRPr lang="zh-CN" altLang="en-US" sz="3200" b="1" dirty="0">
              <a:solidFill>
                <a:srgbClr val="1F4E86"/>
              </a:solidFill>
              <a:latin typeface="微软雅黑" panose="020B0503020204020204" charset="-122"/>
              <a:ea typeface="微软雅黑" panose="020B0503020204020204" charset="-122"/>
            </a:endParaRPr>
          </a:p>
        </p:txBody>
      </p:sp>
      <p:sp>
        <p:nvSpPr>
          <p:cNvPr id="18" name="椭圆 17"/>
          <p:cNvSpPr/>
          <p:nvPr/>
        </p:nvSpPr>
        <p:spPr>
          <a:xfrm>
            <a:off x="4134168" y="2161223"/>
            <a:ext cx="611188" cy="611188"/>
          </a:xfrm>
          <a:prstGeom prst="ellipse">
            <a:avLst/>
          </a:prstGeom>
          <a:solidFill>
            <a:srgbClr val="1F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20491" name="文本框 18"/>
          <p:cNvSpPr txBox="1"/>
          <p:nvPr/>
        </p:nvSpPr>
        <p:spPr>
          <a:xfrm>
            <a:off x="4231005" y="2175510"/>
            <a:ext cx="222250" cy="584200"/>
          </a:xfrm>
          <a:prstGeom prst="rect">
            <a:avLst/>
          </a:prstGeom>
          <a:noFill/>
          <a:ln w="9525">
            <a:noFill/>
          </a:ln>
        </p:spPr>
        <p:txBody>
          <a:bodyPr wrap="square" anchor="t" anchorCtr="0">
            <a:spAutoFit/>
          </a:bodyPr>
          <a:p>
            <a:r>
              <a:rPr lang="en-US" altLang="zh-CN" sz="3200" b="1">
                <a:solidFill>
                  <a:schemeClr val="bg1"/>
                </a:solidFill>
                <a:latin typeface="微软雅黑" panose="020B0503020204020204" charset="-122"/>
              </a:rPr>
              <a:t>2</a:t>
            </a:r>
            <a:endParaRPr lang="en-US" altLang="zh-CN" sz="3200" b="1">
              <a:solidFill>
                <a:schemeClr val="bg1"/>
              </a:solidFill>
              <a:latin typeface="微软雅黑" panose="020B0503020204020204" charset="-122"/>
            </a:endParaRPr>
          </a:p>
        </p:txBody>
      </p:sp>
      <p:sp>
        <p:nvSpPr>
          <p:cNvPr id="20" name="椭圆 19"/>
          <p:cNvSpPr/>
          <p:nvPr/>
        </p:nvSpPr>
        <p:spPr>
          <a:xfrm>
            <a:off x="4134168" y="3393440"/>
            <a:ext cx="611188" cy="612775"/>
          </a:xfrm>
          <a:prstGeom prst="ellipse">
            <a:avLst/>
          </a:prstGeom>
          <a:solidFill>
            <a:srgbClr val="1F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20493" name="文本框 20"/>
          <p:cNvSpPr txBox="1"/>
          <p:nvPr/>
        </p:nvSpPr>
        <p:spPr>
          <a:xfrm>
            <a:off x="4235768" y="3418840"/>
            <a:ext cx="220662" cy="584200"/>
          </a:xfrm>
          <a:prstGeom prst="rect">
            <a:avLst/>
          </a:prstGeom>
          <a:noFill/>
          <a:ln w="9525">
            <a:noFill/>
          </a:ln>
        </p:spPr>
        <p:txBody>
          <a:bodyPr wrap="square" anchor="t" anchorCtr="0">
            <a:spAutoFit/>
          </a:bodyPr>
          <a:p>
            <a:r>
              <a:rPr lang="en-US" altLang="zh-CN" sz="3200" b="1">
                <a:solidFill>
                  <a:schemeClr val="bg1"/>
                </a:solidFill>
                <a:latin typeface="微软雅黑" panose="020B0503020204020204" charset="-122"/>
              </a:rPr>
              <a:t>3</a:t>
            </a:r>
            <a:endParaRPr lang="en-US" altLang="zh-CN" sz="3200" b="1">
              <a:solidFill>
                <a:schemeClr val="bg1"/>
              </a:solidFill>
              <a:latin typeface="微软雅黑" panose="020B0503020204020204" charset="-122"/>
            </a:endParaRPr>
          </a:p>
        </p:txBody>
      </p:sp>
      <p:sp>
        <p:nvSpPr>
          <p:cNvPr id="9" name="文本框 11"/>
          <p:cNvSpPr txBox="1"/>
          <p:nvPr>
            <p:custDataLst>
              <p:tags r:id="rId2"/>
            </p:custDataLst>
          </p:nvPr>
        </p:nvSpPr>
        <p:spPr>
          <a:xfrm>
            <a:off x="4901565" y="4683125"/>
            <a:ext cx="5876925" cy="583565"/>
          </a:xfrm>
          <a:prstGeom prst="rect">
            <a:avLst/>
          </a:prstGeom>
          <a:noFill/>
          <a:ln w="9525">
            <a:noFill/>
          </a:ln>
        </p:spPr>
        <p:txBody>
          <a:bodyPr wrap="square" anchor="t" anchorCtr="0">
            <a:spAutoFit/>
          </a:bodyPr>
          <a:p>
            <a:pPr defTabSz="1219200"/>
            <a:r>
              <a:rPr lang="zh-CN" altLang="en-US" sz="3200" b="1" dirty="0">
                <a:solidFill>
                  <a:srgbClr val="1F4E86"/>
                </a:solidFill>
                <a:latin typeface="微软雅黑" panose="020B0503020204020204" charset="-122"/>
                <a:ea typeface="微软雅黑" panose="020B0503020204020204" charset="-122"/>
              </a:rPr>
              <a:t>小结</a:t>
            </a:r>
            <a:endParaRPr lang="zh-CN" altLang="en-US" sz="3200" b="1" dirty="0">
              <a:solidFill>
                <a:srgbClr val="1F4E86"/>
              </a:solidFill>
              <a:latin typeface="微软雅黑" panose="020B0503020204020204" charset="-122"/>
              <a:ea typeface="微软雅黑" panose="020B0503020204020204" charset="-122"/>
            </a:endParaRPr>
          </a:p>
        </p:txBody>
      </p:sp>
      <p:sp>
        <p:nvSpPr>
          <p:cNvPr id="10" name="椭圆 9"/>
          <p:cNvSpPr/>
          <p:nvPr>
            <p:custDataLst>
              <p:tags r:id="rId3"/>
            </p:custDataLst>
          </p:nvPr>
        </p:nvSpPr>
        <p:spPr>
          <a:xfrm>
            <a:off x="4146868" y="4653915"/>
            <a:ext cx="611188" cy="612775"/>
          </a:xfrm>
          <a:prstGeom prst="ellipse">
            <a:avLst/>
          </a:prstGeom>
          <a:solidFill>
            <a:srgbClr val="1F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z="2400" strike="noStrike" noProof="1"/>
          </a:p>
        </p:txBody>
      </p:sp>
      <p:sp>
        <p:nvSpPr>
          <p:cNvPr id="11" name="文本框 20"/>
          <p:cNvSpPr txBox="1"/>
          <p:nvPr>
            <p:custDataLst>
              <p:tags r:id="rId4"/>
            </p:custDataLst>
          </p:nvPr>
        </p:nvSpPr>
        <p:spPr>
          <a:xfrm>
            <a:off x="4248785" y="4679315"/>
            <a:ext cx="578485" cy="583565"/>
          </a:xfrm>
          <a:prstGeom prst="rect">
            <a:avLst/>
          </a:prstGeom>
          <a:noFill/>
          <a:ln w="9525">
            <a:noFill/>
          </a:ln>
        </p:spPr>
        <p:txBody>
          <a:bodyPr wrap="square" anchor="t" anchorCtr="0">
            <a:spAutoFit/>
          </a:bodyPr>
          <a:p>
            <a:r>
              <a:rPr lang="en-US" altLang="zh-CN" sz="3200" b="1">
                <a:solidFill>
                  <a:schemeClr val="bg1"/>
                </a:solidFill>
                <a:latin typeface="微软雅黑" panose="020B0503020204020204" charset="-122"/>
              </a:rPr>
              <a:t>4</a:t>
            </a:r>
            <a:endParaRPr lang="en-US" altLang="zh-CN" sz="3200" b="1">
              <a:solidFill>
                <a:schemeClr val="bg1"/>
              </a:solidFill>
              <a:latin typeface="微软雅黑" panose="020B0503020204020204" charset="-122"/>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graphicFrame>
        <p:nvGraphicFramePr>
          <p:cNvPr id="25" name="内容占位符 24"/>
          <p:cNvGraphicFramePr>
            <a:graphicFrameLocks noGrp="1"/>
          </p:cNvGraphicFramePr>
          <p:nvPr>
            <p:ph idx="1"/>
          </p:nvPr>
        </p:nvGraphicFramePr>
        <p:xfrm>
          <a:off x="1807845" y="1976120"/>
          <a:ext cx="8576310" cy="3796665"/>
        </p:xfrm>
        <a:graphic>
          <a:graphicData uri="http://schemas.openxmlformats.org/drawingml/2006/table">
            <a:tbl>
              <a:tblPr firstRow="1">
                <a:tableStyleId>{5C22544A-7EE6-4342-B048-85BDC9FD1C3A}</a:tableStyleId>
              </a:tblPr>
              <a:tblGrid>
                <a:gridCol w="2458085"/>
                <a:gridCol w="2072005"/>
                <a:gridCol w="2022475"/>
                <a:gridCol w="2023745"/>
              </a:tblGrid>
              <a:tr h="544830">
                <a:tc>
                  <a:txBody>
                    <a:bodyPr/>
                    <a:p>
                      <a:pPr marL="0" algn="ctr">
                        <a:lnSpc>
                          <a:spcPct val="100000"/>
                        </a:lnSpc>
                        <a:buClrTx/>
                        <a:buSzTx/>
                        <a:buFontTx/>
                        <a:buNone/>
                      </a:pPr>
                      <a:r>
                        <a:rPr lang="zh-CN" altLang="en-US" sz="1600" b="1">
                          <a:solidFill>
                            <a:schemeClr val="bg1"/>
                          </a:solidFill>
                          <a:latin typeface="微软雅黑" panose="020B0503020204020204" charset="-122"/>
                          <a:ea typeface="微软雅黑" panose="020B0503020204020204" charset="-122"/>
                        </a:rPr>
                        <a:t>买方名称</a:t>
                      </a:r>
                      <a:endParaRPr lang="zh-CN" altLang="en-US" sz="1600" b="1">
                        <a:solidFill>
                          <a:schemeClr val="bg1"/>
                        </a:solidFill>
                        <a:latin typeface="微软雅黑" panose="020B0503020204020204" charset="-122"/>
                        <a:ea typeface="微软雅黑" panose="020B0503020204020204" charset="-122"/>
                      </a:endParaRPr>
                    </a:p>
                  </a:txBody>
                  <a:tcPr anchor="ctr"/>
                </a:tc>
                <a:tc>
                  <a:txBody>
                    <a:bodyPr/>
                    <a:p>
                      <a:pPr marL="0" algn="ctr">
                        <a:lnSpc>
                          <a:spcPct val="100000"/>
                        </a:lnSpc>
                        <a:buClrTx/>
                        <a:buSzTx/>
                        <a:buFontTx/>
                        <a:buNone/>
                      </a:pPr>
                      <a:r>
                        <a:rPr lang="zh-CN" altLang="en-US" sz="1600" b="1">
                          <a:solidFill>
                            <a:schemeClr val="bg1"/>
                          </a:solidFill>
                          <a:latin typeface="微软雅黑" panose="020B0503020204020204" charset="-122"/>
                          <a:ea typeface="微软雅黑" panose="020B0503020204020204" charset="-122"/>
                        </a:rPr>
                        <a:t>美国</a:t>
                      </a:r>
                      <a:endParaRPr lang="zh-CN" altLang="en-US" sz="1600" b="1">
                        <a:solidFill>
                          <a:schemeClr val="bg1"/>
                        </a:solidFill>
                        <a:latin typeface="微软雅黑" panose="020B0503020204020204" charset="-122"/>
                        <a:ea typeface="微软雅黑" panose="020B0503020204020204" charset="-122"/>
                      </a:endParaRPr>
                    </a:p>
                  </a:txBody>
                  <a:tcPr anchor="ctr"/>
                </a:tc>
                <a:tc>
                  <a:txBody>
                    <a:bodyPr/>
                    <a:p>
                      <a:pPr marL="0" algn="ctr">
                        <a:lnSpc>
                          <a:spcPct val="100000"/>
                        </a:lnSpc>
                        <a:buClrTx/>
                        <a:buSzTx/>
                        <a:buFontTx/>
                        <a:buNone/>
                      </a:pPr>
                      <a:r>
                        <a:rPr lang="zh-CN" altLang="en-US" sz="1600" b="1">
                          <a:solidFill>
                            <a:schemeClr val="bg1"/>
                          </a:solidFill>
                          <a:latin typeface="微软雅黑" panose="020B0503020204020204" charset="-122"/>
                          <a:ea typeface="微软雅黑" panose="020B0503020204020204" charset="-122"/>
                        </a:rPr>
                        <a:t>欧洲</a:t>
                      </a:r>
                      <a:endParaRPr lang="zh-CN" altLang="en-US" sz="1600" b="1">
                        <a:solidFill>
                          <a:schemeClr val="bg1"/>
                        </a:solidFill>
                        <a:latin typeface="微软雅黑" panose="020B0503020204020204" charset="-122"/>
                        <a:ea typeface="微软雅黑" panose="020B0503020204020204" charset="-122"/>
                      </a:endParaRPr>
                    </a:p>
                  </a:txBody>
                  <a:tcPr anchor="ctr"/>
                </a:tc>
                <a:tc>
                  <a:txBody>
                    <a:bodyPr/>
                    <a:p>
                      <a:pPr marL="0" algn="ctr">
                        <a:lnSpc>
                          <a:spcPct val="100000"/>
                        </a:lnSpc>
                        <a:buClrTx/>
                        <a:buSzTx/>
                        <a:buFontTx/>
                        <a:buNone/>
                      </a:pPr>
                      <a:r>
                        <a:rPr lang="zh-CN" altLang="en-US" sz="1600" b="1">
                          <a:solidFill>
                            <a:schemeClr val="bg1"/>
                          </a:solidFill>
                          <a:latin typeface="微软雅黑" panose="020B0503020204020204" charset="-122"/>
                          <a:ea typeface="微软雅黑" panose="020B0503020204020204" charset="-122"/>
                        </a:rPr>
                        <a:t>亚非拉</a:t>
                      </a:r>
                      <a:endParaRPr lang="zh-CN" altLang="en-US" sz="1600" b="1">
                        <a:solidFill>
                          <a:schemeClr val="bg1"/>
                        </a:solidFill>
                        <a:latin typeface="微软雅黑" panose="020B0503020204020204" charset="-122"/>
                        <a:ea typeface="微软雅黑" panose="020B0503020204020204" charset="-122"/>
                      </a:endParaRPr>
                    </a:p>
                  </a:txBody>
                  <a:tcPr anchor="ctr"/>
                </a:tc>
              </a:tr>
              <a:tr h="582930">
                <a:tc>
                  <a:txBody>
                    <a:bodyPr/>
                    <a:p>
                      <a:pPr marL="0" algn="ctr">
                        <a:lnSpc>
                          <a:spcPct val="100000"/>
                        </a:lnSpc>
                        <a:buClrTx/>
                        <a:buSzTx/>
                        <a:buFontTx/>
                        <a:buNone/>
                      </a:pPr>
                      <a:r>
                        <a:rPr lang="zh-CN" altLang="en-US" sz="1600" b="1">
                          <a:solidFill>
                            <a:srgbClr val="000000"/>
                          </a:solidFill>
                          <a:latin typeface="微软雅黑" panose="020B0503020204020204" charset="-122"/>
                          <a:ea typeface="微软雅黑" panose="020B0503020204020204" charset="-122"/>
                        </a:rPr>
                        <a:t>能源对外依存度</a:t>
                      </a:r>
                      <a:endParaRPr lang="zh-CN" altLang="en-US" sz="1600" b="1">
                        <a:solidFill>
                          <a:srgbClr val="000000"/>
                        </a:solidFill>
                        <a:latin typeface="微软雅黑" panose="020B0503020204020204" charset="-122"/>
                        <a:ea typeface="微软雅黑" panose="020B0503020204020204" charset="-122"/>
                      </a:endParaRPr>
                    </a:p>
                  </a:txBody>
                  <a:tcPr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中</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中</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程度不一</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r>
              <a:tr h="614680">
                <a:tc>
                  <a:txBody>
                    <a:bodyPr/>
                    <a:p>
                      <a:pPr marL="0" algn="ctr">
                        <a:lnSpc>
                          <a:spcPct val="100000"/>
                        </a:lnSpc>
                        <a:buClrTx/>
                        <a:buSzTx/>
                        <a:buFontTx/>
                        <a:buNone/>
                      </a:pPr>
                      <a:r>
                        <a:rPr lang="zh-CN" altLang="en-US" sz="1600" b="1">
                          <a:solidFill>
                            <a:srgbClr val="000000"/>
                          </a:solidFill>
                          <a:latin typeface="微软雅黑" panose="020B0503020204020204" charset="-122"/>
                          <a:ea typeface="微软雅黑" panose="020B0503020204020204" charset="-122"/>
                        </a:rPr>
                        <a:t>风光资源丰富度</a:t>
                      </a:r>
                      <a:endParaRPr lang="zh-CN" altLang="en-US" sz="1600" b="1">
                        <a:solidFill>
                          <a:srgbClr val="000000"/>
                        </a:solidFill>
                        <a:latin typeface="微软雅黑" panose="020B0503020204020204" charset="-122"/>
                        <a:ea typeface="微软雅黑" panose="020B0503020204020204" charset="-122"/>
                      </a:endParaRPr>
                    </a:p>
                  </a:txBody>
                  <a:tcPr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中</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高</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程度不一</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r>
              <a:tr h="681355">
                <a:tc>
                  <a:txBody>
                    <a:bodyPr/>
                    <a:p>
                      <a:pPr marL="0" algn="ctr">
                        <a:lnSpc>
                          <a:spcPct val="100000"/>
                        </a:lnSpc>
                        <a:buClrTx/>
                        <a:buSzTx/>
                        <a:buFontTx/>
                        <a:buNone/>
                      </a:pPr>
                      <a:r>
                        <a:rPr lang="zh-CN" altLang="en-US" sz="1600" b="1">
                          <a:solidFill>
                            <a:srgbClr val="000000"/>
                          </a:solidFill>
                          <a:latin typeface="微软雅黑" panose="020B0503020204020204" charset="-122"/>
                          <a:ea typeface="微软雅黑" panose="020B0503020204020204" charset="-122"/>
                        </a:rPr>
                        <a:t>电力市场化程度</a:t>
                      </a:r>
                      <a:endParaRPr lang="zh-CN" altLang="en-US" sz="1600" b="1">
                        <a:solidFill>
                          <a:srgbClr val="000000"/>
                        </a:solidFill>
                        <a:latin typeface="微软雅黑" panose="020B0503020204020204" charset="-122"/>
                        <a:ea typeface="微软雅黑" panose="020B0503020204020204" charset="-122"/>
                      </a:endParaRPr>
                    </a:p>
                  </a:txBody>
                  <a:tcPr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高</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高</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低</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r>
              <a:tr h="610235">
                <a:tc>
                  <a:txBody>
                    <a:bodyPr/>
                    <a:p>
                      <a:pPr marL="0" algn="ctr">
                        <a:lnSpc>
                          <a:spcPct val="100000"/>
                        </a:lnSpc>
                        <a:buClrTx/>
                        <a:buSzTx/>
                        <a:buFontTx/>
                        <a:buNone/>
                      </a:pPr>
                      <a:r>
                        <a:rPr lang="zh-CN" altLang="en-US" sz="1600" b="1">
                          <a:solidFill>
                            <a:srgbClr val="000000"/>
                          </a:solidFill>
                          <a:latin typeface="微软雅黑" panose="020B0503020204020204" charset="-122"/>
                          <a:ea typeface="微软雅黑" panose="020B0503020204020204" charset="-122"/>
                        </a:rPr>
                        <a:t>电网稳定程度</a:t>
                      </a:r>
                      <a:endParaRPr lang="zh-CN" altLang="en-US" sz="1600" b="1">
                        <a:solidFill>
                          <a:srgbClr val="000000"/>
                        </a:solidFill>
                        <a:latin typeface="微软雅黑" panose="020B0503020204020204" charset="-122"/>
                        <a:ea typeface="微软雅黑" panose="020B0503020204020204" charset="-122"/>
                      </a:endParaRPr>
                    </a:p>
                  </a:txBody>
                  <a:tcPr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中</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高</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低</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r>
              <a:tr h="762635">
                <a:tc>
                  <a:txBody>
                    <a:bodyPr/>
                    <a:p>
                      <a:pPr marL="0" algn="ctr">
                        <a:lnSpc>
                          <a:spcPct val="100000"/>
                        </a:lnSpc>
                        <a:buClrTx/>
                        <a:buSzTx/>
                        <a:buFontTx/>
                        <a:buNone/>
                      </a:pPr>
                      <a:r>
                        <a:rPr lang="zh-CN" altLang="en-US" sz="1600" b="1">
                          <a:solidFill>
                            <a:srgbClr val="000000"/>
                          </a:solidFill>
                          <a:latin typeface="微软雅黑" panose="020B0503020204020204" charset="-122"/>
                          <a:ea typeface="微软雅黑" panose="020B0503020204020204" charset="-122"/>
                        </a:rPr>
                        <a:t>政府支持政策</a:t>
                      </a:r>
                      <a:endParaRPr lang="zh-CN" altLang="en-US" sz="1600" b="1">
                        <a:solidFill>
                          <a:srgbClr val="000000"/>
                        </a:solidFill>
                        <a:latin typeface="微软雅黑" panose="020B0503020204020204" charset="-122"/>
                        <a:ea typeface="微软雅黑" panose="020B0503020204020204" charset="-122"/>
                      </a:endParaRPr>
                    </a:p>
                    <a:p>
                      <a:pPr marL="0" algn="ctr">
                        <a:lnSpc>
                          <a:spcPct val="100000"/>
                        </a:lnSpc>
                        <a:buClrTx/>
                        <a:buSzTx/>
                        <a:buFontTx/>
                        <a:buNone/>
                      </a:pPr>
                      <a:r>
                        <a:rPr lang="zh-CN" altLang="en-US" sz="1600" b="1">
                          <a:solidFill>
                            <a:srgbClr val="000000"/>
                          </a:solidFill>
                          <a:latin typeface="微软雅黑" panose="020B0503020204020204" charset="-122"/>
                          <a:ea typeface="微软雅黑" panose="020B0503020204020204" charset="-122"/>
                        </a:rPr>
                        <a:t>稳定程度</a:t>
                      </a:r>
                      <a:endParaRPr lang="zh-CN" altLang="en-US" sz="1600" b="1">
                        <a:solidFill>
                          <a:srgbClr val="000000"/>
                        </a:solidFill>
                        <a:latin typeface="微软雅黑" panose="020B0503020204020204" charset="-122"/>
                        <a:ea typeface="微软雅黑" panose="020B0503020204020204" charset="-122"/>
                      </a:endParaRPr>
                    </a:p>
                  </a:txBody>
                  <a:tcPr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中</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中</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c>
                  <a:txBody>
                    <a:bodyPr/>
                    <a:p>
                      <a:pPr algn="ctr">
                        <a:buClrTx/>
                        <a:buSzTx/>
                        <a:buFontTx/>
                        <a:buNone/>
                      </a:pPr>
                      <a:r>
                        <a:rPr lang="zh-CN" altLang="en-US" sz="1600" b="0">
                          <a:solidFill>
                            <a:srgbClr val="000000"/>
                          </a:solidFill>
                          <a:latin typeface="微软雅黑" panose="020B0503020204020204" charset="-122"/>
                          <a:ea typeface="微软雅黑" panose="020B0503020204020204" charset="-122"/>
                        </a:rPr>
                        <a:t>低</a:t>
                      </a:r>
                      <a:endParaRPr lang="zh-CN" altLang="en-US" sz="1600" b="0">
                        <a:solidFill>
                          <a:srgbClr val="000000"/>
                        </a:solidFill>
                        <a:latin typeface="微软雅黑" panose="020B0503020204020204" charset="-122"/>
                        <a:ea typeface="微软雅黑" panose="020B0503020204020204" charset="-122"/>
                      </a:endParaRPr>
                    </a:p>
                  </a:txBody>
                  <a:tcPr marL="12700" marR="12700" marT="12700" vert="horz" anchor="ctr"/>
                </a:tc>
              </a:tr>
            </a:tbl>
          </a:graphicData>
        </a:graphic>
      </p:graphicFrame>
      <p:sp>
        <p:nvSpPr>
          <p:cNvPr id="7" name="标题 6"/>
          <p:cNvSpPr>
            <a:spLocks noGrp="1"/>
          </p:cNvSpPr>
          <p:nvPr>
            <p:ph type="title"/>
          </p:nvPr>
        </p:nvSpPr>
        <p:spPr>
          <a:xfrm>
            <a:off x="638810" y="223520"/>
            <a:ext cx="9492615" cy="582930"/>
          </a:xfrm>
        </p:spPr>
        <p:txBody>
          <a:bodyPr>
            <a:normAutofit fontScale="90000"/>
          </a:bodyPr>
          <a:p>
            <a:r>
              <a:rPr lang="zh-CN" altLang="en-US">
                <a:sym typeface="+mn-ea"/>
              </a:rPr>
              <a:t>新形势下的挑战</a:t>
            </a:r>
            <a:r>
              <a:rPr lang="en-US" altLang="zh-CN">
                <a:sym typeface="+mn-ea"/>
              </a:rPr>
              <a:t>——</a:t>
            </a:r>
            <a:r>
              <a:rPr lang="zh-CN" altLang="en-US"/>
              <a:t>电力市场发展水平</a:t>
            </a:r>
            <a:endParaRPr lang="zh-CN" altLang="en-US"/>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4" name="文本框 3"/>
          <p:cNvSpPr txBox="1"/>
          <p:nvPr/>
        </p:nvSpPr>
        <p:spPr>
          <a:xfrm>
            <a:off x="372745" y="1730375"/>
            <a:ext cx="7018655" cy="4092575"/>
          </a:xfrm>
          <a:prstGeom prst="rect">
            <a:avLst/>
          </a:prstGeom>
          <a:noFill/>
        </p:spPr>
        <p:txBody>
          <a:bodyPr wrap="square" rtlCol="0">
            <a:spAutoFit/>
            <a:scene3d>
              <a:camera prst="orthographicFront"/>
              <a:lightRig rig="threePt" dir="t"/>
            </a:scene3d>
          </a:bodyPr>
          <a:p>
            <a:r>
              <a:rPr lang="zh-CN" altLang="en-US" sz="1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电网系统：</a:t>
            </a:r>
            <a:endPar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en-US" altLang="zh-CN"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2009</a:t>
            </a:r>
            <a:r>
              <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年建立了欧洲互联电网（ENTSO-E），由电网运营商联盟管理和运营，成员来去自由，属于联盟性质，也是全球最大的跨境电力市场。</a:t>
            </a:r>
            <a:endPar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endPar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1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发电端：</a:t>
            </a:r>
            <a:endParaRPr lang="zh-CN" altLang="en-US" sz="1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r>
              <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发电主体多元化 ，</a:t>
            </a:r>
            <a:r>
              <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各能源供应商在电力市场根据生产成本竞价交易，新能源发电量和发电主体快速增加；</a:t>
            </a:r>
            <a:endPar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endPar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1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输配电端：</a:t>
            </a:r>
            <a:endParaRPr lang="zh-CN" altLang="en-US" sz="1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各国输电网络开发运营由各国输电系统运营商（TSO）负责，但跨境互联需要在相关各国TSO之间达成协议；配电由各国配电系统运营商（</a:t>
            </a:r>
            <a:r>
              <a:rPr lang="en-US" altLang="zh-CN"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DSO</a:t>
            </a:r>
            <a:r>
              <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）负责，欧洲配电网络覆盖程度高、运营商多而分散，据不完全统计达3000家，但配电端各国互联较少，且因其自然垄断属性，接受严格监管。</a:t>
            </a:r>
            <a:endPar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endPar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r>
              <a:rPr lang="zh-CN" altLang="en-US" sz="1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用电端：</a:t>
            </a:r>
            <a:endParaRPr lang="zh-CN" altLang="en-US" sz="1400" b="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r>
              <a:rPr lang="zh-CN" altLang="en-US" sz="14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电力交易可以由发电、用电双方协议完成，也可通过交易所竞价达成。</a:t>
            </a:r>
            <a:endParaRPr lang="zh-CN" altLang="en-US">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endParaRPr lang="zh-CN" altLang="en-US">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endParaRPr lang="zh-CN" altLang="en-US">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5" name="图片 4"/>
          <p:cNvPicPr>
            <a:picLocks noChangeAspect="1"/>
          </p:cNvPicPr>
          <p:nvPr/>
        </p:nvPicPr>
        <p:blipFill>
          <a:blip r:embed="rId1"/>
          <a:stretch>
            <a:fillRect/>
          </a:stretch>
        </p:blipFill>
        <p:spPr>
          <a:xfrm>
            <a:off x="7722870" y="1218565"/>
            <a:ext cx="4176395" cy="4725670"/>
          </a:xfrm>
          <a:prstGeom prst="rect">
            <a:avLst/>
          </a:prstGeom>
        </p:spPr>
      </p:pic>
      <p:sp>
        <p:nvSpPr>
          <p:cNvPr id="8" name="标题 7"/>
          <p:cNvSpPr>
            <a:spLocks noGrp="1"/>
          </p:cNvSpPr>
          <p:nvPr>
            <p:ph type="title"/>
          </p:nvPr>
        </p:nvSpPr>
        <p:spPr>
          <a:xfrm>
            <a:off x="638810" y="223520"/>
            <a:ext cx="9492615" cy="582930"/>
          </a:xfrm>
        </p:spPr>
        <p:txBody>
          <a:bodyPr>
            <a:normAutofit fontScale="90000"/>
          </a:bodyPr>
          <a:p>
            <a:r>
              <a:rPr lang="zh-CN" altLang="en-US">
                <a:sym typeface="+mn-ea"/>
              </a:rPr>
              <a:t>新形势下的挑战</a:t>
            </a:r>
            <a:r>
              <a:rPr lang="en-US" altLang="zh-CN">
                <a:sym typeface="+mn-ea"/>
              </a:rPr>
              <a:t>——</a:t>
            </a:r>
            <a:r>
              <a:rPr lang="zh-CN" altLang="en-US"/>
              <a:t>电力市场发展水平</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a:spLocks noGrp="1"/>
          </p:cNvSpPr>
          <p:nvPr>
            <p:ph type="sldNum" sz="quarter" idx="12"/>
          </p:nvPr>
        </p:nvSpPr>
        <p:spPr/>
        <p:txBody>
          <a:bodyPr/>
          <a:p>
            <a:fld id="{49AE70B2-8BF9-45C0-BB95-33D1B9D3A854}" type="slidenum">
              <a:rPr lang="zh-CN" altLang="en-US" smtClean="0"/>
            </a:fld>
            <a:endParaRPr lang="zh-CN" altLang="en-US"/>
          </a:p>
        </p:txBody>
      </p:sp>
      <p:graphicFrame>
        <p:nvGraphicFramePr>
          <p:cNvPr id="9" name="表格 8"/>
          <p:cNvGraphicFramePr/>
          <p:nvPr>
            <p:custDataLst>
              <p:tags r:id="rId1"/>
            </p:custDataLst>
          </p:nvPr>
        </p:nvGraphicFramePr>
        <p:xfrm>
          <a:off x="1826895" y="1135380"/>
          <a:ext cx="9405620" cy="5509895"/>
        </p:xfrm>
        <a:graphic>
          <a:graphicData uri="http://schemas.openxmlformats.org/drawingml/2006/table">
            <a:tbl>
              <a:tblPr firstRow="1" bandRow="1">
                <a:tableStyleId>{7DF18680-E054-41AD-8BC1-D1AEF772440D}</a:tableStyleId>
              </a:tblPr>
              <a:tblGrid>
                <a:gridCol w="2340610"/>
                <a:gridCol w="2355215"/>
                <a:gridCol w="2354580"/>
                <a:gridCol w="2355215"/>
              </a:tblGrid>
              <a:tr h="659765">
                <a:tc>
                  <a:txBody>
                    <a:bodyPr/>
                    <a:p>
                      <a:pPr algn="ctr">
                        <a:buNone/>
                      </a:pPr>
                      <a:r>
                        <a:rPr lang="zh-CN" altLang="en-US" sz="1800" dirty="0"/>
                        <a:t>制造商</a:t>
                      </a:r>
                      <a:endParaRPr lang="zh-CN" altLang="en-US" sz="1800" dirty="0"/>
                    </a:p>
                  </a:txBody>
                  <a:tcPr anchor="ctr" anchorCtr="0"/>
                </a:tc>
                <a:tc>
                  <a:txBody>
                    <a:bodyPr/>
                    <a:p>
                      <a:pPr algn="ctr">
                        <a:buNone/>
                      </a:pPr>
                      <a:r>
                        <a:rPr lang="zh-CN" altLang="en-US" sz="1800" dirty="0"/>
                        <a:t>投资商</a:t>
                      </a:r>
                      <a:endParaRPr lang="zh-CN" altLang="en-US" sz="1800" dirty="0"/>
                    </a:p>
                  </a:txBody>
                  <a:tcPr anchor="ctr" anchorCtr="0"/>
                </a:tc>
                <a:tc>
                  <a:txBody>
                    <a:bodyPr/>
                    <a:p>
                      <a:pPr algn="ctr">
                        <a:buNone/>
                      </a:pPr>
                      <a:r>
                        <a:rPr lang="zh-CN" sz="1800" dirty="0"/>
                        <a:t>承建商</a:t>
                      </a:r>
                      <a:endParaRPr lang="zh-CN" sz="1800" dirty="0"/>
                    </a:p>
                  </a:txBody>
                  <a:tcPr anchor="ctr" anchorCtr="0"/>
                </a:tc>
                <a:tc>
                  <a:txBody>
                    <a:bodyPr/>
                    <a:p>
                      <a:pPr algn="ctr">
                        <a:buNone/>
                      </a:pPr>
                      <a:r>
                        <a:rPr lang="zh-CN" altLang="en-US" sz="1800" dirty="0"/>
                        <a:t>贸易商</a:t>
                      </a:r>
                      <a:r>
                        <a:rPr lang="en-US" altLang="zh-CN" sz="1800" dirty="0"/>
                        <a:t>/</a:t>
                      </a:r>
                      <a:r>
                        <a:rPr lang="zh-CN" altLang="en-US" sz="1800" dirty="0"/>
                        <a:t>经销商</a:t>
                      </a:r>
                      <a:endParaRPr lang="zh-CN" altLang="en-US" sz="1800" dirty="0"/>
                    </a:p>
                  </a:txBody>
                  <a:tcPr anchor="ctr" anchorCtr="0"/>
                </a:tc>
              </a:tr>
              <a:tr h="2865120">
                <a:tc>
                  <a:txBody>
                    <a:bodyPr/>
                    <a:p>
                      <a:pPr marL="0" indent="0" algn="l">
                        <a:buNone/>
                      </a:pPr>
                      <a:r>
                        <a:rPr lang="zh-CN" altLang="en-US" sz="1400"/>
                        <a:t>部分国家正积极谋划生产制造本地化和供应链本地化，并将发展新能源制造上升至国家战略层面，有目标、有措施、有步骤的实施供应链本土化、近岸化、友岸化。</a:t>
                      </a:r>
                      <a:endParaRPr lang="zh-CN" altLang="en-US" sz="1400"/>
                    </a:p>
                  </a:txBody>
                  <a:tcPr anchor="ctr" anchorCtr="0"/>
                </a:tc>
                <a:tc>
                  <a:txBody>
                    <a:bodyPr/>
                    <a:p>
                      <a:pPr algn="l">
                        <a:buNone/>
                      </a:pPr>
                      <a:r>
                        <a:rPr lang="zh-CN" altLang="en-US" sz="1400" dirty="0"/>
                        <a:t>投资商类型趋于多样化，各类型光伏系统已具备金融属性，电力交易市场向</a:t>
                      </a:r>
                      <a:r>
                        <a:rPr lang="en-US" altLang="zh-CN" sz="1400" dirty="0"/>
                        <a:t>”</a:t>
                      </a:r>
                      <a:r>
                        <a:rPr lang="zh-CN" altLang="en-US" sz="1400" dirty="0"/>
                        <a:t>短、频、快</a:t>
                      </a:r>
                      <a:r>
                        <a:rPr lang="en-US" altLang="zh-CN" sz="1400" dirty="0"/>
                        <a:t>“</a:t>
                      </a:r>
                      <a:r>
                        <a:rPr lang="zh-CN" altLang="en-US" sz="1400" dirty="0"/>
                        <a:t>方向发展。</a:t>
                      </a:r>
                      <a:endParaRPr lang="zh-CN" altLang="en-US" sz="1400" dirty="0"/>
                    </a:p>
                  </a:txBody>
                  <a:tcPr anchor="ctr" anchorCtr="0"/>
                </a:tc>
                <a:tc>
                  <a:txBody>
                    <a:bodyPr/>
                    <a:p>
                      <a:pPr algn="l">
                        <a:buNone/>
                      </a:pPr>
                      <a:endParaRPr lang="zh-CN" altLang="en-US" sz="1400"/>
                    </a:p>
                    <a:p>
                      <a:pPr algn="l">
                        <a:buNone/>
                      </a:pPr>
                      <a:r>
                        <a:rPr lang="zh-CN" sz="1400" dirty="0"/>
                        <a:t>承建光伏项目的技术要求有限，已有小规模、少经验企业开发承建大型项目趋势。单一企业集中经营小区域性国别市场的现象较明显。</a:t>
                      </a:r>
                      <a:endParaRPr lang="zh-CN" altLang="en-US" sz="1400" dirty="0"/>
                    </a:p>
                    <a:p>
                      <a:pPr algn="l">
                        <a:buNone/>
                      </a:pPr>
                      <a:endParaRPr lang="zh-CN" altLang="en-US" sz="1400"/>
                    </a:p>
                    <a:p>
                      <a:pPr algn="l">
                        <a:buNone/>
                      </a:pPr>
                      <a:endParaRPr lang="zh-CN" altLang="en-US" sz="1400"/>
                    </a:p>
                  </a:txBody>
                  <a:tcPr anchor="ctr" anchorCtr="0"/>
                </a:tc>
                <a:tc>
                  <a:txBody>
                    <a:bodyPr/>
                    <a:p>
                      <a:pPr algn="l">
                        <a:buNone/>
                      </a:pPr>
                      <a:r>
                        <a:rPr lang="zh-CN" altLang="en-US" sz="1400"/>
                        <a:t>出险买方主要特征：</a:t>
                      </a:r>
                      <a:endParaRPr lang="zh-CN" altLang="en-US" sz="1400"/>
                    </a:p>
                    <a:p>
                      <a:pPr algn="l">
                        <a:buNone/>
                      </a:pPr>
                      <a:r>
                        <a:rPr lang="zh-CN" altLang="en-US" sz="1400"/>
                        <a:t>成立年限短于5年，注册资本在50万美元以下，雇员人数在20人（含）以下。</a:t>
                      </a:r>
                      <a:endParaRPr lang="zh-CN" altLang="en-US" sz="1400"/>
                    </a:p>
                    <a:p>
                      <a:pPr algn="l">
                        <a:buNone/>
                      </a:pPr>
                      <a:r>
                        <a:rPr lang="zh-CN" altLang="en-US" sz="1400"/>
                        <a:t>财务信息不全面，</a:t>
                      </a:r>
                      <a:endParaRPr lang="zh-CN" altLang="en-US" sz="1400"/>
                    </a:p>
                    <a:p>
                      <a:pPr algn="l">
                        <a:buNone/>
                      </a:pPr>
                      <a:r>
                        <a:rPr lang="zh-CN" altLang="en-US" sz="1400"/>
                        <a:t>资产负债率偏高，</a:t>
                      </a:r>
                      <a:endParaRPr lang="zh-CN" altLang="en-US" sz="1400"/>
                    </a:p>
                    <a:p>
                      <a:pPr algn="l">
                        <a:buNone/>
                      </a:pPr>
                      <a:r>
                        <a:rPr lang="zh-CN" altLang="en-US" sz="1400"/>
                        <a:t>存货、应收账款占流动资产比重过高。</a:t>
                      </a:r>
                      <a:endParaRPr lang="zh-CN" altLang="en-US" sz="1400"/>
                    </a:p>
                  </a:txBody>
                  <a:tcPr anchor="ctr" anchorCtr="0"/>
                </a:tc>
              </a:tr>
              <a:tr h="1985010">
                <a:tc>
                  <a:txBody>
                    <a:bodyPr/>
                    <a:p>
                      <a:pPr marL="0" indent="0" algn="l">
                        <a:buNone/>
                      </a:pPr>
                      <a:r>
                        <a:rPr lang="zh-CN" altLang="en-US" sz="1400"/>
                        <a:t>资金和技术密集型行业，投资决策的判断以及经营活动的管理都将带来风险与挑战。</a:t>
                      </a:r>
                      <a:endParaRPr lang="zh-CN" altLang="en-US" sz="1400"/>
                    </a:p>
                    <a:p>
                      <a:pPr marL="0" indent="0" algn="l">
                        <a:buNone/>
                      </a:pPr>
                      <a:endParaRPr lang="zh-CN" altLang="en-US" sz="1400"/>
                    </a:p>
                  </a:txBody>
                  <a:tcPr anchor="ctr" anchorCtr="0"/>
                </a:tc>
                <a:tc>
                  <a:txBody>
                    <a:bodyPr/>
                    <a:p>
                      <a:pPr algn="l">
                        <a:buNone/>
                      </a:pPr>
                      <a:r>
                        <a:rPr lang="zh-CN" altLang="en-US" sz="1400" dirty="0"/>
                        <a:t>能源价格、供需平衡影响投资决策及收益水平，补贴政策、许可流程和劳动力问题给项目进度带来不确定性。于供应商，对金融机构类投资人的风控抓手更难获得。</a:t>
                      </a:r>
                      <a:endParaRPr lang="zh-CN" altLang="en-US" sz="1400" dirty="0"/>
                    </a:p>
                  </a:txBody>
                  <a:tcPr anchor="ctr" anchorCtr="0"/>
                </a:tc>
                <a:tc>
                  <a:txBody>
                    <a:bodyPr/>
                    <a:p>
                      <a:pPr algn="l">
                        <a:buNone/>
                      </a:pPr>
                      <a:r>
                        <a:rPr lang="zh-CN" altLang="en-US" sz="1400" dirty="0"/>
                        <a:t>承建商多资质有限，不具备独立推动资金、项目落地的能力，上下游资金畅通、项目可持续推进是自身经营和项目交付的关键因素。</a:t>
                      </a:r>
                      <a:endParaRPr lang="zh-CN" altLang="en-US" sz="1400" dirty="0"/>
                    </a:p>
                    <a:p>
                      <a:pPr algn="l">
                        <a:buNone/>
                      </a:pPr>
                      <a:endParaRPr lang="zh-CN" altLang="en-US" sz="1400" dirty="0"/>
                    </a:p>
                  </a:txBody>
                  <a:tcPr anchor="ctr" anchorCtr="0"/>
                </a:tc>
                <a:tc>
                  <a:txBody>
                    <a:bodyPr/>
                    <a:p>
                      <a:pPr algn="l">
                        <a:buNone/>
                      </a:pPr>
                      <a:r>
                        <a:rPr lang="zh-CN" altLang="en-US" sz="1400"/>
                        <a:t>当前各地海外市场均存在不少跨界企业主体参与新能源行业的分销体系，其对新能源行业的周期性特点理解不深，缺乏库存管理能力及风险意识，容易转化为出口信用险项下的可损，赔付概率较高。</a:t>
                      </a:r>
                      <a:endParaRPr lang="zh-CN" altLang="en-US" sz="1400"/>
                    </a:p>
                  </a:txBody>
                  <a:tcPr anchor="ctr" anchorCtr="0"/>
                </a:tc>
              </a:tr>
            </a:tbl>
          </a:graphicData>
        </a:graphic>
      </p:graphicFrame>
      <p:sp>
        <p:nvSpPr>
          <p:cNvPr id="6" name="文本框 5"/>
          <p:cNvSpPr txBox="1"/>
          <p:nvPr/>
        </p:nvSpPr>
        <p:spPr>
          <a:xfrm>
            <a:off x="248285" y="2917825"/>
            <a:ext cx="1314450" cy="368300"/>
          </a:xfrm>
          <a:prstGeom prst="rect">
            <a:avLst/>
          </a:prstGeom>
          <a:solidFill>
            <a:schemeClr val="accent1"/>
          </a:solidFill>
        </p:spPr>
        <p:txBody>
          <a:bodyPr wrap="square" rtlCol="0">
            <a:spAutoFit/>
          </a:bodyPr>
          <a:p>
            <a:pPr algn="ctr"/>
            <a:r>
              <a:rPr lang="zh-CN" altLang="en-US" b="1" dirty="0">
                <a:solidFill>
                  <a:schemeClr val="bg1"/>
                </a:solidFill>
                <a:latin typeface="微软雅黑" panose="020B0503020204020204" charset="-122"/>
                <a:ea typeface="微软雅黑" panose="020B0503020204020204" charset="-122"/>
                <a:cs typeface="Segoe Print" panose="02000600000000000000" charset="0"/>
              </a:rPr>
              <a:t>特点</a:t>
            </a:r>
            <a:r>
              <a:rPr lang="en-US" altLang="zh-CN" b="1" dirty="0">
                <a:solidFill>
                  <a:schemeClr val="bg1"/>
                </a:solidFill>
                <a:latin typeface="微软雅黑" panose="020B0503020204020204" charset="-122"/>
                <a:ea typeface="微软雅黑" panose="020B0503020204020204" charset="-122"/>
                <a:cs typeface="Segoe Print" panose="02000600000000000000" charset="0"/>
              </a:rPr>
              <a:t>/</a:t>
            </a:r>
            <a:r>
              <a:rPr lang="zh-CN" altLang="en-US" b="1" dirty="0">
                <a:solidFill>
                  <a:schemeClr val="bg1"/>
                </a:solidFill>
                <a:latin typeface="微软雅黑" panose="020B0503020204020204" charset="-122"/>
                <a:ea typeface="微软雅黑" panose="020B0503020204020204" charset="-122"/>
                <a:cs typeface="Segoe Print" panose="02000600000000000000" charset="0"/>
              </a:rPr>
              <a:t>趋势</a:t>
            </a:r>
            <a:endParaRPr lang="zh-CN" altLang="en-US" b="1" dirty="0">
              <a:solidFill>
                <a:schemeClr val="bg1"/>
              </a:solidFill>
              <a:latin typeface="微软雅黑" panose="020B0503020204020204" charset="-122"/>
              <a:ea typeface="微软雅黑" panose="020B0503020204020204" charset="-122"/>
              <a:cs typeface="Segoe Print" panose="02000600000000000000" charset="0"/>
            </a:endParaRPr>
          </a:p>
        </p:txBody>
      </p:sp>
      <p:sp>
        <p:nvSpPr>
          <p:cNvPr id="11" name="文本框 10"/>
          <p:cNvSpPr txBox="1"/>
          <p:nvPr/>
        </p:nvSpPr>
        <p:spPr>
          <a:xfrm>
            <a:off x="248285" y="5287010"/>
            <a:ext cx="1314450" cy="368300"/>
          </a:xfrm>
          <a:prstGeom prst="rect">
            <a:avLst/>
          </a:prstGeom>
          <a:solidFill>
            <a:schemeClr val="accent1"/>
          </a:solidFill>
        </p:spPr>
        <p:txBody>
          <a:bodyPr wrap="square" rtlCol="0">
            <a:spAutoFit/>
          </a:bodyPr>
          <a:p>
            <a:pPr algn="ctr"/>
            <a:r>
              <a:rPr lang="zh-CN" altLang="en-US" b="1" dirty="0">
                <a:solidFill>
                  <a:schemeClr val="bg1"/>
                </a:solidFill>
                <a:latin typeface="微软雅黑" panose="020B0503020204020204" charset="-122"/>
                <a:ea typeface="微软雅黑" panose="020B0503020204020204" charset="-122"/>
                <a:cs typeface="Segoe Print" panose="02000600000000000000" charset="0"/>
              </a:rPr>
              <a:t>风险</a:t>
            </a:r>
            <a:r>
              <a:rPr lang="en-US" altLang="zh-CN" b="1" dirty="0">
                <a:solidFill>
                  <a:schemeClr val="bg1"/>
                </a:solidFill>
                <a:latin typeface="微软雅黑" panose="020B0503020204020204" charset="-122"/>
                <a:ea typeface="微软雅黑" panose="020B0503020204020204" charset="-122"/>
                <a:cs typeface="Segoe Print" panose="02000600000000000000" charset="0"/>
              </a:rPr>
              <a:t>/</a:t>
            </a:r>
            <a:r>
              <a:rPr lang="zh-CN" altLang="en-US" b="1" dirty="0">
                <a:solidFill>
                  <a:schemeClr val="bg1"/>
                </a:solidFill>
                <a:latin typeface="微软雅黑" panose="020B0503020204020204" charset="-122"/>
                <a:ea typeface="微软雅黑" panose="020B0503020204020204" charset="-122"/>
                <a:cs typeface="Segoe Print" panose="02000600000000000000" charset="0"/>
              </a:rPr>
              <a:t>挑战</a:t>
            </a:r>
            <a:endParaRPr lang="zh-CN" altLang="en-US" b="1" dirty="0">
              <a:solidFill>
                <a:schemeClr val="bg1"/>
              </a:solidFill>
              <a:latin typeface="微软雅黑" panose="020B0503020204020204" charset="-122"/>
              <a:ea typeface="微软雅黑" panose="020B0503020204020204" charset="-122"/>
              <a:cs typeface="Segoe Print" panose="02000600000000000000" charset="0"/>
            </a:endParaRPr>
          </a:p>
        </p:txBody>
      </p:sp>
      <p:sp>
        <p:nvSpPr>
          <p:cNvPr id="5" name="标题 4"/>
          <p:cNvSpPr>
            <a:spLocks noGrp="1"/>
          </p:cNvSpPr>
          <p:nvPr>
            <p:ph type="title"/>
          </p:nvPr>
        </p:nvSpPr>
        <p:spPr>
          <a:xfrm>
            <a:off x="638810" y="223520"/>
            <a:ext cx="9492615" cy="582930"/>
          </a:xfrm>
        </p:spPr>
        <p:txBody>
          <a:bodyPr>
            <a:normAutofit fontScale="90000"/>
          </a:bodyPr>
          <a:p>
            <a:r>
              <a:rPr lang="zh-CN" altLang="en-US">
                <a:sym typeface="+mn-ea"/>
              </a:rPr>
              <a:t>新形势下的挑战</a:t>
            </a:r>
            <a:r>
              <a:rPr lang="en-US" altLang="zh-CN">
                <a:sym typeface="+mn-ea"/>
              </a:rPr>
              <a:t>——</a:t>
            </a:r>
            <a:r>
              <a:rPr lang="zh-CN" altLang="en-US"/>
              <a:t>买方类型多样 分类施策</a:t>
            </a:r>
            <a:endParaRPr lang="zh-CN" alt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3"/>
          <p:cNvSpPr/>
          <p:nvPr/>
        </p:nvSpPr>
        <p:spPr>
          <a:xfrm>
            <a:off x="522605" y="244793"/>
            <a:ext cx="6177280" cy="492760"/>
          </a:xfrm>
          <a:prstGeom prst="rect">
            <a:avLst/>
          </a:prstGeom>
        </p:spPr>
        <p:txBody>
          <a:bodyPr vert="horz" wrap="square" lIns="91440" tIns="45720" rIns="91440" bIns="45720" rtlCol="0" anchor="ctr">
            <a:normAutofit fontScale="90000"/>
          </a:bodyPr>
          <a:lstStyle/>
          <a:p>
            <a:pPr lvl="0" algn="l">
              <a:lnSpc>
                <a:spcPct val="90000"/>
              </a:lnSpc>
              <a:buClrTx/>
              <a:buSzTx/>
              <a:buFontTx/>
            </a:pPr>
            <a:r>
              <a:rPr lang="zh-CN" altLang="en-US" sz="2800" b="1">
                <a:solidFill>
                  <a:schemeClr val="accent5">
                    <a:lumMod val="75000"/>
                  </a:schemeClr>
                </a:solidFill>
                <a:effectLst/>
                <a:latin typeface="+mj-lt"/>
                <a:ea typeface="+mj-ea"/>
                <a:cs typeface="+mj-cs"/>
                <a:sym typeface="+mn-ea"/>
              </a:rPr>
              <a:t>风险提示：阿联酋系列案件</a:t>
            </a:r>
            <a:endParaRPr lang="zh-CN" altLang="en-US" sz="2800" b="1">
              <a:solidFill>
                <a:schemeClr val="accent5">
                  <a:lumMod val="75000"/>
                </a:schemeClr>
              </a:solidFill>
              <a:effectLst/>
              <a:latin typeface="+mj-lt"/>
              <a:ea typeface="+mj-ea"/>
              <a:cs typeface="+mj-cs"/>
              <a:sym typeface="+mn-ea"/>
            </a:endParaRPr>
          </a:p>
        </p:txBody>
      </p:sp>
      <p:sp>
        <p:nvSpPr>
          <p:cNvPr id="2" name="Text Box 3"/>
          <p:cNvSpPr/>
          <p:nvPr/>
        </p:nvSpPr>
        <p:spPr>
          <a:xfrm>
            <a:off x="521335" y="1456690"/>
            <a:ext cx="11005820" cy="1384935"/>
          </a:xfrm>
          <a:prstGeom prst="rect">
            <a:avLst/>
          </a:prstGeom>
          <a:noFill/>
          <a:ln w="12700" cmpd="sng">
            <a:noFill/>
            <a:prstDash val="solid"/>
          </a:ln>
          <a:extLst>
            <a:ext uri="{909E8E84-426E-40DD-AFC4-6F175D3DCCD1}">
              <a14:hiddenFill xmlns:a14="http://schemas.microsoft.com/office/drawing/2010/main">
                <a:solidFill>
                  <a:schemeClr val="bg1">
                    <a:alpha val="74000"/>
                  </a:schemeClr>
                </a:solidFill>
              </a14:hiddenFill>
            </a:ext>
          </a:extLst>
        </p:spPr>
        <p:txBody>
          <a:bodyPr vert="horz" wrap="square" lIns="0" tIns="0" rIns="0" bIns="0" anchor="t">
            <a:spAutoFit/>
          </a:bodyPr>
          <a:lstStyle/>
          <a:p>
            <a:pPr marL="342900" indent="-342900">
              <a:lnSpc>
                <a:spcPct val="90000"/>
              </a:lnSpc>
              <a:buClr>
                <a:srgbClr val="1F4E79"/>
              </a:buClr>
              <a:buFont typeface="Wingdings" panose="05000000000000000000" charset="0"/>
              <a:buChar char="u"/>
            </a:pPr>
            <a:r>
              <a:rPr lang="zh-CN" altLang="en-US" sz="2000"/>
              <a:t>2023年年初，多家产业链</a:t>
            </a:r>
            <a:r>
              <a:rPr lang="zh-CN" altLang="en-US" sz="2000">
                <a:sym typeface="+mn-ea"/>
              </a:rPr>
              <a:t>出口商</a:t>
            </a:r>
            <a:r>
              <a:rPr lang="zh-CN" altLang="en-US" sz="2000"/>
              <a:t>在阿联酋多个买方项下报损，表示买家及中间人在应收款日后集中失联，且货物均已被提走，累计报损金额为出运金额超千万美元</a:t>
            </a:r>
            <a:endParaRPr lang="zh-CN" altLang="en-US" sz="2000"/>
          </a:p>
          <a:p>
            <a:pPr marL="342900" indent="-342900">
              <a:lnSpc>
                <a:spcPct val="90000"/>
              </a:lnSpc>
              <a:buClr>
                <a:srgbClr val="1F4E79"/>
              </a:buClr>
              <a:buFont typeface="Wingdings" panose="05000000000000000000" charset="0"/>
              <a:buChar char="u"/>
            </a:pPr>
            <a:endParaRPr lang="zh-CN" altLang="en-US" sz="2000"/>
          </a:p>
          <a:p>
            <a:pPr marL="342900" indent="-342900">
              <a:lnSpc>
                <a:spcPct val="90000"/>
              </a:lnSpc>
              <a:buClr>
                <a:srgbClr val="1F4E79"/>
              </a:buClr>
              <a:buFont typeface="Wingdings" panose="05000000000000000000" charset="0"/>
              <a:buChar char="u"/>
            </a:pPr>
            <a:r>
              <a:rPr lang="zh-CN" altLang="en-US" sz="2000"/>
              <a:t>2023年3月，信保对阿联酋国别项下出险的</a:t>
            </a:r>
            <a:r>
              <a:rPr lang="en-US" altLang="zh-CN" sz="2000"/>
              <a:t>15</a:t>
            </a:r>
            <a:r>
              <a:rPr lang="zh-CN" altLang="en-US" sz="2000"/>
              <a:t>个买家展开全面风险筛查。经案件梳理及</a:t>
            </a:r>
            <a:r>
              <a:rPr lang="zh-CN" altLang="en-US" sz="2000">
                <a:sym typeface="+mn-ea"/>
              </a:rPr>
              <a:t>渠道勘察反馈，出险买家具备共性特征。</a:t>
            </a:r>
            <a:endParaRPr lang="zh-CN" altLang="en-US" sz="2000">
              <a:sym typeface="+mn-ea"/>
            </a:endParaRPr>
          </a:p>
        </p:txBody>
      </p:sp>
      <p:sp>
        <p:nvSpPr>
          <p:cNvPr id="4" name="文本框 1"/>
          <p:cNvSpPr txBox="1"/>
          <p:nvPr/>
        </p:nvSpPr>
        <p:spPr>
          <a:xfrm>
            <a:off x="2195195" y="3094355"/>
            <a:ext cx="9331960" cy="1476375"/>
          </a:xfrm>
          <a:prstGeom prst="rect">
            <a:avLst/>
          </a:prstGeom>
          <a:noFill/>
          <a:ln w="9525">
            <a:noFill/>
          </a:ln>
        </p:spPr>
        <p:txBody>
          <a:bodyPr wrap="square" anchor="t">
            <a:spAutoFit/>
          </a:bodyPr>
          <a:p>
            <a:pPr marL="285750" indent="-285750" algn="l">
              <a:buClr>
                <a:srgbClr val="1F4E79"/>
              </a:buClr>
              <a:buFont typeface="Wingdings" panose="05000000000000000000" charset="0"/>
              <a:buChar char=""/>
            </a:pPr>
            <a:r>
              <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rPr>
              <a:t>均为同一个中间人介绍 </a:t>
            </a:r>
            <a:endPar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endParaRPr>
          </a:p>
          <a:p>
            <a:pPr marL="285750" indent="-285750" algn="l">
              <a:buClr>
                <a:srgbClr val="1F4E79"/>
              </a:buClr>
              <a:buFont typeface="Wingdings" panose="05000000000000000000" charset="0"/>
              <a:buChar char=""/>
            </a:pPr>
            <a:r>
              <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rPr>
              <a:t>买方均为贸易商，跨行业开展光伏业务，经营类型以批发、一般贸易为主</a:t>
            </a:r>
            <a:endPar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endParaRPr>
          </a:p>
          <a:p>
            <a:pPr marL="285750" indent="-285750" algn="l">
              <a:buClr>
                <a:srgbClr val="1F4E79"/>
              </a:buClr>
              <a:buFont typeface="Wingdings" panose="05000000000000000000" charset="0"/>
              <a:buChar char=""/>
            </a:pPr>
            <a:r>
              <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rPr>
              <a:t>申请限额时基本都提供了买方财报，且财务实力尚可，经营也有一定年限</a:t>
            </a:r>
            <a:endPar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endParaRPr>
          </a:p>
          <a:p>
            <a:pPr marL="285750" indent="-285750" algn="l">
              <a:buClr>
                <a:srgbClr val="1F4E79"/>
              </a:buClr>
              <a:buFont typeface="Wingdings" panose="05000000000000000000" charset="0"/>
              <a:buChar char=""/>
            </a:pPr>
            <a:r>
              <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rPr>
              <a:t>均为首次交易，部分有</a:t>
            </a:r>
            <a:r>
              <a:rPr lang="en-US" altLang="zh-CN"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rPr>
              <a:t>10%</a:t>
            </a:r>
            <a:r>
              <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rPr>
              <a:t>预付款，买方均在应付款日后失联</a:t>
            </a:r>
            <a:endPar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endParaRPr>
          </a:p>
          <a:p>
            <a:pPr marL="285750" indent="-285750" algn="l">
              <a:buClr>
                <a:srgbClr val="1F4E79"/>
              </a:buClr>
              <a:buFont typeface="Wingdings" panose="05000000000000000000" charset="0"/>
              <a:buChar char=""/>
            </a:pPr>
            <a:r>
              <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rPr>
              <a:t>部分买方近年有股权、或实际控制人更迭。</a:t>
            </a:r>
            <a:endParaRPr lang="zh-CN" altLang="en-US" sz="1800" b="1" dirty="0">
              <a:gradFill>
                <a:gsLst>
                  <a:gs pos="0">
                    <a:srgbClr val="D7393D"/>
                  </a:gs>
                  <a:gs pos="100000">
                    <a:srgbClr val="7A2029"/>
                  </a:gs>
                </a:gsLst>
                <a:lin scaled="1"/>
              </a:gradFill>
              <a:latin typeface="微软雅黑" panose="020B0503020204020204" charset="-122"/>
              <a:ea typeface="微软雅黑" panose="020B0503020204020204" charset="-122"/>
              <a:sym typeface="+mn-ea"/>
            </a:endParaRPr>
          </a:p>
        </p:txBody>
      </p:sp>
      <p:sp>
        <p:nvSpPr>
          <p:cNvPr id="6" name="圆角矩形 5"/>
          <p:cNvSpPr/>
          <p:nvPr/>
        </p:nvSpPr>
        <p:spPr>
          <a:xfrm>
            <a:off x="344646" y="3348514"/>
            <a:ext cx="1555433" cy="609124"/>
          </a:xfrm>
          <a:prstGeom prst="roundRect">
            <a:avLst/>
          </a:prstGeom>
          <a:solidFill>
            <a:schemeClr val="bg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800" b="1">
                <a:solidFill>
                  <a:schemeClr val="accent1">
                    <a:lumMod val="50000"/>
                  </a:schemeClr>
                </a:solidFill>
                <a:latin typeface="微软雅黑" panose="020B0503020204020204" charset="-122"/>
                <a:ea typeface="微软雅黑" panose="020B0503020204020204" charset="-122"/>
              </a:rPr>
              <a:t>风险点</a:t>
            </a:r>
            <a:endParaRPr lang="zh-CN" altLang="en-US" sz="1800" b="1">
              <a:solidFill>
                <a:schemeClr val="accent1">
                  <a:lumMod val="50000"/>
                </a:schemeClr>
              </a:solidFill>
              <a:latin typeface="微软雅黑" panose="020B0503020204020204" charset="-122"/>
              <a:ea typeface="微软雅黑" panose="020B0503020204020204" charset="-122"/>
            </a:endParaRPr>
          </a:p>
        </p:txBody>
      </p:sp>
      <p:sp>
        <p:nvSpPr>
          <p:cNvPr id="7" name="Text Box 3"/>
          <p:cNvSpPr/>
          <p:nvPr/>
        </p:nvSpPr>
        <p:spPr>
          <a:xfrm>
            <a:off x="521335" y="4788535"/>
            <a:ext cx="11005820" cy="830580"/>
          </a:xfrm>
          <a:prstGeom prst="rect">
            <a:avLst/>
          </a:prstGeom>
          <a:noFill/>
          <a:ln w="12700" cmpd="sng">
            <a:noFill/>
            <a:prstDash val="solid"/>
          </a:ln>
          <a:extLst>
            <a:ext uri="{909E8E84-426E-40DD-AFC4-6F175D3DCCD1}">
              <a14:hiddenFill xmlns:a14="http://schemas.microsoft.com/office/drawing/2010/main">
                <a:solidFill>
                  <a:schemeClr val="bg1">
                    <a:alpha val="74000"/>
                  </a:schemeClr>
                </a:solidFill>
              </a14:hiddenFill>
            </a:ext>
          </a:extLst>
        </p:spPr>
        <p:txBody>
          <a:bodyPr vert="horz" wrap="square" lIns="0" tIns="0" rIns="0" bIns="0" anchor="t">
            <a:spAutoFit/>
          </a:bodyPr>
          <a:p>
            <a:pPr marL="342900" indent="-342900">
              <a:lnSpc>
                <a:spcPct val="90000"/>
              </a:lnSpc>
              <a:buClr>
                <a:srgbClr val="1F4E79"/>
              </a:buClr>
              <a:buFont typeface="Wingdings" panose="05000000000000000000" charset="0"/>
              <a:buChar char="u"/>
            </a:pPr>
            <a:r>
              <a:rPr lang="zh-CN" altLang="en-US" sz="2000"/>
              <a:t>信保第一时间将相关买方限额进行撤销，录入反欺诈系统名单，联系理赔追偿渠道介入。</a:t>
            </a:r>
            <a:endParaRPr lang="zh-CN" altLang="en-US" sz="2000"/>
          </a:p>
          <a:p>
            <a:pPr marL="342900" indent="-342900">
              <a:lnSpc>
                <a:spcPct val="90000"/>
              </a:lnSpc>
              <a:buClr>
                <a:srgbClr val="1F4E79"/>
              </a:buClr>
              <a:buFont typeface="Wingdings" panose="05000000000000000000" charset="0"/>
              <a:buChar char="u"/>
            </a:pPr>
            <a:endParaRPr lang="zh-CN" altLang="en-US" sz="2000"/>
          </a:p>
          <a:p>
            <a:pPr marL="342900" indent="-342900">
              <a:lnSpc>
                <a:spcPct val="90000"/>
              </a:lnSpc>
              <a:buClr>
                <a:srgbClr val="1F4E79"/>
              </a:buClr>
              <a:buFont typeface="Wingdings" panose="05000000000000000000" charset="0"/>
              <a:buChar char="u"/>
            </a:pPr>
            <a:r>
              <a:rPr lang="zh-CN" altLang="en-US" sz="2000">
                <a:sym typeface="+mn-ea"/>
              </a:rPr>
              <a:t>在产业链客户中，开展疑似欺诈风险买方排查，新增风控措施，进行风险预警、预防。</a:t>
            </a:r>
            <a:endParaRPr lang="zh-CN" altLang="en-US" sz="2000">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8" name="标题 7"/>
          <p:cNvSpPr>
            <a:spLocks noGrp="1"/>
          </p:cNvSpPr>
          <p:nvPr>
            <p:ph type="title"/>
          </p:nvPr>
        </p:nvSpPr>
        <p:spPr>
          <a:xfrm>
            <a:off x="638810" y="223520"/>
            <a:ext cx="9492615" cy="582930"/>
          </a:xfrm>
        </p:spPr>
        <p:txBody>
          <a:bodyPr>
            <a:normAutofit fontScale="90000"/>
          </a:bodyPr>
          <a:p>
            <a:r>
              <a:rPr lang="zh-CN" altLang="en-US">
                <a:sym typeface="+mn-ea"/>
              </a:rPr>
              <a:t>新形势下的挑战</a:t>
            </a:r>
            <a:r>
              <a:rPr lang="en-US" altLang="zh-CN">
                <a:sym typeface="+mn-ea"/>
              </a:rPr>
              <a:t>——</a:t>
            </a:r>
            <a:r>
              <a:rPr lang="zh-CN" altLang="en-US">
                <a:sym typeface="+mn-ea"/>
              </a:rPr>
              <a:t>应对建议</a:t>
            </a:r>
            <a:endParaRPr lang="zh-CN" altLang="en-US">
              <a:sym typeface="+mn-ea"/>
            </a:endParaRPr>
          </a:p>
        </p:txBody>
      </p:sp>
      <p:sp>
        <p:nvSpPr>
          <p:cNvPr id="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959475" y="2790341"/>
            <a:ext cx="3809365" cy="1014730"/>
          </a:xfrm>
          <a:prstGeom prst="rect">
            <a:avLst/>
          </a:prstGeom>
        </p:spPr>
        <p:txBody>
          <a:bodyPr wrap="square">
            <a:spAutoFit/>
          </a:bodyPr>
          <a:lstStyle/>
          <a:p>
            <a:pPr algn="l">
              <a:lnSpc>
                <a:spcPct val="150000"/>
              </a:lnSpc>
            </a:pPr>
            <a:r>
              <a:rPr sz="1600" b="1" dirty="0">
                <a:solidFill>
                  <a:srgbClr val="18478F"/>
                </a:solidFill>
                <a:latin typeface="微软雅黑" panose="020B0503020204020204" charset="-122"/>
                <a:ea typeface="微软雅黑" panose="020B0503020204020204" charset="-122"/>
                <a:cs typeface="Open Sans" pitchFamily="34" charset="0"/>
              </a:rPr>
              <a:t>行业风险</a:t>
            </a:r>
            <a:endParaRPr sz="1600" b="1" dirty="0">
              <a:solidFill>
                <a:srgbClr val="18478F"/>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产业链价格波动</a:t>
            </a:r>
            <a:endParaRPr lang="zh-CN"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国别行业政策  退坡风险</a:t>
            </a:r>
            <a:endParaRPr lang="en-US" altLang="zh-CN"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sp>
        <p:nvSpPr>
          <p:cNvPr id="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959475" y="3958254"/>
            <a:ext cx="4911090" cy="891540"/>
          </a:xfrm>
          <a:prstGeom prst="rect">
            <a:avLst/>
          </a:prstGeom>
        </p:spPr>
        <p:txBody>
          <a:bodyPr wrap="square">
            <a:spAutoFit/>
          </a:bodyPr>
          <a:lstStyle/>
          <a:p>
            <a:pPr algn="l">
              <a:lnSpc>
                <a:spcPct val="100000"/>
              </a:lnSpc>
            </a:pPr>
            <a:r>
              <a:rPr lang="zh-CN" altLang="en-US" sz="1600" b="1" dirty="0">
                <a:solidFill>
                  <a:srgbClr val="18478F"/>
                </a:solidFill>
                <a:latin typeface="微软雅黑" panose="020B0503020204020204" charset="-122"/>
                <a:ea typeface="微软雅黑" panose="020B0503020204020204" charset="-122"/>
                <a:cs typeface="Open Sans" pitchFamily="34" charset="0"/>
              </a:rPr>
              <a:t>买方风险</a:t>
            </a:r>
            <a:endParaRPr lang="zh-CN" altLang="en-US" sz="1600" b="1" dirty="0">
              <a:solidFill>
                <a:srgbClr val="18478F"/>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户用类：经销商（长期培育）库存</a:t>
            </a:r>
            <a:endPar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项目类：穿透 投融资</a:t>
            </a:r>
            <a:endPar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cxnSp>
        <p:nvCxnSpPr>
          <p:cNvPr id="61" name="直接连接符 60"/>
          <p:cNvCxnSpPr/>
          <p:nvPr/>
        </p:nvCxnSpPr>
        <p:spPr>
          <a:xfrm>
            <a:off x="4438015" y="1811426"/>
            <a:ext cx="0" cy="3671991"/>
          </a:xfrm>
          <a:prstGeom prst="line">
            <a:avLst/>
          </a:prstGeom>
          <a:solidFill>
            <a:srgbClr val="18478F"/>
          </a:solidFill>
          <a:ln w="19050">
            <a:solidFill>
              <a:srgbClr val="18478F"/>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1674220" y="4348390"/>
            <a:ext cx="2054860" cy="368300"/>
          </a:xfrm>
          <a:prstGeom prst="rect">
            <a:avLst/>
          </a:prstGeom>
          <a:noFill/>
          <a:effectLst/>
        </p:spPr>
        <p:txBody>
          <a:bodyPr wrap="none" rtlCol="0">
            <a:spAutoFit/>
          </a:bodyPr>
          <a:lstStyle/>
          <a:p>
            <a:r>
              <a:rPr lang="en-US" altLang="zh-CN" b="1" dirty="0">
                <a:solidFill>
                  <a:srgbClr val="18478F"/>
                </a:solidFill>
                <a:latin typeface="微软雅黑" panose="020B0503020204020204" charset="-122"/>
                <a:ea typeface="微软雅黑" panose="020B0503020204020204" charset="-122"/>
              </a:rPr>
              <a:t>    </a:t>
            </a:r>
            <a:r>
              <a:rPr lang="zh-CN" altLang="en-US" b="1" dirty="0">
                <a:solidFill>
                  <a:srgbClr val="18478F"/>
                </a:solidFill>
                <a:latin typeface="微软雅黑" panose="020B0503020204020204" charset="-122"/>
                <a:ea typeface="微软雅黑" panose="020B0503020204020204" charset="-122"/>
              </a:rPr>
              <a:t>信用风险关注点</a:t>
            </a:r>
            <a:endParaRPr lang="zh-CN" altLang="en-US" b="1" dirty="0">
              <a:solidFill>
                <a:srgbClr val="18478F"/>
              </a:solidFill>
              <a:latin typeface="微软雅黑" panose="020B0503020204020204" charset="-122"/>
              <a:ea typeface="微软雅黑" panose="020B0503020204020204" charset="-122"/>
            </a:endParaRPr>
          </a:p>
        </p:txBody>
      </p:sp>
      <p:grpSp>
        <p:nvGrpSpPr>
          <p:cNvPr id="78" name="组合 77"/>
          <p:cNvGrpSpPr/>
          <p:nvPr/>
        </p:nvGrpSpPr>
        <p:grpSpPr>
          <a:xfrm>
            <a:off x="4438015" y="4048751"/>
            <a:ext cx="1167130" cy="688340"/>
            <a:chOff x="6763" y="7996"/>
            <a:chExt cx="1838" cy="1084"/>
          </a:xfrm>
        </p:grpSpPr>
        <p:grpSp>
          <p:nvGrpSpPr>
            <p:cNvPr id="17" name="组合 16"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517" y="7996"/>
              <a:ext cx="1084" cy="1084"/>
              <a:chOff x="7242071" y="5103361"/>
              <a:chExt cx="688368" cy="688368"/>
            </a:xfrm>
          </p:grpSpPr>
          <p:sp>
            <p:nvSpPr>
              <p:cNvPr id="18" name="椭圆 17"/>
              <p:cNvSpPr/>
              <p:nvPr/>
            </p:nvSpPr>
            <p:spPr>
              <a:xfrm>
                <a:off x="7242071" y="510336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31" name="椭圆 30"/>
              <p:cNvSpPr/>
              <p:nvPr/>
            </p:nvSpPr>
            <p:spPr>
              <a:xfrm>
                <a:off x="7286625" y="5148946"/>
                <a:ext cx="608738" cy="608738"/>
              </a:xfrm>
              <a:prstGeom prst="ellipse">
                <a:avLst/>
              </a:prstGeom>
              <a:solidFill>
                <a:srgbClr val="18478F"/>
              </a:solidFill>
              <a:ln w="28575">
                <a:noFill/>
              </a:ln>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cxnSp>
          <p:nvCxnSpPr>
            <p:cNvPr id="63" name="直接连接符 62"/>
            <p:cNvCxnSpPr/>
            <p:nvPr/>
          </p:nvCxnSpPr>
          <p:spPr>
            <a:xfrm rot="5400000">
              <a:off x="7046" y="8293"/>
              <a:ext cx="0" cy="567"/>
            </a:xfrm>
            <a:prstGeom prst="line">
              <a:avLst/>
            </a:prstGeom>
            <a:solidFill>
              <a:srgbClr val="18478F"/>
            </a:solidFill>
            <a:ln w="19050">
              <a:solidFill>
                <a:srgbClr val="18478F"/>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7801" y="8240"/>
              <a:ext cx="532" cy="556"/>
              <a:chOff x="7016751" y="4257675"/>
              <a:chExt cx="447675" cy="492125"/>
            </a:xfrm>
            <a:solidFill>
              <a:schemeClr val="bg1"/>
            </a:solidFill>
          </p:grpSpPr>
          <p:sp>
            <p:nvSpPr>
              <p:cNvPr id="92" name="Oval 116"/>
              <p:cNvSpPr>
                <a:spLocks noChangeArrowheads="1"/>
              </p:cNvSpPr>
              <p:nvPr/>
            </p:nvSpPr>
            <p:spPr bwMode="auto">
              <a:xfrm>
                <a:off x="7070726" y="4257675"/>
                <a:ext cx="106363" cy="106363"/>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93" name="Oval 117"/>
              <p:cNvSpPr>
                <a:spLocks noChangeArrowheads="1"/>
              </p:cNvSpPr>
              <p:nvPr/>
            </p:nvSpPr>
            <p:spPr bwMode="auto">
              <a:xfrm>
                <a:off x="7245351" y="4257675"/>
                <a:ext cx="104775" cy="106363"/>
              </a:xfrm>
              <a:prstGeom prst="ellipse">
                <a:avLst/>
              </a:prstGeom>
              <a:grp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94" name="Freeform 118"/>
              <p:cNvSpPr/>
              <p:nvPr/>
            </p:nvSpPr>
            <p:spPr bwMode="auto">
              <a:xfrm>
                <a:off x="7331076" y="4683125"/>
                <a:ext cx="55563" cy="66675"/>
              </a:xfrm>
              <a:custGeom>
                <a:avLst/>
                <a:gdLst>
                  <a:gd name="T0" fmla="*/ 0 w 26"/>
                  <a:gd name="T1" fmla="*/ 0 h 31"/>
                  <a:gd name="T2" fmla="*/ 0 w 26"/>
                  <a:gd name="T3" fmla="*/ 18 h 31"/>
                  <a:gd name="T4" fmla="*/ 13 w 26"/>
                  <a:gd name="T5" fmla="*/ 31 h 31"/>
                  <a:gd name="T6" fmla="*/ 13 w 26"/>
                  <a:gd name="T7" fmla="*/ 31 h 31"/>
                  <a:gd name="T8" fmla="*/ 26 w 26"/>
                  <a:gd name="T9" fmla="*/ 18 h 31"/>
                  <a:gd name="T10" fmla="*/ 26 w 26"/>
                  <a:gd name="T11" fmla="*/ 0 h 31"/>
                  <a:gd name="T12" fmla="*/ 0 w 2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26" h="31">
                    <a:moveTo>
                      <a:pt x="0" y="0"/>
                    </a:moveTo>
                    <a:cubicBezTo>
                      <a:pt x="0" y="18"/>
                      <a:pt x="0" y="18"/>
                      <a:pt x="0" y="18"/>
                    </a:cubicBezTo>
                    <a:cubicBezTo>
                      <a:pt x="0" y="25"/>
                      <a:pt x="6" y="31"/>
                      <a:pt x="13" y="31"/>
                    </a:cubicBezTo>
                    <a:cubicBezTo>
                      <a:pt x="13" y="31"/>
                      <a:pt x="13" y="31"/>
                      <a:pt x="13" y="31"/>
                    </a:cubicBezTo>
                    <a:cubicBezTo>
                      <a:pt x="21" y="31"/>
                      <a:pt x="26" y="25"/>
                      <a:pt x="26" y="18"/>
                    </a:cubicBezTo>
                    <a:cubicBezTo>
                      <a:pt x="26" y="0"/>
                      <a:pt x="26" y="0"/>
                      <a:pt x="26" y="0"/>
                    </a:cubicBezTo>
                    <a:lnTo>
                      <a:pt x="0" y="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sp>
            <p:nvSpPr>
              <p:cNvPr id="95" name="Freeform 119"/>
              <p:cNvSpPr>
                <a:spLocks noEditPoints="1"/>
              </p:cNvSpPr>
              <p:nvPr/>
            </p:nvSpPr>
            <p:spPr bwMode="auto">
              <a:xfrm>
                <a:off x="7016751" y="4360862"/>
                <a:ext cx="447675" cy="388938"/>
              </a:xfrm>
              <a:custGeom>
                <a:avLst/>
                <a:gdLst>
                  <a:gd name="T0" fmla="*/ 191 w 209"/>
                  <a:gd name="T1" fmla="*/ 93 h 182"/>
                  <a:gd name="T2" fmla="*/ 182 w 209"/>
                  <a:gd name="T3" fmla="*/ 83 h 182"/>
                  <a:gd name="T4" fmla="*/ 182 w 209"/>
                  <a:gd name="T5" fmla="*/ 80 h 182"/>
                  <a:gd name="T6" fmla="*/ 166 w 209"/>
                  <a:gd name="T7" fmla="*/ 15 h 182"/>
                  <a:gd name="T8" fmla="*/ 148 w 209"/>
                  <a:gd name="T9" fmla="*/ 0 h 182"/>
                  <a:gd name="T10" fmla="*/ 148 w 209"/>
                  <a:gd name="T11" fmla="*/ 0 h 182"/>
                  <a:gd name="T12" fmla="*/ 142 w 209"/>
                  <a:gd name="T13" fmla="*/ 1 h 182"/>
                  <a:gd name="T14" fmla="*/ 137 w 209"/>
                  <a:gd name="T15" fmla="*/ 3 h 182"/>
                  <a:gd name="T16" fmla="*/ 124 w 209"/>
                  <a:gd name="T17" fmla="*/ 20 h 182"/>
                  <a:gd name="T18" fmla="*/ 124 w 209"/>
                  <a:gd name="T19" fmla="*/ 21 h 182"/>
                  <a:gd name="T20" fmla="*/ 117 w 209"/>
                  <a:gd name="T21" fmla="*/ 43 h 182"/>
                  <a:gd name="T22" fmla="*/ 90 w 209"/>
                  <a:gd name="T23" fmla="*/ 48 h 182"/>
                  <a:gd name="T24" fmla="*/ 82 w 209"/>
                  <a:gd name="T25" fmla="*/ 53 h 182"/>
                  <a:gd name="T26" fmla="*/ 65 w 209"/>
                  <a:gd name="T27" fmla="*/ 45 h 182"/>
                  <a:gd name="T28" fmla="*/ 58 w 209"/>
                  <a:gd name="T29" fmla="*/ 21 h 182"/>
                  <a:gd name="T30" fmla="*/ 58 w 209"/>
                  <a:gd name="T31" fmla="*/ 20 h 182"/>
                  <a:gd name="T32" fmla="*/ 44 w 209"/>
                  <a:gd name="T33" fmla="*/ 3 h 182"/>
                  <a:gd name="T34" fmla="*/ 39 w 209"/>
                  <a:gd name="T35" fmla="*/ 1 h 182"/>
                  <a:gd name="T36" fmla="*/ 34 w 209"/>
                  <a:gd name="T37" fmla="*/ 0 h 182"/>
                  <a:gd name="T38" fmla="*/ 34 w 209"/>
                  <a:gd name="T39" fmla="*/ 0 h 182"/>
                  <a:gd name="T40" fmla="*/ 13 w 209"/>
                  <a:gd name="T41" fmla="*/ 15 h 182"/>
                  <a:gd name="T42" fmla="*/ 1 w 209"/>
                  <a:gd name="T43" fmla="*/ 69 h 182"/>
                  <a:gd name="T44" fmla="*/ 8 w 209"/>
                  <a:gd name="T45" fmla="*/ 86 h 182"/>
                  <a:gd name="T46" fmla="*/ 8 w 209"/>
                  <a:gd name="T47" fmla="*/ 169 h 182"/>
                  <a:gd name="T48" fmla="*/ 21 w 209"/>
                  <a:gd name="T49" fmla="*/ 182 h 182"/>
                  <a:gd name="T50" fmla="*/ 34 w 209"/>
                  <a:gd name="T51" fmla="*/ 169 h 182"/>
                  <a:gd name="T52" fmla="*/ 34 w 209"/>
                  <a:gd name="T53" fmla="*/ 91 h 182"/>
                  <a:gd name="T54" fmla="*/ 46 w 209"/>
                  <a:gd name="T55" fmla="*/ 78 h 182"/>
                  <a:gd name="T56" fmla="*/ 50 w 209"/>
                  <a:gd name="T57" fmla="*/ 58 h 182"/>
                  <a:gd name="T58" fmla="*/ 89 w 209"/>
                  <a:gd name="T59" fmla="*/ 73 h 182"/>
                  <a:gd name="T60" fmla="*/ 90 w 209"/>
                  <a:gd name="T61" fmla="*/ 73 h 182"/>
                  <a:gd name="T62" fmla="*/ 99 w 209"/>
                  <a:gd name="T63" fmla="*/ 67 h 182"/>
                  <a:gd name="T64" fmla="*/ 131 w 209"/>
                  <a:gd name="T65" fmla="*/ 56 h 182"/>
                  <a:gd name="T66" fmla="*/ 136 w 209"/>
                  <a:gd name="T67" fmla="*/ 78 h 182"/>
                  <a:gd name="T68" fmla="*/ 145 w 209"/>
                  <a:gd name="T69" fmla="*/ 90 h 182"/>
                  <a:gd name="T70" fmla="*/ 151 w 209"/>
                  <a:gd name="T71" fmla="*/ 90 h 182"/>
                  <a:gd name="T72" fmla="*/ 159 w 209"/>
                  <a:gd name="T73" fmla="*/ 81 h 182"/>
                  <a:gd name="T74" fmla="*/ 147 w 209"/>
                  <a:gd name="T75" fmla="*/ 41 h 182"/>
                  <a:gd name="T76" fmla="*/ 150 w 209"/>
                  <a:gd name="T77" fmla="*/ 40 h 182"/>
                  <a:gd name="T78" fmla="*/ 163 w 209"/>
                  <a:gd name="T79" fmla="*/ 83 h 182"/>
                  <a:gd name="T80" fmla="*/ 154 w 209"/>
                  <a:gd name="T81" fmla="*/ 93 h 182"/>
                  <a:gd name="T82" fmla="*/ 135 w 209"/>
                  <a:gd name="T83" fmla="*/ 93 h 182"/>
                  <a:gd name="T84" fmla="*/ 135 w 209"/>
                  <a:gd name="T85" fmla="*/ 147 h 182"/>
                  <a:gd name="T86" fmla="*/ 209 w 209"/>
                  <a:gd name="T87" fmla="*/ 147 h 182"/>
                  <a:gd name="T88" fmla="*/ 209 w 209"/>
                  <a:gd name="T89" fmla="*/ 93 h 182"/>
                  <a:gd name="T90" fmla="*/ 191 w 209"/>
                  <a:gd name="T91" fmla="*/ 93 h 182"/>
                  <a:gd name="T92" fmla="*/ 160 w 209"/>
                  <a:gd name="T93" fmla="*/ 93 h 182"/>
                  <a:gd name="T94" fmla="*/ 165 w 209"/>
                  <a:gd name="T95" fmla="*/ 89 h 182"/>
                  <a:gd name="T96" fmla="*/ 172 w 209"/>
                  <a:gd name="T97" fmla="*/ 92 h 182"/>
                  <a:gd name="T98" fmla="*/ 174 w 209"/>
                  <a:gd name="T99" fmla="*/ 92 h 182"/>
                  <a:gd name="T100" fmla="*/ 179 w 209"/>
                  <a:gd name="T101" fmla="*/ 89 h 182"/>
                  <a:gd name="T102" fmla="*/ 184 w 209"/>
                  <a:gd name="T103" fmla="*/ 93 h 182"/>
                  <a:gd name="T104" fmla="*/ 160 w 209"/>
                  <a:gd name="T105" fmla="*/ 9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9" h="182">
                    <a:moveTo>
                      <a:pt x="191" y="93"/>
                    </a:moveTo>
                    <a:cubicBezTo>
                      <a:pt x="190" y="88"/>
                      <a:pt x="186" y="84"/>
                      <a:pt x="182" y="83"/>
                    </a:cubicBezTo>
                    <a:cubicBezTo>
                      <a:pt x="182" y="82"/>
                      <a:pt x="182" y="81"/>
                      <a:pt x="182" y="80"/>
                    </a:cubicBezTo>
                    <a:cubicBezTo>
                      <a:pt x="181" y="74"/>
                      <a:pt x="166" y="15"/>
                      <a:pt x="166" y="15"/>
                    </a:cubicBezTo>
                    <a:cubicBezTo>
                      <a:pt x="163" y="5"/>
                      <a:pt x="157" y="0"/>
                      <a:pt x="148" y="0"/>
                    </a:cubicBezTo>
                    <a:cubicBezTo>
                      <a:pt x="148" y="0"/>
                      <a:pt x="148" y="0"/>
                      <a:pt x="148" y="0"/>
                    </a:cubicBezTo>
                    <a:cubicBezTo>
                      <a:pt x="148" y="0"/>
                      <a:pt x="145" y="0"/>
                      <a:pt x="142" y="1"/>
                    </a:cubicBezTo>
                    <a:cubicBezTo>
                      <a:pt x="140" y="1"/>
                      <a:pt x="137" y="3"/>
                      <a:pt x="137" y="3"/>
                    </a:cubicBezTo>
                    <a:cubicBezTo>
                      <a:pt x="131" y="6"/>
                      <a:pt x="125" y="12"/>
                      <a:pt x="124" y="20"/>
                    </a:cubicBezTo>
                    <a:cubicBezTo>
                      <a:pt x="124" y="20"/>
                      <a:pt x="124" y="20"/>
                      <a:pt x="124" y="21"/>
                    </a:cubicBezTo>
                    <a:cubicBezTo>
                      <a:pt x="122" y="32"/>
                      <a:pt x="120" y="40"/>
                      <a:pt x="117" y="43"/>
                    </a:cubicBezTo>
                    <a:cubicBezTo>
                      <a:pt x="113" y="47"/>
                      <a:pt x="105" y="48"/>
                      <a:pt x="90" y="48"/>
                    </a:cubicBezTo>
                    <a:cubicBezTo>
                      <a:pt x="86" y="48"/>
                      <a:pt x="83" y="50"/>
                      <a:pt x="82" y="53"/>
                    </a:cubicBezTo>
                    <a:cubicBezTo>
                      <a:pt x="73" y="51"/>
                      <a:pt x="67" y="48"/>
                      <a:pt x="65" y="45"/>
                    </a:cubicBezTo>
                    <a:cubicBezTo>
                      <a:pt x="61" y="41"/>
                      <a:pt x="60" y="33"/>
                      <a:pt x="58" y="21"/>
                    </a:cubicBezTo>
                    <a:cubicBezTo>
                      <a:pt x="58" y="20"/>
                      <a:pt x="58" y="20"/>
                      <a:pt x="58" y="20"/>
                    </a:cubicBezTo>
                    <a:cubicBezTo>
                      <a:pt x="57" y="12"/>
                      <a:pt x="51" y="6"/>
                      <a:pt x="44" y="3"/>
                    </a:cubicBezTo>
                    <a:cubicBezTo>
                      <a:pt x="44" y="3"/>
                      <a:pt x="42" y="1"/>
                      <a:pt x="39" y="1"/>
                    </a:cubicBezTo>
                    <a:cubicBezTo>
                      <a:pt x="37" y="0"/>
                      <a:pt x="34" y="0"/>
                      <a:pt x="34" y="0"/>
                    </a:cubicBezTo>
                    <a:cubicBezTo>
                      <a:pt x="34" y="0"/>
                      <a:pt x="34" y="0"/>
                      <a:pt x="34" y="0"/>
                    </a:cubicBezTo>
                    <a:cubicBezTo>
                      <a:pt x="25" y="0"/>
                      <a:pt x="15" y="5"/>
                      <a:pt x="13" y="15"/>
                    </a:cubicBezTo>
                    <a:cubicBezTo>
                      <a:pt x="1" y="69"/>
                      <a:pt x="1" y="69"/>
                      <a:pt x="1" y="69"/>
                    </a:cubicBezTo>
                    <a:cubicBezTo>
                      <a:pt x="0" y="76"/>
                      <a:pt x="3" y="82"/>
                      <a:pt x="8" y="86"/>
                    </a:cubicBezTo>
                    <a:cubicBezTo>
                      <a:pt x="8" y="169"/>
                      <a:pt x="8" y="169"/>
                      <a:pt x="8" y="169"/>
                    </a:cubicBezTo>
                    <a:cubicBezTo>
                      <a:pt x="8" y="176"/>
                      <a:pt x="14" y="182"/>
                      <a:pt x="21" y="182"/>
                    </a:cubicBezTo>
                    <a:cubicBezTo>
                      <a:pt x="29" y="182"/>
                      <a:pt x="34" y="176"/>
                      <a:pt x="34" y="169"/>
                    </a:cubicBezTo>
                    <a:cubicBezTo>
                      <a:pt x="34" y="91"/>
                      <a:pt x="34" y="91"/>
                      <a:pt x="34" y="91"/>
                    </a:cubicBezTo>
                    <a:cubicBezTo>
                      <a:pt x="40" y="89"/>
                      <a:pt x="44" y="85"/>
                      <a:pt x="46" y="78"/>
                    </a:cubicBezTo>
                    <a:cubicBezTo>
                      <a:pt x="50" y="58"/>
                      <a:pt x="50" y="58"/>
                      <a:pt x="50" y="58"/>
                    </a:cubicBezTo>
                    <a:cubicBezTo>
                      <a:pt x="57" y="66"/>
                      <a:pt x="68" y="70"/>
                      <a:pt x="89" y="73"/>
                    </a:cubicBezTo>
                    <a:cubicBezTo>
                      <a:pt x="89" y="73"/>
                      <a:pt x="90" y="73"/>
                      <a:pt x="90" y="73"/>
                    </a:cubicBezTo>
                    <a:cubicBezTo>
                      <a:pt x="94" y="73"/>
                      <a:pt x="98" y="71"/>
                      <a:pt x="99" y="67"/>
                    </a:cubicBezTo>
                    <a:cubicBezTo>
                      <a:pt x="115" y="66"/>
                      <a:pt x="125" y="63"/>
                      <a:pt x="131" y="56"/>
                    </a:cubicBezTo>
                    <a:cubicBezTo>
                      <a:pt x="136" y="78"/>
                      <a:pt x="136" y="78"/>
                      <a:pt x="136" y="78"/>
                    </a:cubicBezTo>
                    <a:cubicBezTo>
                      <a:pt x="137" y="84"/>
                      <a:pt x="141" y="88"/>
                      <a:pt x="145" y="90"/>
                    </a:cubicBezTo>
                    <a:cubicBezTo>
                      <a:pt x="151" y="90"/>
                      <a:pt x="151" y="90"/>
                      <a:pt x="151" y="90"/>
                    </a:cubicBezTo>
                    <a:cubicBezTo>
                      <a:pt x="153" y="86"/>
                      <a:pt x="155" y="83"/>
                      <a:pt x="159" y="81"/>
                    </a:cubicBezTo>
                    <a:cubicBezTo>
                      <a:pt x="156" y="66"/>
                      <a:pt x="151" y="50"/>
                      <a:pt x="147" y="41"/>
                    </a:cubicBezTo>
                    <a:cubicBezTo>
                      <a:pt x="145" y="36"/>
                      <a:pt x="148" y="35"/>
                      <a:pt x="150" y="40"/>
                    </a:cubicBezTo>
                    <a:cubicBezTo>
                      <a:pt x="152" y="45"/>
                      <a:pt x="160" y="68"/>
                      <a:pt x="163" y="83"/>
                    </a:cubicBezTo>
                    <a:cubicBezTo>
                      <a:pt x="158" y="84"/>
                      <a:pt x="155" y="88"/>
                      <a:pt x="154" y="93"/>
                    </a:cubicBezTo>
                    <a:cubicBezTo>
                      <a:pt x="135" y="93"/>
                      <a:pt x="135" y="93"/>
                      <a:pt x="135" y="93"/>
                    </a:cubicBezTo>
                    <a:cubicBezTo>
                      <a:pt x="135" y="147"/>
                      <a:pt x="135" y="147"/>
                      <a:pt x="135" y="147"/>
                    </a:cubicBezTo>
                    <a:cubicBezTo>
                      <a:pt x="209" y="147"/>
                      <a:pt x="209" y="147"/>
                      <a:pt x="209" y="147"/>
                    </a:cubicBezTo>
                    <a:cubicBezTo>
                      <a:pt x="209" y="93"/>
                      <a:pt x="209" y="93"/>
                      <a:pt x="209" y="93"/>
                    </a:cubicBezTo>
                    <a:lnTo>
                      <a:pt x="191" y="93"/>
                    </a:lnTo>
                    <a:close/>
                    <a:moveTo>
                      <a:pt x="160" y="93"/>
                    </a:moveTo>
                    <a:cubicBezTo>
                      <a:pt x="161" y="91"/>
                      <a:pt x="163" y="89"/>
                      <a:pt x="165" y="89"/>
                    </a:cubicBezTo>
                    <a:cubicBezTo>
                      <a:pt x="167" y="91"/>
                      <a:pt x="170" y="92"/>
                      <a:pt x="172" y="92"/>
                    </a:cubicBezTo>
                    <a:cubicBezTo>
                      <a:pt x="173" y="92"/>
                      <a:pt x="174" y="92"/>
                      <a:pt x="174" y="92"/>
                    </a:cubicBezTo>
                    <a:cubicBezTo>
                      <a:pt x="176" y="91"/>
                      <a:pt x="178" y="90"/>
                      <a:pt x="179" y="89"/>
                    </a:cubicBezTo>
                    <a:cubicBezTo>
                      <a:pt x="182" y="89"/>
                      <a:pt x="183" y="91"/>
                      <a:pt x="184" y="93"/>
                    </a:cubicBezTo>
                    <a:lnTo>
                      <a:pt x="160" y="93"/>
                    </a:lnTo>
                    <a:close/>
                  </a:path>
                </a:pathLst>
              </a:custGeom>
              <a:grpFill/>
              <a:ln>
                <a:noFill/>
              </a:ln>
            </p:spPr>
            <p:txBody>
              <a:bodyPr vert="horz" wrap="square" lIns="91440" tIns="45720" rIns="91440" bIns="45720" numCol="1" anchor="t" anchorCtr="0" compatLnSpc="1"/>
              <a:lstStyle/>
              <a:p>
                <a:endParaRPr lang="zh-CN" altLang="en-US" dirty="0">
                  <a:latin typeface="微软雅黑" panose="020B0503020204020204" charset="-122"/>
                  <a:ea typeface="微软雅黑" panose="020B0503020204020204" charset="-122"/>
                </a:endParaRPr>
              </a:p>
            </p:txBody>
          </p:sp>
        </p:grpSp>
      </p:grpSp>
      <p:grpSp>
        <p:nvGrpSpPr>
          <p:cNvPr id="77" name="组合 76"/>
          <p:cNvGrpSpPr/>
          <p:nvPr/>
        </p:nvGrpSpPr>
        <p:grpSpPr>
          <a:xfrm>
            <a:off x="4916805" y="2925596"/>
            <a:ext cx="688340" cy="688340"/>
            <a:chOff x="7517" y="5227"/>
            <a:chExt cx="1084" cy="1084"/>
          </a:xfrm>
        </p:grpSpPr>
        <p:grpSp>
          <p:nvGrpSpPr>
            <p:cNvPr id="13" name="组合 12"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517" y="5227"/>
              <a:ext cx="1084" cy="1084"/>
              <a:chOff x="7242071" y="3488471"/>
              <a:chExt cx="688368" cy="688368"/>
            </a:xfrm>
          </p:grpSpPr>
          <p:sp>
            <p:nvSpPr>
              <p:cNvPr id="15" name="椭圆 14"/>
              <p:cNvSpPr/>
              <p:nvPr/>
            </p:nvSpPr>
            <p:spPr>
              <a:xfrm>
                <a:off x="7242071" y="348847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16" name="椭圆 15"/>
              <p:cNvSpPr/>
              <p:nvPr/>
            </p:nvSpPr>
            <p:spPr>
              <a:xfrm>
                <a:off x="7286625" y="3534056"/>
                <a:ext cx="608738" cy="608738"/>
              </a:xfrm>
              <a:prstGeom prst="ellipse">
                <a:avLst/>
              </a:prstGeom>
              <a:solidFill>
                <a:srgbClr val="18478F"/>
              </a:solidFill>
              <a:ln w="28575">
                <a:noFill/>
              </a:ln>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sp>
          <p:nvSpPr>
            <p:cNvPr id="72" name="Shape 2033"/>
            <p:cNvSpPr/>
            <p:nvPr/>
          </p:nvSpPr>
          <p:spPr>
            <a:xfrm rot="10800000" flipH="1">
              <a:off x="7782" y="5604"/>
              <a:ext cx="475" cy="417"/>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75" name="组合 74"/>
          <p:cNvGrpSpPr/>
          <p:nvPr/>
        </p:nvGrpSpPr>
        <p:grpSpPr>
          <a:xfrm>
            <a:off x="2064000" y="3040680"/>
            <a:ext cx="1069340" cy="1231900"/>
            <a:chOff x="3322" y="4836"/>
            <a:chExt cx="1684" cy="1940"/>
          </a:xfrm>
        </p:grpSpPr>
        <p:sp>
          <p:nvSpPr>
            <p:cNvPr id="64" name="矩形 63"/>
            <p:cNvSpPr/>
            <p:nvPr/>
          </p:nvSpPr>
          <p:spPr>
            <a:xfrm flipV="1">
              <a:off x="3322" y="4836"/>
              <a:ext cx="1685" cy="1941"/>
            </a:xfrm>
            <a:prstGeom prst="rect">
              <a:avLst/>
            </a:prstGeom>
            <a:solidFill>
              <a:srgbClr val="1847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73" name="Shape 2036"/>
            <p:cNvSpPr/>
            <p:nvPr/>
          </p:nvSpPr>
          <p:spPr>
            <a:xfrm>
              <a:off x="3839" y="5604"/>
              <a:ext cx="676" cy="65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grpSp>
        <p:nvGrpSpPr>
          <p:cNvPr id="80" name="组合 79"/>
          <p:cNvGrpSpPr/>
          <p:nvPr/>
        </p:nvGrpSpPr>
        <p:grpSpPr>
          <a:xfrm>
            <a:off x="4438015" y="1516822"/>
            <a:ext cx="1167130" cy="688340"/>
            <a:chOff x="6762" y="2374"/>
            <a:chExt cx="1838" cy="1084"/>
          </a:xfrm>
        </p:grpSpPr>
        <p:grpSp>
          <p:nvGrpSpPr>
            <p:cNvPr id="76" name="组合 75"/>
            <p:cNvGrpSpPr/>
            <p:nvPr/>
          </p:nvGrpSpPr>
          <p:grpSpPr>
            <a:xfrm>
              <a:off x="6762" y="2374"/>
              <a:ext cx="1839" cy="1084"/>
              <a:chOff x="6762" y="2374"/>
              <a:chExt cx="1839" cy="1084"/>
            </a:xfrm>
          </p:grpSpPr>
          <p:grpSp>
            <p:nvGrpSpPr>
              <p:cNvPr id="19" name="组合 18"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517" y="2374"/>
                <a:ext cx="1084" cy="1084"/>
                <a:chOff x="7242071" y="1820434"/>
                <a:chExt cx="688368" cy="688368"/>
              </a:xfrm>
            </p:grpSpPr>
            <p:sp>
              <p:nvSpPr>
                <p:cNvPr id="20" name="椭圆 19"/>
                <p:cNvSpPr/>
                <p:nvPr/>
              </p:nvSpPr>
              <p:spPr>
                <a:xfrm>
                  <a:off x="7242071" y="1820434"/>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7" name="椭圆 6"/>
                <p:cNvSpPr/>
                <p:nvPr/>
              </p:nvSpPr>
              <p:spPr>
                <a:xfrm>
                  <a:off x="7286625" y="1866019"/>
                  <a:ext cx="608738" cy="608738"/>
                </a:xfrm>
                <a:prstGeom prst="ellipse">
                  <a:avLst/>
                </a:prstGeom>
                <a:solidFill>
                  <a:srgbClr val="18478F"/>
                </a:solidFill>
                <a:ln w="28575">
                  <a:noFill/>
                </a:ln>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cxnSp>
            <p:nvCxnSpPr>
              <p:cNvPr id="65" name="直接连接符 64"/>
              <p:cNvCxnSpPr/>
              <p:nvPr/>
            </p:nvCxnSpPr>
            <p:spPr>
              <a:xfrm rot="5400000">
                <a:off x="7046" y="2554"/>
                <a:ext cx="0" cy="567"/>
              </a:xfrm>
              <a:prstGeom prst="line">
                <a:avLst/>
              </a:prstGeom>
              <a:solidFill>
                <a:srgbClr val="18478F"/>
              </a:solidFill>
              <a:ln w="19050">
                <a:solidFill>
                  <a:srgbClr val="18478F"/>
                </a:solidFill>
              </a:ln>
            </p:spPr>
            <p:style>
              <a:lnRef idx="1">
                <a:schemeClr val="accent1"/>
              </a:lnRef>
              <a:fillRef idx="0">
                <a:schemeClr val="accent1"/>
              </a:fillRef>
              <a:effectRef idx="0">
                <a:schemeClr val="accent1"/>
              </a:effectRef>
              <a:fontRef idx="minor">
                <a:schemeClr val="tx1"/>
              </a:fontRef>
            </p:style>
          </p:cxnSp>
        </p:grpSp>
        <p:sp>
          <p:nvSpPr>
            <p:cNvPr id="79" name="Freeform 21"/>
            <p:cNvSpPr>
              <a:spLocks noEditPoints="1"/>
            </p:cNvSpPr>
            <p:nvPr/>
          </p:nvSpPr>
          <p:spPr bwMode="auto">
            <a:xfrm>
              <a:off x="7742" y="2654"/>
              <a:ext cx="624" cy="454"/>
            </a:xfrm>
            <a:custGeom>
              <a:avLst/>
              <a:gdLst>
                <a:gd name="T0" fmla="*/ 34 w 107"/>
                <a:gd name="T1" fmla="*/ 82 h 89"/>
                <a:gd name="T2" fmla="*/ 34 w 107"/>
                <a:gd name="T3" fmla="*/ 74 h 89"/>
                <a:gd name="T4" fmla="*/ 40 w 107"/>
                <a:gd name="T5" fmla="*/ 75 h 89"/>
                <a:gd name="T6" fmla="*/ 34 w 107"/>
                <a:gd name="T7" fmla="*/ 82 h 89"/>
                <a:gd name="T8" fmla="*/ 32 w 107"/>
                <a:gd name="T9" fmla="*/ 68 h 89"/>
                <a:gd name="T10" fmla="*/ 6 w 107"/>
                <a:gd name="T11" fmla="*/ 41 h 89"/>
                <a:gd name="T12" fmla="*/ 97 w 107"/>
                <a:gd name="T13" fmla="*/ 7 h 89"/>
                <a:gd name="T14" fmla="*/ 32 w 107"/>
                <a:gd name="T15" fmla="*/ 68 h 89"/>
                <a:gd name="T16" fmla="*/ 105 w 107"/>
                <a:gd name="T17" fmla="*/ 0 h 89"/>
                <a:gd name="T18" fmla="*/ 105 w 107"/>
                <a:gd name="T19" fmla="*/ 0 h 89"/>
                <a:gd name="T20" fmla="*/ 105 w 107"/>
                <a:gd name="T21" fmla="*/ 0 h 89"/>
                <a:gd name="T22" fmla="*/ 1 w 107"/>
                <a:gd name="T23" fmla="*/ 38 h 89"/>
                <a:gd name="T24" fmla="*/ 0 w 107"/>
                <a:gd name="T25" fmla="*/ 39 h 89"/>
                <a:gd name="T26" fmla="*/ 1 w 107"/>
                <a:gd name="T27" fmla="*/ 41 h 89"/>
                <a:gd name="T28" fmla="*/ 30 w 107"/>
                <a:gd name="T29" fmla="*/ 72 h 89"/>
                <a:gd name="T30" fmla="*/ 30 w 107"/>
                <a:gd name="T31" fmla="*/ 87 h 89"/>
                <a:gd name="T32" fmla="*/ 31 w 107"/>
                <a:gd name="T33" fmla="*/ 89 h 89"/>
                <a:gd name="T34" fmla="*/ 32 w 107"/>
                <a:gd name="T35" fmla="*/ 89 h 89"/>
                <a:gd name="T36" fmla="*/ 33 w 107"/>
                <a:gd name="T37" fmla="*/ 89 h 89"/>
                <a:gd name="T38" fmla="*/ 44 w 107"/>
                <a:gd name="T39" fmla="*/ 76 h 89"/>
                <a:gd name="T40" fmla="*/ 87 w 107"/>
                <a:gd name="T41" fmla="*/ 86 h 89"/>
                <a:gd name="T42" fmla="*/ 87 w 107"/>
                <a:gd name="T43" fmla="*/ 86 h 89"/>
                <a:gd name="T44" fmla="*/ 88 w 107"/>
                <a:gd name="T45" fmla="*/ 86 h 89"/>
                <a:gd name="T46" fmla="*/ 89 w 107"/>
                <a:gd name="T47" fmla="*/ 84 h 89"/>
                <a:gd name="T48" fmla="*/ 107 w 107"/>
                <a:gd name="T49" fmla="*/ 2 h 89"/>
                <a:gd name="T50" fmla="*/ 107 w 107"/>
                <a:gd name="T51" fmla="*/ 2 h 89"/>
                <a:gd name="T52" fmla="*/ 107 w 107"/>
                <a:gd name="T53" fmla="*/ 2 h 89"/>
                <a:gd name="T54" fmla="*/ 107 w 107"/>
                <a:gd name="T55" fmla="*/ 1 h 89"/>
                <a:gd name="T56" fmla="*/ 107 w 107"/>
                <a:gd name="T57" fmla="*/ 1 h 89"/>
                <a:gd name="T58" fmla="*/ 107 w 107"/>
                <a:gd name="T59" fmla="*/ 1 h 89"/>
                <a:gd name="T60" fmla="*/ 107 w 107"/>
                <a:gd name="T61" fmla="*/ 1 h 89"/>
                <a:gd name="T62" fmla="*/ 107 w 107"/>
                <a:gd name="T63" fmla="*/ 1 h 89"/>
                <a:gd name="T64" fmla="*/ 107 w 107"/>
                <a:gd name="T65" fmla="*/ 0 h 89"/>
                <a:gd name="T66" fmla="*/ 107 w 107"/>
                <a:gd name="T67" fmla="*/ 0 h 89"/>
                <a:gd name="T68" fmla="*/ 106 w 107"/>
                <a:gd name="T69" fmla="*/ 0 h 89"/>
                <a:gd name="T70" fmla="*/ 106 w 107"/>
                <a:gd name="T71" fmla="*/ 0 h 89"/>
                <a:gd name="T72" fmla="*/ 106 w 107"/>
                <a:gd name="T73" fmla="*/ 0 h 89"/>
                <a:gd name="T74" fmla="*/ 106 w 107"/>
                <a:gd name="T75" fmla="*/ 0 h 89"/>
                <a:gd name="T76" fmla="*/ 105 w 107"/>
                <a:gd name="T7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7" h="89">
                  <a:moveTo>
                    <a:pt x="34" y="82"/>
                  </a:moveTo>
                  <a:cubicBezTo>
                    <a:pt x="34" y="74"/>
                    <a:pt x="34" y="74"/>
                    <a:pt x="34" y="74"/>
                  </a:cubicBezTo>
                  <a:cubicBezTo>
                    <a:pt x="40" y="75"/>
                    <a:pt x="40" y="75"/>
                    <a:pt x="40" y="75"/>
                  </a:cubicBezTo>
                  <a:cubicBezTo>
                    <a:pt x="34" y="82"/>
                    <a:pt x="34" y="82"/>
                    <a:pt x="34" y="82"/>
                  </a:cubicBezTo>
                  <a:moveTo>
                    <a:pt x="32" y="68"/>
                  </a:moveTo>
                  <a:cubicBezTo>
                    <a:pt x="6" y="41"/>
                    <a:pt x="6" y="41"/>
                    <a:pt x="6" y="41"/>
                  </a:cubicBezTo>
                  <a:cubicBezTo>
                    <a:pt x="97" y="7"/>
                    <a:pt x="97" y="7"/>
                    <a:pt x="97" y="7"/>
                  </a:cubicBezTo>
                  <a:cubicBezTo>
                    <a:pt x="32" y="68"/>
                    <a:pt x="32" y="68"/>
                    <a:pt x="32" y="68"/>
                  </a:cubicBezTo>
                  <a:moveTo>
                    <a:pt x="105" y="0"/>
                  </a:moveTo>
                  <a:cubicBezTo>
                    <a:pt x="105" y="0"/>
                    <a:pt x="105" y="0"/>
                    <a:pt x="105" y="0"/>
                  </a:cubicBezTo>
                  <a:cubicBezTo>
                    <a:pt x="105" y="0"/>
                    <a:pt x="105" y="0"/>
                    <a:pt x="105" y="0"/>
                  </a:cubicBezTo>
                  <a:cubicBezTo>
                    <a:pt x="1" y="38"/>
                    <a:pt x="1" y="38"/>
                    <a:pt x="1" y="38"/>
                  </a:cubicBezTo>
                  <a:cubicBezTo>
                    <a:pt x="1" y="38"/>
                    <a:pt x="0" y="39"/>
                    <a:pt x="0" y="39"/>
                  </a:cubicBezTo>
                  <a:cubicBezTo>
                    <a:pt x="0" y="40"/>
                    <a:pt x="0" y="41"/>
                    <a:pt x="1" y="41"/>
                  </a:cubicBezTo>
                  <a:cubicBezTo>
                    <a:pt x="30" y="72"/>
                    <a:pt x="30" y="72"/>
                    <a:pt x="30" y="72"/>
                  </a:cubicBezTo>
                  <a:cubicBezTo>
                    <a:pt x="30" y="87"/>
                    <a:pt x="30" y="87"/>
                    <a:pt x="30" y="87"/>
                  </a:cubicBezTo>
                  <a:cubicBezTo>
                    <a:pt x="30" y="88"/>
                    <a:pt x="30" y="89"/>
                    <a:pt x="31" y="89"/>
                  </a:cubicBezTo>
                  <a:cubicBezTo>
                    <a:pt x="32" y="89"/>
                    <a:pt x="32" y="89"/>
                    <a:pt x="32" y="89"/>
                  </a:cubicBezTo>
                  <a:cubicBezTo>
                    <a:pt x="32" y="89"/>
                    <a:pt x="33" y="89"/>
                    <a:pt x="33" y="89"/>
                  </a:cubicBezTo>
                  <a:cubicBezTo>
                    <a:pt x="44" y="76"/>
                    <a:pt x="44" y="76"/>
                    <a:pt x="44" y="76"/>
                  </a:cubicBezTo>
                  <a:cubicBezTo>
                    <a:pt x="87" y="86"/>
                    <a:pt x="87" y="86"/>
                    <a:pt x="87" y="86"/>
                  </a:cubicBezTo>
                  <a:cubicBezTo>
                    <a:pt x="87" y="86"/>
                    <a:pt x="87" y="86"/>
                    <a:pt x="87" y="86"/>
                  </a:cubicBezTo>
                  <a:cubicBezTo>
                    <a:pt x="88" y="86"/>
                    <a:pt x="88" y="86"/>
                    <a:pt x="88" y="86"/>
                  </a:cubicBezTo>
                  <a:cubicBezTo>
                    <a:pt x="89" y="85"/>
                    <a:pt x="89" y="85"/>
                    <a:pt x="89" y="84"/>
                  </a:cubicBezTo>
                  <a:cubicBezTo>
                    <a:pt x="107" y="2"/>
                    <a:pt x="107" y="2"/>
                    <a:pt x="107" y="2"/>
                  </a:cubicBezTo>
                  <a:cubicBezTo>
                    <a:pt x="107" y="2"/>
                    <a:pt x="107" y="2"/>
                    <a:pt x="107" y="2"/>
                  </a:cubicBezTo>
                  <a:cubicBezTo>
                    <a:pt x="107" y="2"/>
                    <a:pt x="107" y="2"/>
                    <a:pt x="107" y="2"/>
                  </a:cubicBezTo>
                  <a:cubicBezTo>
                    <a:pt x="107" y="1"/>
                    <a:pt x="107" y="1"/>
                    <a:pt x="107" y="1"/>
                  </a:cubicBezTo>
                  <a:cubicBezTo>
                    <a:pt x="107" y="1"/>
                    <a:pt x="107" y="1"/>
                    <a:pt x="107" y="1"/>
                  </a:cubicBezTo>
                  <a:cubicBezTo>
                    <a:pt x="107" y="1"/>
                    <a:pt x="107" y="1"/>
                    <a:pt x="107" y="1"/>
                  </a:cubicBezTo>
                  <a:cubicBezTo>
                    <a:pt x="107" y="1"/>
                    <a:pt x="107" y="1"/>
                    <a:pt x="107" y="1"/>
                  </a:cubicBezTo>
                  <a:cubicBezTo>
                    <a:pt x="107" y="1"/>
                    <a:pt x="107" y="1"/>
                    <a:pt x="107" y="1"/>
                  </a:cubicBezTo>
                  <a:cubicBezTo>
                    <a:pt x="107" y="0"/>
                    <a:pt x="107" y="0"/>
                    <a:pt x="107" y="0"/>
                  </a:cubicBezTo>
                  <a:cubicBezTo>
                    <a:pt x="107" y="0"/>
                    <a:pt x="107" y="0"/>
                    <a:pt x="107" y="0"/>
                  </a:cubicBezTo>
                  <a:cubicBezTo>
                    <a:pt x="106" y="0"/>
                    <a:pt x="106" y="0"/>
                    <a:pt x="106" y="0"/>
                  </a:cubicBezTo>
                  <a:cubicBezTo>
                    <a:pt x="106" y="0"/>
                    <a:pt x="106" y="0"/>
                    <a:pt x="106" y="0"/>
                  </a:cubicBezTo>
                  <a:cubicBezTo>
                    <a:pt x="106" y="0"/>
                    <a:pt x="106" y="0"/>
                    <a:pt x="106" y="0"/>
                  </a:cubicBezTo>
                  <a:cubicBezTo>
                    <a:pt x="106" y="0"/>
                    <a:pt x="106" y="0"/>
                    <a:pt x="106" y="0"/>
                  </a:cubicBezTo>
                  <a:cubicBezTo>
                    <a:pt x="105" y="0"/>
                    <a:pt x="105" y="0"/>
                    <a:pt x="105" y="0"/>
                  </a:cubicBezTo>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951510" y="5051417"/>
            <a:ext cx="3350072" cy="1445260"/>
          </a:xfrm>
          <a:prstGeom prst="rect">
            <a:avLst/>
          </a:prstGeom>
        </p:spPr>
        <p:txBody>
          <a:bodyPr wrap="square">
            <a:spAutoFit/>
          </a:bodyPr>
          <a:lstStyle/>
          <a:p>
            <a:pPr algn="l">
              <a:lnSpc>
                <a:spcPct val="100000"/>
              </a:lnSpc>
            </a:pPr>
            <a:r>
              <a:rPr lang="zh-CN" altLang="en-US" sz="1600" b="1" dirty="0">
                <a:solidFill>
                  <a:srgbClr val="18478F"/>
                </a:solidFill>
                <a:latin typeface="微软雅黑" panose="020B0503020204020204" charset="-122"/>
                <a:ea typeface="微软雅黑" panose="020B0503020204020204" charset="-122"/>
                <a:cs typeface="Open Sans" pitchFamily="34" charset="0"/>
              </a:rPr>
              <a:t>合同风险</a:t>
            </a:r>
            <a:endParaRPr lang="zh-CN" altLang="en-US" sz="1600" b="1" dirty="0">
              <a:solidFill>
                <a:srgbClr val="18478F"/>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物权保留条款</a:t>
            </a:r>
            <a:endPar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担保</a:t>
            </a:r>
            <a:r>
              <a:rPr lang="zh-CN" altLang="en-US" sz="1200" dirty="0" smtClean="0">
                <a:solidFill>
                  <a:schemeClr val="tx1">
                    <a:lumMod val="85000"/>
                    <a:lumOff val="15000"/>
                  </a:schemeClr>
                </a:solidFill>
                <a:latin typeface="微软雅黑" panose="020B0503020204020204" charset="-122"/>
                <a:ea typeface="微软雅黑" panose="020B0503020204020204" charset="-122"/>
                <a:cs typeface="Open Sans" pitchFamily="34" charset="0"/>
              </a:rPr>
              <a:t>条款 抵质押条款</a:t>
            </a:r>
            <a:endParaRPr lang="zh-CN" altLang="en-US" sz="1200" dirty="0" smtClean="0">
              <a:solidFill>
                <a:schemeClr val="tx1">
                  <a:lumMod val="85000"/>
                  <a:lumOff val="15000"/>
                </a:schemeClr>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预付款条件</a:t>
            </a:r>
            <a:endPar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支付方式：</a:t>
            </a:r>
            <a:r>
              <a:rPr lang="en-US" altLang="zh-CN"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LC </a:t>
            </a: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账期</a:t>
            </a:r>
            <a:endParaRPr lang="en-US" altLang="zh-CN"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cxnSp>
        <p:nvCxnSpPr>
          <p:cNvPr id="41" name="直接连接符 62"/>
          <p:cNvCxnSpPr/>
          <p:nvPr/>
        </p:nvCxnSpPr>
        <p:spPr>
          <a:xfrm rot="5400000">
            <a:off x="4619533" y="3117069"/>
            <a:ext cx="0" cy="360045"/>
          </a:xfrm>
          <a:prstGeom prst="line">
            <a:avLst/>
          </a:prstGeom>
          <a:solidFill>
            <a:srgbClr val="18478F"/>
          </a:solidFill>
          <a:ln w="19050">
            <a:solidFill>
              <a:srgbClr val="18478F"/>
            </a:solidFill>
          </a:ln>
        </p:spPr>
        <p:style>
          <a:lnRef idx="1">
            <a:schemeClr val="accent1"/>
          </a:lnRef>
          <a:fillRef idx="0">
            <a:schemeClr val="accent1"/>
          </a:fillRef>
          <a:effectRef idx="0">
            <a:schemeClr val="accent1"/>
          </a:effectRef>
          <a:fontRef idx="minor">
            <a:schemeClr val="tx1"/>
          </a:fontRef>
        </p:style>
      </p:cxnSp>
      <p:cxnSp>
        <p:nvCxnSpPr>
          <p:cNvPr id="14" name="直线箭头连接符 5"/>
          <p:cNvCxnSpPr/>
          <p:nvPr/>
        </p:nvCxnSpPr>
        <p:spPr>
          <a:xfrm>
            <a:off x="3287510" y="3624580"/>
            <a:ext cx="1116000" cy="0"/>
          </a:xfrm>
          <a:prstGeom prst="straightConnector1">
            <a:avLst/>
          </a:prstGeom>
          <a:ln w="19050" cmpd="sng">
            <a:solidFill>
              <a:srgbClr val="18478F"/>
            </a:solidFill>
            <a:headEnd type="oval"/>
            <a:tailEnd type="triangle"/>
          </a:ln>
        </p:spPr>
        <p:style>
          <a:lnRef idx="2">
            <a:schemeClr val="accent1"/>
          </a:lnRef>
          <a:fillRef idx="0">
            <a:schemeClr val="accent1"/>
          </a:fillRef>
          <a:effectRef idx="1">
            <a:schemeClr val="accent1"/>
          </a:effectRef>
          <a:fontRef idx="minor">
            <a:schemeClr val="tx1"/>
          </a:fontRef>
        </p:style>
      </p:cxnSp>
      <p:grpSp>
        <p:nvGrpSpPr>
          <p:cNvPr id="21" name="组 7"/>
          <p:cNvGrpSpPr/>
          <p:nvPr/>
        </p:nvGrpSpPr>
        <p:grpSpPr>
          <a:xfrm>
            <a:off x="4438875" y="5123417"/>
            <a:ext cx="1167765" cy="688340"/>
            <a:chOff x="4295365" y="4927837"/>
            <a:chExt cx="1167765" cy="688340"/>
          </a:xfrm>
        </p:grpSpPr>
        <p:grpSp>
          <p:nvGrpSpPr>
            <p:cNvPr id="43" name="组合 77"/>
            <p:cNvGrpSpPr/>
            <p:nvPr/>
          </p:nvGrpSpPr>
          <p:grpSpPr>
            <a:xfrm>
              <a:off x="4295365" y="4927837"/>
              <a:ext cx="1167765" cy="688340"/>
              <a:chOff x="6762" y="7996"/>
              <a:chExt cx="1839" cy="1084"/>
            </a:xfrm>
          </p:grpSpPr>
          <p:grpSp>
            <p:nvGrpSpPr>
              <p:cNvPr id="44" name="组合 16"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GrpSpPr/>
              <p:nvPr/>
            </p:nvGrpSpPr>
            <p:grpSpPr>
              <a:xfrm>
                <a:off x="7517" y="7996"/>
                <a:ext cx="1084" cy="1084"/>
                <a:chOff x="7242071" y="5103361"/>
                <a:chExt cx="688368" cy="688368"/>
              </a:xfrm>
            </p:grpSpPr>
            <p:sp>
              <p:nvSpPr>
                <p:cNvPr id="51" name="椭圆 50"/>
                <p:cNvSpPr/>
                <p:nvPr/>
              </p:nvSpPr>
              <p:spPr>
                <a:xfrm>
                  <a:off x="7242071" y="5103361"/>
                  <a:ext cx="688368" cy="688368"/>
                </a:xfrm>
                <a:prstGeom prst="ellipse">
                  <a:avLst/>
                </a:prstGeom>
                <a:gradFill>
                  <a:gsLst>
                    <a:gs pos="0">
                      <a:srgbClr val="FFFFFF"/>
                    </a:gs>
                    <a:gs pos="100000">
                      <a:schemeClr val="bg1">
                        <a:lumMod val="95000"/>
                      </a:schemeClr>
                    </a:gs>
                  </a:gsLst>
                  <a:lin ang="15000000" scaled="0"/>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52" name="椭圆 51"/>
                <p:cNvSpPr/>
                <p:nvPr/>
              </p:nvSpPr>
              <p:spPr>
                <a:xfrm>
                  <a:off x="7286625" y="5148946"/>
                  <a:ext cx="608738" cy="608738"/>
                </a:xfrm>
                <a:prstGeom prst="ellipse">
                  <a:avLst/>
                </a:prstGeom>
                <a:solidFill>
                  <a:srgbClr val="18478F"/>
                </a:solidFill>
                <a:ln w="28575">
                  <a:noFill/>
                </a:ln>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endParaRPr>
                </a:p>
              </p:txBody>
            </p:sp>
          </p:grpSp>
          <p:cxnSp>
            <p:nvCxnSpPr>
              <p:cNvPr id="45" name="直接连接符 62"/>
              <p:cNvCxnSpPr/>
              <p:nvPr/>
            </p:nvCxnSpPr>
            <p:spPr>
              <a:xfrm rot="5400000">
                <a:off x="7046" y="8293"/>
                <a:ext cx="0" cy="567"/>
              </a:xfrm>
              <a:prstGeom prst="line">
                <a:avLst/>
              </a:prstGeom>
              <a:solidFill>
                <a:srgbClr val="18478F"/>
              </a:solidFill>
              <a:ln w="19050">
                <a:solidFill>
                  <a:srgbClr val="18478F"/>
                </a:solidFill>
              </a:ln>
            </p:spPr>
            <p:style>
              <a:lnRef idx="1">
                <a:schemeClr val="accent1"/>
              </a:lnRef>
              <a:fillRef idx="0">
                <a:schemeClr val="accent1"/>
              </a:fillRef>
              <a:effectRef idx="0">
                <a:schemeClr val="accent1"/>
              </a:effectRef>
              <a:fontRef idx="minor">
                <a:schemeClr val="tx1"/>
              </a:fontRef>
            </p:style>
          </p:cxnSp>
        </p:grpSp>
        <p:grpSp>
          <p:nvGrpSpPr>
            <p:cNvPr id="56" name="Group 23"/>
            <p:cNvGrpSpPr/>
            <p:nvPr/>
          </p:nvGrpSpPr>
          <p:grpSpPr bwMode="auto">
            <a:xfrm>
              <a:off x="4996453" y="5085000"/>
              <a:ext cx="379547" cy="330796"/>
              <a:chOff x="0" y="0"/>
              <a:chExt cx="389342" cy="339426"/>
            </a:xfrm>
          </p:grpSpPr>
          <p:sp>
            <p:nvSpPr>
              <p:cNvPr id="57" name="Freeform 110"/>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66" name="Freeform 111"/>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67" name="Freeform 112"/>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68" name="Freeform 113"/>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69" name="Freeform 114"/>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71" name="Freeform 115"/>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74" name="Freeform 116"/>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81" name="Rectangle 117"/>
              <p:cNvSpPr>
                <a:spLocks noChangeArrowheads="1"/>
              </p:cNvSpPr>
              <p:nvPr/>
            </p:nvSpPr>
            <p:spPr bwMode="auto">
              <a:xfrm>
                <a:off x="49916" y="114806"/>
                <a:ext cx="109814" cy="17471"/>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82" name="Rectangle 118"/>
              <p:cNvSpPr>
                <a:spLocks noChangeArrowheads="1"/>
              </p:cNvSpPr>
              <p:nvPr/>
            </p:nvSpPr>
            <p:spPr bwMode="auto">
              <a:xfrm>
                <a:off x="49916" y="154738"/>
                <a:ext cx="109814" cy="17471"/>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83" name="Rectangle 119"/>
              <p:cNvSpPr>
                <a:spLocks noChangeArrowheads="1"/>
              </p:cNvSpPr>
              <p:nvPr/>
            </p:nvSpPr>
            <p:spPr bwMode="auto">
              <a:xfrm>
                <a:off x="49916" y="199662"/>
                <a:ext cx="109814" cy="14975"/>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sp>
            <p:nvSpPr>
              <p:cNvPr id="84" name="Rectangle 120"/>
              <p:cNvSpPr>
                <a:spLocks noChangeArrowheads="1"/>
              </p:cNvSpPr>
              <p:nvPr/>
            </p:nvSpPr>
            <p:spPr bwMode="auto">
              <a:xfrm>
                <a:off x="49916" y="242091"/>
                <a:ext cx="109814" cy="17471"/>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charset="0"/>
                  <a:sym typeface="Calibri" panose="020F0502020204030204" charset="0"/>
                </a:endParaRPr>
              </a:p>
            </p:txBody>
          </p:sp>
        </p:grpSp>
      </p:grpSp>
      <p:sp>
        <p:nvSpPr>
          <p:cNvPr id="3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951220" y="1221547"/>
            <a:ext cx="4911090" cy="1291590"/>
          </a:xfrm>
          <a:prstGeom prst="rect">
            <a:avLst/>
          </a:prstGeom>
        </p:spPr>
        <p:txBody>
          <a:bodyPr wrap="square">
            <a:spAutoFit/>
          </a:bodyPr>
          <a:lstStyle/>
          <a:p>
            <a:pPr algn="l">
              <a:lnSpc>
                <a:spcPct val="150000"/>
              </a:lnSpc>
            </a:pPr>
            <a:r>
              <a:rPr lang="zh-CN" sz="1600" b="1" dirty="0">
                <a:solidFill>
                  <a:srgbClr val="18478F"/>
                </a:solidFill>
                <a:latin typeface="微软雅黑" panose="020B0503020204020204" charset="-122"/>
                <a:ea typeface="微软雅黑" panose="020B0503020204020204" charset="-122"/>
                <a:cs typeface="Open Sans" pitchFamily="34" charset="0"/>
              </a:rPr>
              <a:t>国别风险</a:t>
            </a:r>
            <a:endParaRPr sz="1200" b="1" dirty="0">
              <a:solidFill>
                <a:srgbClr val="18478F"/>
              </a:solidFill>
              <a:latin typeface="微软雅黑" panose="020B0503020204020204" charset="-122"/>
              <a:ea typeface="微软雅黑" panose="020B0503020204020204" charset="-122"/>
              <a:cs typeface="Open Sans" pitchFamily="34" charset="0"/>
              <a:sym typeface="+mn-ea"/>
            </a:endParaRPr>
          </a:p>
          <a:p>
            <a:pPr marL="171450" indent="-171450" algn="l">
              <a:lnSpc>
                <a:spcPct val="150000"/>
              </a:lnSpc>
              <a:buFont typeface="Arial" panose="020B0604020202020204" pitchFamily="34" charset="0"/>
              <a:buChar char="•"/>
            </a:pPr>
            <a:r>
              <a:rPr 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经济周期波动</a:t>
            </a: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  企业经营环境恶化</a:t>
            </a:r>
            <a:endPar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国际政治局势对于行业的影响 </a:t>
            </a: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sym typeface="+mn-ea"/>
              </a:rPr>
              <a:t>贸易壁垒</a:t>
            </a:r>
            <a:endPar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a:p>
            <a:pPr marL="171450" indent="-171450" algn="l">
              <a:lnSpc>
                <a:spcPct val="150000"/>
              </a:lnSpc>
              <a:buFont typeface="Arial" panose="020B0604020202020204" pitchFamily="34" charset="0"/>
              <a:buChar char="•"/>
            </a:pP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sym typeface="+mn-ea"/>
              </a:rPr>
              <a:t>国际贸易与国际融资  </a:t>
            </a:r>
            <a:r>
              <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rPr>
              <a:t>新兴市场外汇风险</a:t>
            </a:r>
            <a:endParaRPr lang="zh-CN" altLang="en-US" sz="1200" dirty="0">
              <a:solidFill>
                <a:schemeClr val="tx1">
                  <a:lumMod val="85000"/>
                  <a:lumOff val="15000"/>
                </a:schemeClr>
              </a:solidFill>
              <a:latin typeface="微软雅黑" panose="020B0503020204020204" charset="-122"/>
              <a:ea typeface="微软雅黑" panose="020B0503020204020204" charset="-122"/>
              <a:cs typeface="Open Sans"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59921" y="2591834"/>
            <a:ext cx="6842284" cy="822007"/>
            <a:chOff x="5008721" y="1273176"/>
            <a:chExt cx="6842284" cy="822007"/>
          </a:xfrm>
        </p:grpSpPr>
        <p:sp>
          <p:nvSpPr>
            <p:cNvPr id="81932" name="TextBox 31"/>
            <p:cNvSpPr txBox="1"/>
            <p:nvPr/>
          </p:nvSpPr>
          <p:spPr>
            <a:xfrm>
              <a:off x="5008721" y="1388428"/>
              <a:ext cx="709295" cy="706755"/>
            </a:xfrm>
            <a:prstGeom prst="rect">
              <a:avLst/>
            </a:prstGeom>
            <a:noFill/>
            <a:ln w="9525">
              <a:noFill/>
            </a:ln>
          </p:spPr>
          <p:txBody>
            <a:bodyPr wrap="none" anchor="t">
              <a:spAutoFit/>
            </a:bodyPr>
            <a:lstStyle/>
            <a:p>
              <a:pPr algn="ctr" defTabSz="1219200" eaLnBrk="0" fontAlgn="base" hangingPunct="0">
                <a:spcBef>
                  <a:spcPct val="0"/>
                </a:spcBef>
                <a:spcAft>
                  <a:spcPct val="0"/>
                </a:spcAft>
              </a:pPr>
              <a:r>
                <a:rPr lang="en-US" altLang="zh-CN" sz="4000" dirty="0">
                  <a:solidFill>
                    <a:schemeClr val="bg1"/>
                  </a:solidFill>
                  <a:latin typeface="Impact" panose="020B0806030902050204" pitchFamily="34" charset="0"/>
                  <a:ea typeface="宋体" panose="02010600030101010101" pitchFamily="2" charset="-122"/>
                </a:rPr>
                <a:t>04</a:t>
              </a:r>
              <a:endParaRPr lang="en-US" altLang="zh-CN" sz="4000" dirty="0">
                <a:solidFill>
                  <a:schemeClr val="bg1"/>
                </a:solidFill>
                <a:latin typeface="Impact" panose="020B0806030902050204" pitchFamily="34" charset="0"/>
                <a:ea typeface="宋体" panose="02010600030101010101" pitchFamily="2" charset="-122"/>
              </a:endParaRPr>
            </a:p>
          </p:txBody>
        </p:sp>
        <p:cxnSp>
          <p:nvCxnSpPr>
            <p:cNvPr id="81933" name="直接连接符 33"/>
            <p:cNvCxnSpPr/>
            <p:nvPr/>
          </p:nvCxnSpPr>
          <p:spPr>
            <a:xfrm>
              <a:off x="5932488" y="1436053"/>
              <a:ext cx="0" cy="628651"/>
            </a:xfrm>
            <a:prstGeom prst="line">
              <a:avLst/>
            </a:prstGeom>
            <a:ln w="9525" cap="flat" cmpd="sng">
              <a:solidFill>
                <a:schemeClr val="bg1"/>
              </a:solidFill>
              <a:prstDash val="solid"/>
              <a:miter/>
              <a:headEnd type="none" w="med" len="med"/>
              <a:tailEnd type="none" w="med" len="med"/>
            </a:ln>
          </p:spPr>
        </p:cxnSp>
        <p:sp>
          <p:nvSpPr>
            <p:cNvPr id="81936" name="文本框 36"/>
            <p:cNvSpPr txBox="1"/>
            <p:nvPr/>
          </p:nvSpPr>
          <p:spPr>
            <a:xfrm>
              <a:off x="5932805" y="1273176"/>
              <a:ext cx="5918200" cy="521970"/>
            </a:xfrm>
            <a:prstGeom prst="rect">
              <a:avLst/>
            </a:prstGeom>
            <a:noFill/>
            <a:ln w="9525">
              <a:noFill/>
            </a:ln>
          </p:spPr>
          <p:txBody>
            <a:bodyPr anchor="t">
              <a:spAutoFit/>
            </a:bodyPr>
            <a:lstStyle/>
            <a:p>
              <a:pPr defTabSz="1219200" eaLnBrk="0" fontAlgn="base" hangingPunct="0">
                <a:spcBef>
                  <a:spcPct val="0"/>
                </a:spcBef>
                <a:spcAft>
                  <a:spcPct val="0"/>
                </a:spcAft>
              </a:pPr>
              <a:r>
                <a:rPr lang="zh-CN" sz="2800" b="1" dirty="0">
                  <a:solidFill>
                    <a:srgbClr val="004C95"/>
                  </a:solidFill>
                  <a:latin typeface="微软雅黑" panose="020B0503020204020204" charset="-122"/>
                  <a:ea typeface="微软雅黑" panose="020B0503020204020204" charset="-122"/>
                  <a:sym typeface="+mn-ea"/>
                </a:rPr>
                <a:t>新新能源行业承保情况能源行业况</a:t>
              </a:r>
              <a:endParaRPr lang="zh-CN" altLang="en-US" sz="2800" b="1" dirty="0">
                <a:solidFill>
                  <a:schemeClr val="bg1"/>
                </a:solidFill>
                <a:latin typeface="微软雅黑" panose="020B0503020204020204" charset="-122"/>
                <a:ea typeface="微软雅黑" panose="020B0503020204020204" charset="-122"/>
                <a:sym typeface="+mn-ea"/>
              </a:endParaRPr>
            </a:p>
          </p:txBody>
        </p:sp>
      </p:gr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6083935" y="2799715"/>
            <a:ext cx="4632960" cy="521970"/>
          </a:xfrm>
          <a:prstGeom prst="rect">
            <a:avLst/>
          </a:prstGeom>
          <a:noFill/>
        </p:spPr>
        <p:txBody>
          <a:bodyPr wrap="square" rtlCol="0" anchor="t">
            <a:spAutoFit/>
          </a:bodyPr>
          <a:p>
            <a:pPr defTabSz="1219200"/>
            <a:r>
              <a:rPr lang="zh-CN" altLang="en-US" sz="2800" b="1" dirty="0">
                <a:solidFill>
                  <a:schemeClr val="bg1"/>
                </a:solidFill>
                <a:latin typeface="微软雅黑" panose="020B0503020204020204" charset="-122"/>
                <a:sym typeface="+mn-ea"/>
              </a:rPr>
              <a:t>小结</a:t>
            </a:r>
            <a:endParaRPr lang="zh-CN" alt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charset="-122"/>
              <a:sym typeface="+mn-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normAutofit fontScale="90000"/>
          </a:bodyPr>
          <a:p>
            <a:r>
              <a:rPr lang="zh-CN" altLang="en-US"/>
              <a:t>用好用足政策性保险金融工具</a:t>
            </a:r>
            <a:endParaRPr lang="zh-CN" altLang="en-US"/>
          </a:p>
        </p:txBody>
      </p:sp>
      <p:sp>
        <p:nvSpPr>
          <p:cNvPr id="159747" name="内容占位符 2"/>
          <p:cNvSpPr txBox="1"/>
          <p:nvPr/>
        </p:nvSpPr>
        <p:spPr>
          <a:xfrm>
            <a:off x="617220" y="1254760"/>
            <a:ext cx="10934700" cy="2124075"/>
          </a:xfrm>
          <a:prstGeom prst="rect">
            <a:avLst/>
          </a:prstGeom>
          <a:noFill/>
          <a:ln w="9525">
            <a:noFill/>
          </a:ln>
        </p:spPr>
        <p:txBody>
          <a:bodyPr/>
          <a:p>
            <a:pPr indent="0" eaLnBrk="0" fontAlgn="auto" hangingPunct="0">
              <a:lnSpc>
                <a:spcPct val="150000"/>
              </a:lnSpc>
              <a:buClr>
                <a:schemeClr val="tx1"/>
              </a:buClr>
              <a:buSzPct val="80000"/>
              <a:buFont typeface="Wingdings" panose="05000000000000000000" pitchFamily="2" charset="2"/>
              <a:buNone/>
            </a:pPr>
            <a:r>
              <a:rPr lang="en-US" altLang="zh-CN" sz="32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  </a:t>
            </a:r>
            <a:r>
              <a:rPr lang="zh-CN" altLang="en-US" sz="2000" dirty="0">
                <a:latin typeface="微软雅黑" panose="020B0503020204020204" charset="-122"/>
                <a:ea typeface="微软雅黑" panose="020B0503020204020204" charset="-122"/>
              </a:rPr>
              <a:t>出口信用保险诞生于</a:t>
            </a:r>
            <a:r>
              <a:rPr lang="en-US" altLang="zh-CN" sz="2000" dirty="0">
                <a:latin typeface="微软雅黑" panose="020B0503020204020204" charset="-122"/>
                <a:ea typeface="微软雅黑" panose="020B0503020204020204" charset="-122"/>
              </a:rPr>
              <a:t>19</a:t>
            </a:r>
            <a:r>
              <a:rPr lang="zh-CN" altLang="en-US" sz="2000" dirty="0">
                <a:latin typeface="微软雅黑" panose="020B0503020204020204" charset="-122"/>
                <a:ea typeface="微软雅黑" panose="020B0503020204020204" charset="-122"/>
              </a:rPr>
              <a:t>世纪末的欧洲，主要功能是</a:t>
            </a:r>
            <a:r>
              <a:rPr lang="zh-CN" altLang="en-US" sz="2000" b="1" dirty="0">
                <a:solidFill>
                  <a:srgbClr val="C00000"/>
                </a:solidFill>
                <a:latin typeface="微软雅黑" panose="020B0503020204020204" charset="-122"/>
                <a:ea typeface="微软雅黑" panose="020B0503020204020204" charset="-122"/>
              </a:rPr>
              <a:t>防范企业出口贸易项下</a:t>
            </a:r>
            <a:r>
              <a:rPr lang="zh-CN" altLang="en-US" sz="2000" dirty="0">
                <a:latin typeface="微软雅黑" panose="020B0503020204020204" charset="-122"/>
                <a:ea typeface="微软雅黑" panose="020B0503020204020204" charset="-122"/>
              </a:rPr>
              <a:t>的</a:t>
            </a:r>
            <a:r>
              <a:rPr lang="zh-CN" altLang="en-US" sz="2000" b="1" dirty="0">
                <a:solidFill>
                  <a:srgbClr val="C00000"/>
                </a:solidFill>
                <a:latin typeface="微软雅黑" panose="020B0503020204020204" charset="-122"/>
                <a:ea typeface="微软雅黑" panose="020B0503020204020204" charset="-122"/>
              </a:rPr>
              <a:t>收汇风险</a:t>
            </a:r>
            <a:r>
              <a:rPr lang="zh-CN" altLang="en-US" sz="2000" dirty="0">
                <a:latin typeface="微软雅黑" panose="020B0503020204020204" charset="-122"/>
                <a:ea typeface="微软雅黑" panose="020B0503020204020204" charset="-122"/>
              </a:rPr>
              <a:t>，补偿企业按销售合同或信用证约定出口货物后，因有关</a:t>
            </a:r>
            <a:r>
              <a:rPr lang="zh-CN" altLang="en-US" sz="2000" b="1" dirty="0">
                <a:solidFill>
                  <a:srgbClr val="C00000"/>
                </a:solidFill>
                <a:latin typeface="微软雅黑" panose="020B0503020204020204" charset="-122"/>
                <a:ea typeface="微软雅黑" panose="020B0503020204020204" charset="-122"/>
              </a:rPr>
              <a:t>政治风险</a:t>
            </a:r>
            <a:r>
              <a:rPr lang="zh-CN" altLang="en-US" sz="2000" dirty="0">
                <a:latin typeface="微软雅黑" panose="020B0503020204020204" charset="-122"/>
                <a:ea typeface="微软雅黑" panose="020B0503020204020204" charset="-122"/>
              </a:rPr>
              <a:t>或</a:t>
            </a:r>
            <a:r>
              <a:rPr lang="zh-CN" altLang="en-US" sz="2000" b="1" dirty="0">
                <a:solidFill>
                  <a:srgbClr val="C00000"/>
                </a:solidFill>
                <a:latin typeface="微软雅黑" panose="020B0503020204020204" charset="-122"/>
                <a:ea typeface="微软雅黑" panose="020B0503020204020204" charset="-122"/>
              </a:rPr>
              <a:t>商业风险</a:t>
            </a:r>
            <a:r>
              <a:rPr lang="zh-CN" altLang="en-US" sz="2000" dirty="0">
                <a:latin typeface="微软雅黑" panose="020B0503020204020204" charset="-122"/>
                <a:ea typeface="微软雅黑" panose="020B0503020204020204" charset="-122"/>
              </a:rPr>
              <a:t>引起的</a:t>
            </a:r>
            <a:r>
              <a:rPr lang="zh-CN" altLang="en-US" sz="2000" b="1" dirty="0">
                <a:solidFill>
                  <a:srgbClr val="C00000"/>
                </a:solidFill>
                <a:latin typeface="微软雅黑" panose="020B0503020204020204" charset="-122"/>
                <a:ea typeface="微软雅黑" panose="020B0503020204020204" charset="-122"/>
              </a:rPr>
              <a:t>直接损失</a:t>
            </a:r>
            <a:r>
              <a:rPr lang="zh-CN" altLang="en-US" sz="20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a:p>
            <a:pPr indent="0" eaLnBrk="0" fontAlgn="auto" hangingPunct="0">
              <a:lnSpc>
                <a:spcPct val="150000"/>
              </a:lnSpc>
              <a:buClr>
                <a:schemeClr val="tx1"/>
              </a:buClr>
              <a:buSzPct val="80000"/>
              <a:buFont typeface="Wingdings" panose="05000000000000000000" pitchFamily="2" charset="2"/>
              <a:buNone/>
            </a:pPr>
            <a:r>
              <a:rPr lang="zh-CN" altLang="en-US" sz="3200" dirty="0">
                <a:latin typeface="微软雅黑" panose="020B0503020204020204" charset="-122"/>
                <a:ea typeface="微软雅黑" panose="020B0503020204020204" charset="-122"/>
              </a:rPr>
              <a:t>   </a:t>
            </a:r>
            <a:endParaRPr lang="zh-CN" altLang="en-US" sz="2800" dirty="0">
              <a:latin typeface="微软雅黑" panose="020B0503020204020204" charset="-122"/>
              <a:ea typeface="微软雅黑" panose="020B0503020204020204" charset="-122"/>
            </a:endParaRPr>
          </a:p>
          <a:p>
            <a:pPr indent="0" eaLnBrk="0" fontAlgn="auto" hangingPunct="0">
              <a:lnSpc>
                <a:spcPct val="150000"/>
              </a:lnSpc>
              <a:buClr>
                <a:schemeClr val="tx1"/>
              </a:buClr>
              <a:buSzPct val="80000"/>
              <a:buFont typeface="Wingdings" panose="05000000000000000000" pitchFamily="2" charset="2"/>
              <a:buNone/>
            </a:pPr>
            <a:endParaRPr lang="zh-CN" altLang="en-US" sz="1600" b="1" dirty="0">
              <a:solidFill>
                <a:srgbClr val="1F4E79"/>
              </a:solidFill>
              <a:latin typeface="微软雅黑" panose="020B0503020204020204" charset="-122"/>
              <a:ea typeface="微软雅黑" panose="020B0503020204020204" charset="-122"/>
            </a:endParaRPr>
          </a:p>
          <a:p>
            <a:pPr indent="0" eaLnBrk="0" fontAlgn="auto" hangingPunct="0">
              <a:lnSpc>
                <a:spcPct val="150000"/>
              </a:lnSpc>
              <a:buClr>
                <a:schemeClr val="tx1"/>
              </a:buClr>
              <a:buSzPct val="80000"/>
              <a:buFont typeface="Wingdings" panose="05000000000000000000" pitchFamily="2" charset="2"/>
              <a:buNone/>
            </a:pPr>
            <a:r>
              <a:rPr lang="zh-CN" altLang="en-US" sz="1600" b="1" dirty="0">
                <a:solidFill>
                  <a:srgbClr val="1F4E79"/>
                </a:solidFill>
                <a:latin typeface="微软雅黑" panose="020B0503020204020204" charset="-122"/>
                <a:ea typeface="微软雅黑" panose="020B0503020204020204" charset="-122"/>
              </a:rPr>
              <a:t>前提</a:t>
            </a:r>
            <a:r>
              <a:rPr lang="zh-CN" altLang="en-US" sz="1600" dirty="0">
                <a:latin typeface="微软雅黑" panose="020B0503020204020204" charset="-122"/>
                <a:ea typeface="微软雅黑" panose="020B0503020204020204" charset="-122"/>
              </a:rPr>
              <a:t>：基于出口贸易合同</a:t>
            </a:r>
            <a:endParaRPr lang="zh-CN" altLang="en-US" sz="1600" dirty="0">
              <a:latin typeface="微软雅黑" panose="020B0503020204020204" charset="-122"/>
              <a:ea typeface="微软雅黑" panose="020B0503020204020204" charset="-122"/>
            </a:endParaRPr>
          </a:p>
          <a:p>
            <a:pPr indent="0" eaLnBrk="0" fontAlgn="auto" hangingPunct="0">
              <a:lnSpc>
                <a:spcPct val="150000"/>
              </a:lnSpc>
              <a:buClr>
                <a:schemeClr val="tx1"/>
              </a:buClr>
              <a:buSzPct val="80000"/>
              <a:buFont typeface="Wingdings" panose="05000000000000000000" pitchFamily="2" charset="2"/>
              <a:buNone/>
            </a:pPr>
            <a:r>
              <a:rPr lang="zh-CN" altLang="en-US" sz="1600" b="1" dirty="0">
                <a:solidFill>
                  <a:srgbClr val="1F4E79"/>
                </a:solidFill>
                <a:latin typeface="微软雅黑" panose="020B0503020204020204" charset="-122"/>
                <a:ea typeface="微软雅黑" panose="020B0503020204020204" charset="-122"/>
              </a:rPr>
              <a:t>风险保障类型</a:t>
            </a:r>
            <a:r>
              <a:rPr lang="zh-CN" altLang="en-US" sz="1600" dirty="0">
                <a:latin typeface="微软雅黑" panose="020B0503020204020204" charset="-122"/>
                <a:ea typeface="微软雅黑" panose="020B0503020204020204" charset="-122"/>
              </a:rPr>
              <a:t>：</a:t>
            </a:r>
            <a:endParaRPr lang="zh-CN" altLang="en-US" sz="1600" dirty="0">
              <a:latin typeface="微软雅黑" panose="020B0503020204020204" charset="-122"/>
              <a:ea typeface="微软雅黑" panose="020B0503020204020204" charset="-122"/>
            </a:endParaRPr>
          </a:p>
          <a:p>
            <a:pPr indent="0" eaLnBrk="0" fontAlgn="auto" hangingPunct="0">
              <a:lnSpc>
                <a:spcPct val="150000"/>
              </a:lnSpc>
              <a:buClr>
                <a:schemeClr val="tx1"/>
              </a:buClr>
              <a:buSzPct val="80000"/>
              <a:buFont typeface="Wingdings" panose="05000000000000000000" pitchFamily="2" charset="2"/>
              <a:buNone/>
            </a:pPr>
            <a:r>
              <a:rPr lang="zh-CN" altLang="en-US" sz="1400" dirty="0">
                <a:latin typeface="微软雅黑" panose="020B0503020204020204" charset="-122"/>
                <a:ea typeface="微软雅黑" panose="020B0503020204020204" charset="-122"/>
              </a:rPr>
              <a:t>A：</a:t>
            </a:r>
            <a:r>
              <a:rPr lang="zh-CN" altLang="en-US" sz="1400" dirty="0">
                <a:latin typeface="微软雅黑" panose="020B0503020204020204" charset="-122"/>
                <a:ea typeface="微软雅黑" panose="020B0503020204020204" charset="-122"/>
                <a:sym typeface="+mn-ea"/>
              </a:rPr>
              <a:t>商业风险： 买方破产、拖欠 、无力偿付债务</a:t>
            </a:r>
            <a:endParaRPr lang="zh-CN" altLang="en-US" sz="1400" dirty="0">
              <a:latin typeface="微软雅黑" panose="020B0503020204020204" charset="-122"/>
              <a:ea typeface="微软雅黑" panose="020B0503020204020204" charset="-122"/>
              <a:sym typeface="+mn-ea"/>
            </a:endParaRPr>
          </a:p>
          <a:p>
            <a:pPr indent="0" eaLnBrk="0" fontAlgn="auto" hangingPunct="0">
              <a:lnSpc>
                <a:spcPct val="150000"/>
              </a:lnSpc>
              <a:buClr>
                <a:schemeClr val="tx1"/>
              </a:buClr>
              <a:buSzPct val="80000"/>
              <a:buFont typeface="Wingdings" panose="05000000000000000000" pitchFamily="2" charset="2"/>
              <a:buNone/>
            </a:pPr>
            <a:r>
              <a:rPr lang="zh-CN" altLang="en-US" sz="1400" dirty="0">
                <a:latin typeface="微软雅黑" panose="020B0503020204020204" charset="-122"/>
                <a:ea typeface="微软雅黑" panose="020B0503020204020204" charset="-122"/>
                <a:sym typeface="+mn-ea"/>
              </a:rPr>
              <a:t>B：政治风险：汇兑限制、战争暴乱、进口政策变动</a:t>
            </a:r>
            <a:endParaRPr lang="zh-CN" altLang="en-US" sz="1400" dirty="0">
              <a:latin typeface="微软雅黑" panose="020B0503020204020204" charset="-122"/>
              <a:ea typeface="微软雅黑" panose="020B0503020204020204" charset="-122"/>
              <a:sym typeface="+mn-ea"/>
            </a:endParaRPr>
          </a:p>
          <a:p>
            <a:pPr indent="0" eaLnBrk="0" fontAlgn="auto" hangingPunct="0">
              <a:lnSpc>
                <a:spcPct val="150000"/>
              </a:lnSpc>
              <a:buClr>
                <a:schemeClr val="tx1"/>
              </a:buClr>
              <a:buSzPct val="80000"/>
              <a:buFont typeface="Wingdings" panose="05000000000000000000" pitchFamily="2" charset="2"/>
              <a:buNone/>
            </a:pPr>
            <a:endParaRPr lang="zh-CN" altLang="en-US" dirty="0">
              <a:latin typeface="微软雅黑" panose="020B0503020204020204" charset="-122"/>
              <a:ea typeface="微软雅黑" panose="020B0503020204020204" charset="-122"/>
            </a:endParaRPr>
          </a:p>
          <a:p>
            <a:pPr indent="0" eaLnBrk="0" fontAlgn="auto" hangingPunct="0">
              <a:lnSpc>
                <a:spcPct val="150000"/>
              </a:lnSpc>
              <a:buClr>
                <a:schemeClr val="tx1"/>
              </a:buClr>
              <a:buSzPct val="80000"/>
              <a:buFont typeface="Wingdings" panose="05000000000000000000" pitchFamily="2" charset="2"/>
              <a:buNone/>
            </a:pPr>
            <a:r>
              <a:rPr lang="zh-CN" altLang="en-US" sz="2800" dirty="0">
                <a:latin typeface="微软雅黑" panose="020B0503020204020204" charset="-122"/>
                <a:ea typeface="微软雅黑" panose="020B0503020204020204" charset="-122"/>
              </a:rPr>
              <a:t>       </a:t>
            </a:r>
            <a:endParaRPr lang="zh-CN" altLang="en-US" sz="2000" dirty="0">
              <a:latin typeface="黑体" panose="02010609060101010101" charset="-122"/>
              <a:ea typeface="黑体" panose="02010609060101010101" charset="-122"/>
            </a:endParaRPr>
          </a:p>
          <a:p>
            <a:pPr marL="342900" indent="-342900" eaLnBrk="0" hangingPunct="0">
              <a:lnSpc>
                <a:spcPct val="80000"/>
              </a:lnSpc>
              <a:buClr>
                <a:schemeClr val="tx1"/>
              </a:buClr>
              <a:buSzPct val="80000"/>
              <a:buFont typeface="Wingdings" panose="05000000000000000000" pitchFamily="2" charset="2"/>
              <a:buBlip>
                <a:blip r:embed="rId1"/>
              </a:buBlip>
            </a:pPr>
            <a:endParaRPr lang="zh-CN" altLang="en-US" sz="2000" dirty="0">
              <a:latin typeface="黑体" panose="02010609060101010101" charset="-122"/>
              <a:ea typeface="黑体" panose="02010609060101010101" charset="-122"/>
            </a:endParaRPr>
          </a:p>
          <a:p>
            <a:pPr indent="0" eaLnBrk="0" hangingPunct="0">
              <a:lnSpc>
                <a:spcPct val="80000"/>
              </a:lnSpc>
              <a:buClr>
                <a:schemeClr val="tx1"/>
              </a:buClr>
              <a:buSzPct val="80000"/>
              <a:buFont typeface="Wingdings" panose="05000000000000000000" pitchFamily="2" charset="2"/>
              <a:buNone/>
            </a:pPr>
            <a:endParaRPr lang="zh-CN" altLang="en-US" sz="2000" dirty="0">
              <a:solidFill>
                <a:srgbClr val="FF0000"/>
              </a:solidFill>
              <a:latin typeface="Arial" panose="020B0604020202020204" pitchFamily="34" charset="0"/>
              <a:ea typeface="黑体" panose="02010609060101010101" charset="-122"/>
            </a:endParaRPr>
          </a:p>
        </p:txBody>
      </p:sp>
      <p:grpSp>
        <p:nvGrpSpPr>
          <p:cNvPr id="2" name="组合 1"/>
          <p:cNvGrpSpPr/>
          <p:nvPr/>
        </p:nvGrpSpPr>
        <p:grpSpPr>
          <a:xfrm>
            <a:off x="6743065" y="3378835"/>
            <a:ext cx="4952365" cy="2506774"/>
            <a:chOff x="2721" y="3008"/>
            <a:chExt cx="12420" cy="6194"/>
          </a:xfrm>
        </p:grpSpPr>
        <p:pic>
          <p:nvPicPr>
            <p:cNvPr id="6" name="图片 6" descr="公司标识"/>
            <p:cNvPicPr>
              <a:picLocks noChangeAspect="1"/>
            </p:cNvPicPr>
            <p:nvPr/>
          </p:nvPicPr>
          <p:blipFill>
            <a:blip r:embed="rId2">
              <a:clrChange>
                <a:clrFrom>
                  <a:srgbClr val="FFFFFF"/>
                </a:clrFrom>
                <a:clrTo>
                  <a:srgbClr val="FFFFFF">
                    <a:alpha val="0"/>
                  </a:srgbClr>
                </a:clrTo>
              </a:clrChange>
            </a:blip>
            <a:stretch>
              <a:fillRect/>
            </a:stretch>
          </p:blipFill>
          <p:spPr>
            <a:xfrm>
              <a:off x="12668" y="3008"/>
              <a:ext cx="2273" cy="2273"/>
            </a:xfrm>
            <a:prstGeom prst="rect">
              <a:avLst/>
            </a:prstGeom>
            <a:noFill/>
            <a:ln w="9525">
              <a:noFill/>
            </a:ln>
          </p:spPr>
        </p:pic>
        <p:sp>
          <p:nvSpPr>
            <p:cNvPr id="4" name="圆角矩形 3"/>
            <p:cNvSpPr/>
            <p:nvPr/>
          </p:nvSpPr>
          <p:spPr>
            <a:xfrm>
              <a:off x="2721" y="3197"/>
              <a:ext cx="5460" cy="2274"/>
            </a:xfrm>
            <a:prstGeom prst="roundRect">
              <a:avLst/>
            </a:prstGeom>
            <a:solidFill>
              <a:srgbClr val="0D7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2916" y="3239"/>
              <a:ext cx="5070" cy="2278"/>
            </a:xfrm>
            <a:prstGeom prst="rect">
              <a:avLst/>
            </a:prstGeom>
            <a:noFill/>
          </p:spPr>
          <p:txBody>
            <a:bodyPr wrap="square" rtlCol="0">
              <a:spAutoFit/>
            </a:bodyPr>
            <a:p>
              <a:pPr algn="ctr"/>
              <a:r>
                <a:rPr lang="zh-CN" altLang="en-US" b="1">
                  <a:solidFill>
                    <a:schemeClr val="bg1"/>
                  </a:solidFill>
                  <a:latin typeface="微软雅黑" panose="020B0503020204020204" charset="-122"/>
                  <a:ea typeface="微软雅黑" panose="020B0503020204020204" charset="-122"/>
                  <a:cs typeface="微软雅黑" panose="020B0503020204020204" charset="-122"/>
                </a:rPr>
                <a:t>出口商</a:t>
              </a:r>
              <a:endParaRPr lang="zh-CN" altLang="en-US" b="1">
                <a:solidFill>
                  <a:schemeClr val="bg1"/>
                </a:solidFill>
                <a:latin typeface="微软雅黑" panose="020B0503020204020204" charset="-122"/>
                <a:ea typeface="微软雅黑" panose="020B0503020204020204" charset="-122"/>
                <a:cs typeface="微软雅黑" panose="020B0503020204020204" charset="-122"/>
              </a:endParaRPr>
            </a:p>
            <a:p>
              <a:pPr algn="ctr"/>
              <a:r>
                <a:rPr lang="zh-CN" altLang="en-US" b="1">
                  <a:solidFill>
                    <a:schemeClr val="bg1"/>
                  </a:solidFill>
                  <a:latin typeface="微软雅黑" panose="020B0503020204020204" charset="-122"/>
                  <a:ea typeface="微软雅黑" panose="020B0503020204020204" charset="-122"/>
                  <a:cs typeface="微软雅黑" panose="020B0503020204020204" charset="-122"/>
                </a:rPr>
                <a:t>（被保险人 国内企业）</a:t>
              </a:r>
              <a:endParaRPr lang="zh-CN" altLang="en-US"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5" name="圆角矩形 4"/>
            <p:cNvSpPr/>
            <p:nvPr/>
          </p:nvSpPr>
          <p:spPr>
            <a:xfrm>
              <a:off x="2721" y="6928"/>
              <a:ext cx="5460" cy="2274"/>
            </a:xfrm>
            <a:prstGeom prst="roundRect">
              <a:avLst/>
            </a:prstGeom>
            <a:solidFill>
              <a:srgbClr val="0D7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2894" y="7213"/>
              <a:ext cx="5070" cy="1594"/>
            </a:xfrm>
            <a:prstGeom prst="rect">
              <a:avLst/>
            </a:prstGeom>
            <a:noFill/>
          </p:spPr>
          <p:txBody>
            <a:bodyPr wrap="square" rtlCol="0">
              <a:spAutoFit/>
            </a:bodyPr>
            <a:p>
              <a:pPr algn="ctr"/>
              <a:r>
                <a:rPr lang="zh-CN" altLang="en-US" b="1">
                  <a:solidFill>
                    <a:schemeClr val="bg1"/>
                  </a:solidFill>
                  <a:latin typeface="微软雅黑" panose="020B0503020204020204" charset="-122"/>
                  <a:ea typeface="微软雅黑" panose="020B0503020204020204" charset="-122"/>
                  <a:cs typeface="微软雅黑" panose="020B0503020204020204" charset="-122"/>
                </a:rPr>
                <a:t>进口商</a:t>
              </a:r>
              <a:endParaRPr lang="zh-CN" altLang="en-US" b="1">
                <a:solidFill>
                  <a:schemeClr val="bg1"/>
                </a:solidFill>
                <a:latin typeface="微软雅黑" panose="020B0503020204020204" charset="-122"/>
                <a:ea typeface="微软雅黑" panose="020B0503020204020204" charset="-122"/>
                <a:cs typeface="微软雅黑" panose="020B0503020204020204" charset="-122"/>
              </a:endParaRPr>
            </a:p>
            <a:p>
              <a:pPr algn="ctr"/>
              <a:r>
                <a:rPr lang="zh-CN" altLang="en-US" b="1">
                  <a:solidFill>
                    <a:schemeClr val="bg1"/>
                  </a:solidFill>
                  <a:latin typeface="微软雅黑" panose="020B0503020204020204" charset="-122"/>
                  <a:ea typeface="微软雅黑" panose="020B0503020204020204" charset="-122"/>
                  <a:cs typeface="微软雅黑" panose="020B0503020204020204" charset="-122"/>
                </a:rPr>
                <a:t>（买方   海外企业）</a:t>
              </a:r>
              <a:endParaRPr lang="zh-CN" altLang="en-US" b="1">
                <a:solidFill>
                  <a:schemeClr val="bg1"/>
                </a:solidFill>
                <a:latin typeface="微软雅黑" panose="020B0503020204020204" charset="-122"/>
                <a:ea typeface="微软雅黑" panose="020B0503020204020204" charset="-122"/>
                <a:cs typeface="微软雅黑" panose="020B0503020204020204" charset="-122"/>
              </a:endParaRPr>
            </a:p>
          </p:txBody>
        </p:sp>
        <p:cxnSp>
          <p:nvCxnSpPr>
            <p:cNvPr id="20" name="直接连接符 19"/>
            <p:cNvCxnSpPr/>
            <p:nvPr/>
          </p:nvCxnSpPr>
          <p:spPr>
            <a:xfrm>
              <a:off x="8346" y="4144"/>
              <a:ext cx="4252" cy="0"/>
            </a:xfrm>
            <a:prstGeom prst="line">
              <a:avLst/>
            </a:prstGeom>
            <a:ln w="53975">
              <a:solidFill>
                <a:srgbClr val="3D4D5C"/>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8913" y="3196"/>
              <a:ext cx="3120" cy="910"/>
            </a:xfrm>
            <a:prstGeom prst="rect">
              <a:avLst/>
            </a:prstGeom>
            <a:noFill/>
          </p:spPr>
          <p:txBody>
            <a:bodyPr wrap="square" rtlCol="0">
              <a:spAutoFit/>
            </a:bodyPr>
            <a:p>
              <a:r>
                <a:rPr lang="zh-CN" altLang="en-US" b="1">
                  <a:solidFill>
                    <a:schemeClr val="accent1">
                      <a:lumMod val="50000"/>
                    </a:schemeClr>
                  </a:solidFill>
                  <a:latin typeface="微软雅黑" panose="020B0503020204020204" charset="-122"/>
                  <a:ea typeface="微软雅黑" panose="020B0503020204020204" charset="-122"/>
                </a:rPr>
                <a:t>保险合同</a:t>
              </a:r>
              <a:endParaRPr lang="zh-CN" altLang="en-US" b="1">
                <a:solidFill>
                  <a:schemeClr val="accent1">
                    <a:lumMod val="50000"/>
                  </a:schemeClr>
                </a:solidFill>
                <a:latin typeface="微软雅黑" panose="020B0503020204020204" charset="-122"/>
                <a:ea typeface="微软雅黑" panose="020B0503020204020204" charset="-122"/>
              </a:endParaRPr>
            </a:p>
          </p:txBody>
        </p:sp>
        <p:cxnSp>
          <p:nvCxnSpPr>
            <p:cNvPr id="24" name="直接连接符 23"/>
            <p:cNvCxnSpPr/>
            <p:nvPr/>
          </p:nvCxnSpPr>
          <p:spPr>
            <a:xfrm flipV="1">
              <a:off x="5368" y="5517"/>
              <a:ext cx="22" cy="1351"/>
            </a:xfrm>
            <a:prstGeom prst="line">
              <a:avLst/>
            </a:prstGeom>
            <a:ln w="53975">
              <a:solidFill>
                <a:srgbClr val="3D4D5C"/>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5694" y="5666"/>
              <a:ext cx="3120" cy="910"/>
            </a:xfrm>
            <a:prstGeom prst="rect">
              <a:avLst/>
            </a:prstGeom>
            <a:noFill/>
          </p:spPr>
          <p:txBody>
            <a:bodyPr wrap="square" rtlCol="0">
              <a:spAutoFit/>
            </a:bodyPr>
            <a:p>
              <a:r>
                <a:rPr lang="zh-CN" altLang="en-US" b="1">
                  <a:solidFill>
                    <a:schemeClr val="accent1">
                      <a:lumMod val="50000"/>
                    </a:schemeClr>
                  </a:solidFill>
                  <a:latin typeface="微软雅黑" panose="020B0503020204020204" charset="-122"/>
                  <a:ea typeface="微软雅黑" panose="020B0503020204020204" charset="-122"/>
                </a:rPr>
                <a:t>贸易合同</a:t>
              </a:r>
              <a:endParaRPr lang="zh-CN" altLang="en-US" b="1">
                <a:solidFill>
                  <a:schemeClr val="accent1">
                    <a:lumMod val="50000"/>
                  </a:schemeClr>
                </a:solidFill>
                <a:latin typeface="微软雅黑" panose="020B0503020204020204" charset="-122"/>
                <a:ea typeface="微软雅黑" panose="020B0503020204020204" charset="-122"/>
              </a:endParaRPr>
            </a:p>
          </p:txBody>
        </p:sp>
        <p:sp>
          <p:nvSpPr>
            <p:cNvPr id="26" name="文本框 25"/>
            <p:cNvSpPr txBox="1"/>
            <p:nvPr/>
          </p:nvSpPr>
          <p:spPr>
            <a:xfrm>
              <a:off x="11695" y="5666"/>
              <a:ext cx="3446" cy="910"/>
            </a:xfrm>
            <a:prstGeom prst="rect">
              <a:avLst/>
            </a:prstGeom>
            <a:noFill/>
          </p:spPr>
          <p:txBody>
            <a:bodyPr wrap="square" rtlCol="0">
              <a:spAutoFit/>
            </a:bodyPr>
            <a:p>
              <a:r>
                <a:rPr lang="zh-CN" altLang="en-US" b="1">
                  <a:solidFill>
                    <a:schemeClr val="accent1">
                      <a:lumMod val="50000"/>
                    </a:schemeClr>
                  </a:solidFill>
                  <a:latin typeface="微软雅黑" panose="020B0503020204020204" charset="-122"/>
                  <a:ea typeface="微软雅黑" panose="020B0503020204020204" charset="-122"/>
                </a:rPr>
                <a:t>（中国信保）</a:t>
              </a:r>
              <a:endParaRPr lang="zh-CN" altLang="en-US" b="1">
                <a:solidFill>
                  <a:schemeClr val="accent1">
                    <a:lumMod val="50000"/>
                  </a:schemeClr>
                </a:solidFill>
                <a:latin typeface="微软雅黑" panose="020B0503020204020204" charset="-122"/>
                <a:ea typeface="微软雅黑" panose="020B0503020204020204" charset="-122"/>
              </a:endParaRPr>
            </a:p>
          </p:txBody>
        </p:sp>
      </p:gr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normAutofit fontScale="90000"/>
          </a:bodyPr>
          <a:p>
            <a:r>
              <a:rPr lang="zh-CN" altLang="en-US"/>
              <a:t>用好用足政策性保险金融工具</a:t>
            </a:r>
            <a:endParaRPr lang="zh-CN" altLang="en-US"/>
          </a:p>
        </p:txBody>
      </p:sp>
      <p:sp>
        <p:nvSpPr>
          <p:cNvPr id="32" name="Oval 31"/>
          <p:cNvSpPr/>
          <p:nvPr/>
        </p:nvSpPr>
        <p:spPr>
          <a:xfrm>
            <a:off x="3436861" y="5790030"/>
            <a:ext cx="5299678" cy="245090"/>
          </a:xfrm>
          <a:prstGeom prst="ellipse">
            <a:avLst/>
          </a:prstGeom>
          <a:gradFill flip="none" rotWithShape="1">
            <a:gsLst>
              <a:gs pos="0">
                <a:sysClr val="windowText" lastClr="000000">
                  <a:lumMod val="65000"/>
                  <a:lumOff val="35000"/>
                </a:sysClr>
              </a:gs>
              <a:gs pos="68000">
                <a:sysClr val="windowText" lastClr="000000">
                  <a:lumMod val="75000"/>
                  <a:lumOff val="25000"/>
                  <a:alpha val="0"/>
                </a:sysClr>
              </a:gs>
            </a:gsLst>
            <a:path path="shape">
              <a:fillToRect l="50000" t="50000" r="50000" b="50000"/>
            </a:path>
            <a:tileRect/>
          </a:gradFill>
          <a:ln>
            <a:noFill/>
          </a:ln>
        </p:spPr>
        <p:style>
          <a:lnRef idx="2">
            <a:srgbClr val="FF2600">
              <a:shade val="50000"/>
            </a:srgbClr>
          </a:lnRef>
          <a:fillRef idx="1">
            <a:srgbClr val="FF2600"/>
          </a:fillRef>
          <a:effectRef idx="0">
            <a:srgbClr val="FF2600"/>
          </a:effectRef>
          <a:fontRef idx="minor">
            <a:sysClr val="window" lastClr="FFFFFF"/>
          </a:fontRef>
        </p:style>
        <p:txBody>
          <a:bodyPr rtlCol="0" anchor="ctr"/>
          <a:p>
            <a:pPr algn="ctr"/>
            <a:endParaRPr lang="en-US"/>
          </a:p>
        </p:txBody>
      </p:sp>
      <p:sp>
        <p:nvSpPr>
          <p:cNvPr id="27" name="Rectangle 26"/>
          <p:cNvSpPr/>
          <p:nvPr/>
        </p:nvSpPr>
        <p:spPr>
          <a:xfrm>
            <a:off x="8580120" y="1516380"/>
            <a:ext cx="3060700" cy="1838960"/>
          </a:xfrm>
          <a:prstGeom prst="rect">
            <a:avLst/>
          </a:prstGeom>
        </p:spPr>
        <p:txBody>
          <a:bodyPr wrap="square">
            <a:spAutoFit/>
          </a:bodyPr>
          <a:p>
            <a:pPr algn="ctr">
              <a:spcBef>
                <a:spcPct val="20000"/>
              </a:spcBef>
            </a:pPr>
            <a:r>
              <a:rPr lang="zh-CN" altLang="en-US" sz="2000" b="1">
                <a:solidFill>
                  <a:srgbClr val="C09600"/>
                </a:solidFill>
                <a:latin typeface="微软雅黑" panose="020B0503020204020204" charset="-122"/>
                <a:ea typeface="微软雅黑" panose="020B0503020204020204" charset="-122"/>
                <a:sym typeface="宋体" panose="02010600030101010101" pitchFamily="2" charset="-122"/>
              </a:rPr>
              <a:t>帮助企业提高市场竞争力</a:t>
            </a:r>
            <a:r>
              <a:rPr lang="zh-CN" altLang="en-US" dirty="0">
                <a:solidFill>
                  <a:srgbClr val="376092"/>
                </a:solidFill>
                <a:latin typeface="黑体" panose="02010609060101010101" charset="-122"/>
                <a:ea typeface="黑体" panose="02010609060101010101" charset="-122"/>
                <a:sym typeface="宋体" panose="02010600030101010101" pitchFamily="2" charset="-122"/>
              </a:rPr>
              <a:t>  </a:t>
            </a:r>
            <a:r>
              <a:rPr lang="zh-CN" altLang="en-US" dirty="0">
                <a:latin typeface="黑体" panose="02010609060101010101" charset="-122"/>
                <a:ea typeface="黑体" panose="02010609060101010101" charset="-122"/>
                <a:sym typeface="宋体" panose="02010600030101010101" pitchFamily="2" charset="-122"/>
              </a:rPr>
              <a:t>  </a:t>
            </a:r>
            <a:endParaRPr lang="zh-CN" altLang="en-US" dirty="0">
              <a:latin typeface="黑体" panose="02010609060101010101" charset="-122"/>
              <a:ea typeface="黑体" panose="02010609060101010101" charset="-122"/>
              <a:sym typeface="宋体" panose="02010600030101010101" pitchFamily="2" charset="-122"/>
            </a:endParaRPr>
          </a:p>
          <a:p>
            <a:pPr>
              <a:spcBef>
                <a:spcPct val="20000"/>
              </a:spcBef>
            </a:pPr>
            <a:r>
              <a:rPr lang="zh-CN" altLang="en-US" dirty="0">
                <a:latin typeface="黑体" panose="02010609060101010101" charset="-122"/>
                <a:ea typeface="黑体" panose="02010609060101010101" charset="-122"/>
                <a:sym typeface="宋体" panose="02010600030101010101" pitchFamily="2" charset="-122"/>
              </a:rPr>
              <a:t>    </a:t>
            </a:r>
            <a:r>
              <a:rPr lang="zh-CN" altLang="en-US" dirty="0">
                <a:latin typeface="微软雅黑" panose="020B0503020204020204" charset="-122"/>
                <a:ea typeface="微软雅黑" panose="020B0503020204020204" charset="-122"/>
                <a:sym typeface="宋体" panose="02010600030101010101" pitchFamily="2" charset="-122"/>
              </a:rPr>
              <a:t>通过提供风险保障，解决了企业的后顾之忧，优化企业内部资源配置，投入更多的资金用于打造自身的核心竞争力。</a:t>
            </a:r>
            <a:endParaRPr lang="en-US"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28" name="Rectangle 27"/>
          <p:cNvSpPr/>
          <p:nvPr/>
        </p:nvSpPr>
        <p:spPr>
          <a:xfrm>
            <a:off x="8580755" y="4010660"/>
            <a:ext cx="3167380" cy="1562100"/>
          </a:xfrm>
          <a:prstGeom prst="rect">
            <a:avLst/>
          </a:prstGeom>
        </p:spPr>
        <p:txBody>
          <a:bodyPr wrap="square">
            <a:spAutoFit/>
          </a:bodyPr>
          <a:p>
            <a:pPr algn="ctr">
              <a:spcBef>
                <a:spcPct val="20000"/>
              </a:spcBef>
            </a:pPr>
            <a:r>
              <a:rPr lang="zh-CN" altLang="en-US" sz="2000" b="1">
                <a:solidFill>
                  <a:srgbClr val="809D00"/>
                </a:solidFill>
                <a:latin typeface="微软雅黑" panose="020B0503020204020204" charset="-122"/>
                <a:ea typeface="微软雅黑" panose="020B0503020204020204" charset="-122"/>
                <a:sym typeface="宋体" panose="02010600030101010101" pitchFamily="2" charset="-122"/>
              </a:rPr>
              <a:t>帮助企业加强风险管控</a:t>
            </a:r>
            <a:endParaRPr lang="zh-CN" altLang="en-US" b="1">
              <a:solidFill>
                <a:srgbClr val="376092"/>
              </a:solidFill>
              <a:latin typeface="微软雅黑" panose="020B0503020204020204" charset="-122"/>
              <a:ea typeface="微软雅黑" panose="020B0503020204020204" charset="-122"/>
              <a:sym typeface="宋体" panose="02010600030101010101" pitchFamily="2" charset="-122"/>
            </a:endParaRPr>
          </a:p>
          <a:p>
            <a:pPr>
              <a:spcBef>
                <a:spcPct val="20000"/>
              </a:spcBef>
            </a:pPr>
            <a:r>
              <a:rPr lang="zh-CN" altLang="en-US" dirty="0">
                <a:latin typeface="黑体" panose="02010609060101010101" charset="-122"/>
                <a:ea typeface="黑体" panose="02010609060101010101" charset="-122"/>
                <a:sym typeface="宋体" panose="02010600030101010101" pitchFamily="2" charset="-122"/>
              </a:rPr>
              <a:t>    </a:t>
            </a:r>
            <a:r>
              <a:rPr lang="zh-CN" altLang="en-US" dirty="0">
                <a:latin typeface="微软雅黑" panose="020B0503020204020204" charset="-122"/>
                <a:ea typeface="微软雅黑" panose="020B0503020204020204" charset="-122"/>
                <a:sym typeface="宋体" panose="02010600030101010101" pitchFamily="2" charset="-122"/>
              </a:rPr>
              <a:t>帮助企业建立规范的信用风险管理机制，提高风险判断的准确性，确保市场决策的科学性。</a:t>
            </a:r>
            <a:endParaRPr lang="en-US" dirty="0">
              <a:solidFill>
                <a:sysClr val="windowText" lastClr="000000">
                  <a:lumMod val="75000"/>
                  <a:lumOff val="25000"/>
                </a:sysClr>
              </a:solidFill>
              <a:latin typeface="微软雅黑" panose="020B0503020204020204" charset="-122"/>
              <a:ea typeface="微软雅黑" panose="020B0503020204020204" charset="-122"/>
            </a:endParaRPr>
          </a:p>
        </p:txBody>
      </p:sp>
      <p:sp>
        <p:nvSpPr>
          <p:cNvPr id="29" name="Rectangle 28"/>
          <p:cNvSpPr/>
          <p:nvPr/>
        </p:nvSpPr>
        <p:spPr>
          <a:xfrm>
            <a:off x="507365" y="5118735"/>
            <a:ext cx="3535045" cy="1285240"/>
          </a:xfrm>
          <a:prstGeom prst="rect">
            <a:avLst/>
          </a:prstGeom>
        </p:spPr>
        <p:txBody>
          <a:bodyPr wrap="square">
            <a:spAutoFit/>
          </a:bodyPr>
          <a:p>
            <a:pPr algn="ctr">
              <a:spcBef>
                <a:spcPct val="20000"/>
              </a:spcBef>
            </a:pPr>
            <a:r>
              <a:rPr lang="zh-CN" altLang="en-US" sz="2000" b="1">
                <a:solidFill>
                  <a:srgbClr val="008977"/>
                </a:solidFill>
                <a:latin typeface="微软雅黑" panose="020B0503020204020204" charset="-122"/>
                <a:ea typeface="微软雅黑" panose="020B0503020204020204" charset="-122"/>
                <a:sym typeface="宋体" panose="02010600030101010101" pitchFamily="2" charset="-122"/>
              </a:rPr>
              <a:t>帮助企业开拓海外新市场</a:t>
            </a:r>
            <a:endParaRPr lang="zh-CN" altLang="en-US" b="1">
              <a:solidFill>
                <a:srgbClr val="008977"/>
              </a:solidFill>
              <a:latin typeface="微软雅黑" panose="020B0503020204020204" charset="-122"/>
              <a:ea typeface="微软雅黑" panose="020B0503020204020204" charset="-122"/>
              <a:sym typeface="宋体" panose="02010600030101010101" pitchFamily="2" charset="-122"/>
            </a:endParaRPr>
          </a:p>
          <a:p>
            <a:pPr>
              <a:spcBef>
                <a:spcPct val="20000"/>
              </a:spcBef>
            </a:pPr>
            <a:r>
              <a:rPr lang="zh-CN" altLang="en-US" dirty="0">
                <a:latin typeface="黑体" panose="02010609060101010101" charset="-122"/>
                <a:ea typeface="黑体" panose="02010609060101010101" charset="-122"/>
                <a:sym typeface="宋体" panose="02010600030101010101" pitchFamily="2" charset="-122"/>
              </a:rPr>
              <a:t>   </a:t>
            </a:r>
            <a:r>
              <a:rPr lang="zh-CN" altLang="en-US" dirty="0">
                <a:latin typeface="微软雅黑" panose="020B0503020204020204" charset="-122"/>
                <a:ea typeface="微软雅黑" panose="020B0503020204020204" charset="-122"/>
                <a:cs typeface="微软雅黑" panose="020B0503020204020204" charset="-122"/>
                <a:sym typeface="宋体" panose="02010600030101010101" pitchFamily="2" charset="-122"/>
              </a:rPr>
              <a:t> 通过资信评估帮助企业甄别买家，缓解“有单不敢接”的难题，助力企业开拓新市场。</a:t>
            </a:r>
            <a:r>
              <a:rPr lang="en-US" kern="0" dirty="0">
                <a:solidFill>
                  <a:sysClr val="windowText" lastClr="000000">
                    <a:lumMod val="75000"/>
                    <a:lumOff val="25000"/>
                  </a:sysClr>
                </a:solidFill>
                <a:latin typeface="Arial" panose="020B0604020202020204" pitchFamily="34" charset="0"/>
                <a:cs typeface="Arial" panose="020B0604020202020204" pitchFamily="34" charset="0"/>
              </a:rPr>
              <a:t> </a:t>
            </a:r>
            <a:endParaRPr lang="zh-CN" altLang="en-US" kern="0" dirty="0">
              <a:solidFill>
                <a:sysClr val="windowText" lastClr="000000">
                  <a:lumMod val="75000"/>
                  <a:lumOff val="25000"/>
                </a:sysClr>
              </a:solidFill>
              <a:latin typeface="Arial" panose="020B0604020202020204" pitchFamily="34" charset="0"/>
              <a:cs typeface="Arial" panose="020B0604020202020204" pitchFamily="34" charset="0"/>
            </a:endParaRPr>
          </a:p>
        </p:txBody>
      </p:sp>
      <p:sp>
        <p:nvSpPr>
          <p:cNvPr id="30" name="Rectangle 29"/>
          <p:cNvSpPr/>
          <p:nvPr/>
        </p:nvSpPr>
        <p:spPr>
          <a:xfrm>
            <a:off x="626110" y="3323590"/>
            <a:ext cx="3111500" cy="1562100"/>
          </a:xfrm>
          <a:prstGeom prst="rect">
            <a:avLst/>
          </a:prstGeom>
        </p:spPr>
        <p:txBody>
          <a:bodyPr wrap="square">
            <a:spAutoFit/>
          </a:bodyPr>
          <a:p>
            <a:pPr algn="ctr">
              <a:spcBef>
                <a:spcPct val="20000"/>
              </a:spcBef>
            </a:pPr>
            <a:r>
              <a:rPr lang="zh-CN" altLang="en-US" sz="2000" b="1">
                <a:solidFill>
                  <a:srgbClr val="0097B6"/>
                </a:solidFill>
                <a:latin typeface="微软雅黑" panose="020B0503020204020204" charset="-122"/>
                <a:ea typeface="微软雅黑" panose="020B0503020204020204" charset="-122"/>
                <a:sym typeface="宋体" panose="02010600030101010101" pitchFamily="2" charset="-122"/>
              </a:rPr>
              <a:t>为企业提供贸易融资便利</a:t>
            </a:r>
            <a:endParaRPr lang="zh-CN" altLang="en-US" sz="2000" b="1">
              <a:solidFill>
                <a:srgbClr val="0097B6"/>
              </a:solidFill>
              <a:latin typeface="微软雅黑" panose="020B0503020204020204" charset="-122"/>
              <a:ea typeface="微软雅黑" panose="020B0503020204020204" charset="-122"/>
              <a:sym typeface="宋体" panose="02010600030101010101" pitchFamily="2" charset="-122"/>
            </a:endParaRPr>
          </a:p>
          <a:p>
            <a:pPr>
              <a:spcBef>
                <a:spcPct val="20000"/>
              </a:spcBef>
            </a:pPr>
            <a:r>
              <a:rPr lang="zh-CN" altLang="en-US" dirty="0">
                <a:latin typeface="黑体" panose="02010609060101010101" charset="-122"/>
                <a:ea typeface="黑体" panose="02010609060101010101" charset="-122"/>
                <a:sym typeface="宋体" panose="02010600030101010101" pitchFamily="2" charset="-122"/>
              </a:rPr>
              <a:t>    </a:t>
            </a:r>
            <a:r>
              <a:rPr lang="zh-CN" altLang="en-US" dirty="0">
                <a:latin typeface="微软雅黑" panose="020B0503020204020204" charset="-122"/>
                <a:ea typeface="微软雅黑" panose="020B0503020204020204" charset="-122"/>
                <a:sym typeface="宋体" panose="02010600030101010101" pitchFamily="2" charset="-122"/>
              </a:rPr>
              <a:t>以保单质押方式降低企业的融资门槛，增加融资的方式和途径，并通过提前结汇规避汇率风险。</a:t>
            </a:r>
            <a:endParaRPr lang="zh-CN" altLang="en-US" kern="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endParaRPr>
          </a:p>
        </p:txBody>
      </p:sp>
      <p:sp>
        <p:nvSpPr>
          <p:cNvPr id="31" name="Rectangle 30"/>
          <p:cNvSpPr/>
          <p:nvPr/>
        </p:nvSpPr>
        <p:spPr>
          <a:xfrm>
            <a:off x="689610" y="1451610"/>
            <a:ext cx="3047365" cy="1562100"/>
          </a:xfrm>
          <a:prstGeom prst="rect">
            <a:avLst/>
          </a:prstGeom>
        </p:spPr>
        <p:txBody>
          <a:bodyPr wrap="square">
            <a:spAutoFit/>
          </a:bodyPr>
          <a:p>
            <a:pPr algn="ctr">
              <a:spcBef>
                <a:spcPct val="20000"/>
              </a:spcBef>
            </a:pPr>
            <a:r>
              <a:rPr lang="zh-CN" altLang="en-US" sz="2000" b="1">
                <a:solidFill>
                  <a:srgbClr val="376092"/>
                </a:solidFill>
                <a:latin typeface="微软雅黑" panose="020B0503020204020204" charset="-122"/>
                <a:ea typeface="微软雅黑" panose="020B0503020204020204" charset="-122"/>
                <a:sym typeface="宋体" panose="02010600030101010101" pitchFamily="2" charset="-122"/>
              </a:rPr>
              <a:t>为企业提供收汇风险保障</a:t>
            </a:r>
            <a:endParaRPr lang="zh-CN" altLang="en-US" b="1">
              <a:solidFill>
                <a:srgbClr val="376092"/>
              </a:solidFill>
              <a:latin typeface="微软雅黑" panose="020B0503020204020204" charset="-122"/>
              <a:ea typeface="微软雅黑" panose="020B0503020204020204" charset="-122"/>
              <a:sym typeface="宋体" panose="02010600030101010101" pitchFamily="2" charset="-122"/>
            </a:endParaRPr>
          </a:p>
          <a:p>
            <a:pPr>
              <a:spcBef>
                <a:spcPct val="20000"/>
              </a:spcBef>
            </a:pPr>
            <a:r>
              <a:rPr lang="zh-CN" altLang="en-US" dirty="0">
                <a:latin typeface="黑体" panose="02010609060101010101" charset="-122"/>
                <a:ea typeface="黑体" panose="02010609060101010101" charset="-122"/>
                <a:sym typeface="宋体" panose="02010600030101010101" pitchFamily="2" charset="-122"/>
              </a:rPr>
              <a:t>   </a:t>
            </a:r>
            <a:r>
              <a:rPr lang="zh-CN" altLang="en-US" dirty="0">
                <a:latin typeface="微软雅黑" panose="020B0503020204020204" charset="-122"/>
                <a:ea typeface="微软雅黑" panose="020B0503020204020204" charset="-122"/>
                <a:sym typeface="宋体" panose="02010600030101010101" pitchFamily="2" charset="-122"/>
              </a:rPr>
              <a:t>因商业风险和政治风险造成的应收账款损失，利用海外追偿网络帮助企业追回应收账款。</a:t>
            </a:r>
            <a:endParaRPr lang="zh-CN" altLang="en-US" kern="0" dirty="0">
              <a:solidFill>
                <a:sysClr val="windowText" lastClr="000000">
                  <a:lumMod val="75000"/>
                  <a:lumOff val="25000"/>
                </a:sysClr>
              </a:solidFill>
              <a:latin typeface="微软雅黑" panose="020B0503020204020204" charset="-122"/>
              <a:ea typeface="微软雅黑" panose="020B0503020204020204" charset="-122"/>
              <a:cs typeface="Arial" panose="020B0604020202020204" pitchFamily="34" charset="0"/>
            </a:endParaRPr>
          </a:p>
        </p:txBody>
      </p:sp>
      <p:sp>
        <p:nvSpPr>
          <p:cNvPr id="3" name="Oval 5"/>
          <p:cNvSpPr>
            <a:spLocks noChangeArrowheads="1"/>
          </p:cNvSpPr>
          <p:nvPr/>
        </p:nvSpPr>
        <p:spPr bwMode="auto">
          <a:xfrm>
            <a:off x="5035564" y="2829578"/>
            <a:ext cx="2153836" cy="2152369"/>
          </a:xfrm>
          <a:prstGeom prst="ellipse">
            <a:avLst/>
          </a:prstGeom>
          <a:solidFill>
            <a:sysClr val="window" lastClr="FFFFFF"/>
          </a:solidFill>
          <a:ln w="9525">
            <a:solidFill>
              <a:srgbClr val="000000"/>
            </a:solidFill>
            <a:round/>
          </a:ln>
          <a:effectLst/>
        </p:spPr>
        <p:txBody>
          <a:bodyPr vert="horz" wrap="square" lIns="91440" tIns="45720" rIns="91440" bIns="45720" numCol="1" anchor="t" anchorCtr="0" compatLnSpc="1"/>
          <a:p>
            <a:endParaRPr lang="en-US"/>
          </a:p>
        </p:txBody>
      </p:sp>
      <p:sp>
        <p:nvSpPr>
          <p:cNvPr id="9" name="Freeform 6"/>
          <p:cNvSpPr/>
          <p:nvPr/>
        </p:nvSpPr>
        <p:spPr bwMode="auto">
          <a:xfrm>
            <a:off x="4603032" y="1908605"/>
            <a:ext cx="1502095" cy="1119585"/>
          </a:xfrm>
          <a:custGeom>
            <a:avLst/>
            <a:gdLst>
              <a:gd name="T0" fmla="*/ 0 w 778"/>
              <a:gd name="T1" fmla="*/ 353 h 581"/>
              <a:gd name="T2" fmla="*/ 288 w 778"/>
              <a:gd name="T3" fmla="*/ 581 h 581"/>
              <a:gd name="T4" fmla="*/ 778 w 778"/>
              <a:gd name="T5" fmla="*/ 367 h 581"/>
              <a:gd name="T6" fmla="*/ 778 w 778"/>
              <a:gd name="T7" fmla="*/ 0 h 581"/>
              <a:gd name="T8" fmla="*/ 0 w 778"/>
              <a:gd name="T9" fmla="*/ 353 h 581"/>
            </a:gdLst>
            <a:ahLst/>
            <a:cxnLst>
              <a:cxn ang="0">
                <a:pos x="T0" y="T1"/>
              </a:cxn>
              <a:cxn ang="0">
                <a:pos x="T2" y="T3"/>
              </a:cxn>
              <a:cxn ang="0">
                <a:pos x="T4" y="T5"/>
              </a:cxn>
              <a:cxn ang="0">
                <a:pos x="T6" y="T7"/>
              </a:cxn>
              <a:cxn ang="0">
                <a:pos x="T8" y="T9"/>
              </a:cxn>
            </a:cxnLst>
            <a:rect l="0" t="0" r="r" b="b"/>
            <a:pathLst>
              <a:path w="778" h="581">
                <a:moveTo>
                  <a:pt x="0" y="353"/>
                </a:moveTo>
                <a:cubicBezTo>
                  <a:pt x="288" y="581"/>
                  <a:pt x="288" y="581"/>
                  <a:pt x="288" y="581"/>
                </a:cubicBezTo>
                <a:cubicBezTo>
                  <a:pt x="410" y="449"/>
                  <a:pt x="584" y="367"/>
                  <a:pt x="778" y="367"/>
                </a:cubicBezTo>
                <a:cubicBezTo>
                  <a:pt x="778" y="0"/>
                  <a:pt x="778" y="0"/>
                  <a:pt x="778" y="0"/>
                </a:cubicBezTo>
                <a:cubicBezTo>
                  <a:pt x="468" y="0"/>
                  <a:pt x="189" y="136"/>
                  <a:pt x="0" y="353"/>
                </a:cubicBezTo>
                <a:close/>
              </a:path>
            </a:pathLst>
          </a:custGeom>
          <a:solidFill>
            <a:srgbClr val="8B8ED1"/>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0" name="Oval 7"/>
          <p:cNvSpPr>
            <a:spLocks noChangeArrowheads="1"/>
          </p:cNvSpPr>
          <p:nvPr/>
        </p:nvSpPr>
        <p:spPr bwMode="auto">
          <a:xfrm>
            <a:off x="4904628" y="1789438"/>
            <a:ext cx="856238" cy="856240"/>
          </a:xfrm>
          <a:prstGeom prst="ellipse">
            <a:avLst/>
          </a:prstGeom>
          <a:solidFill>
            <a:srgbClr val="8B8ED1">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6" name="Rectangle 8"/>
          <p:cNvSpPr>
            <a:spLocks noChangeArrowheads="1"/>
          </p:cNvSpPr>
          <p:nvPr/>
        </p:nvSpPr>
        <p:spPr bwMode="auto">
          <a:xfrm>
            <a:off x="5247417" y="2357322"/>
            <a:ext cx="170659" cy="36780"/>
          </a:xfrm>
          <a:prstGeom prst="rect">
            <a:avLst/>
          </a:prstGeom>
          <a:solidFill>
            <a:sysClr val="window" lastClr="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
            <a:endParaRPr lang="en-US"/>
          </a:p>
        </p:txBody>
      </p:sp>
      <p:sp>
        <p:nvSpPr>
          <p:cNvPr id="17" name="Freeform 9"/>
          <p:cNvSpPr/>
          <p:nvPr/>
        </p:nvSpPr>
        <p:spPr bwMode="auto">
          <a:xfrm>
            <a:off x="5217993" y="2411756"/>
            <a:ext cx="228036" cy="26482"/>
          </a:xfrm>
          <a:custGeom>
            <a:avLst/>
            <a:gdLst>
              <a:gd name="T0" fmla="*/ 118 w 118"/>
              <a:gd name="T1" fmla="*/ 7 h 14"/>
              <a:gd name="T2" fmla="*/ 111 w 118"/>
              <a:gd name="T3" fmla="*/ 14 h 14"/>
              <a:gd name="T4" fmla="*/ 7 w 118"/>
              <a:gd name="T5" fmla="*/ 14 h 14"/>
              <a:gd name="T6" fmla="*/ 0 w 118"/>
              <a:gd name="T7" fmla="*/ 7 h 14"/>
              <a:gd name="T8" fmla="*/ 0 w 118"/>
              <a:gd name="T9" fmla="*/ 7 h 14"/>
              <a:gd name="T10" fmla="*/ 7 w 118"/>
              <a:gd name="T11" fmla="*/ 0 h 14"/>
              <a:gd name="T12" fmla="*/ 111 w 118"/>
              <a:gd name="T13" fmla="*/ 0 h 14"/>
              <a:gd name="T14" fmla="*/ 118 w 118"/>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14">
                <a:moveTo>
                  <a:pt x="118" y="7"/>
                </a:moveTo>
                <a:cubicBezTo>
                  <a:pt x="118" y="11"/>
                  <a:pt x="115" y="14"/>
                  <a:pt x="111" y="14"/>
                </a:cubicBezTo>
                <a:cubicBezTo>
                  <a:pt x="7" y="14"/>
                  <a:pt x="7" y="14"/>
                  <a:pt x="7" y="14"/>
                </a:cubicBezTo>
                <a:cubicBezTo>
                  <a:pt x="3" y="14"/>
                  <a:pt x="0" y="11"/>
                  <a:pt x="0" y="7"/>
                </a:cubicBezTo>
                <a:cubicBezTo>
                  <a:pt x="0" y="7"/>
                  <a:pt x="0" y="7"/>
                  <a:pt x="0" y="7"/>
                </a:cubicBezTo>
                <a:cubicBezTo>
                  <a:pt x="0" y="3"/>
                  <a:pt x="3" y="0"/>
                  <a:pt x="7" y="0"/>
                </a:cubicBezTo>
                <a:cubicBezTo>
                  <a:pt x="111" y="0"/>
                  <a:pt x="111" y="0"/>
                  <a:pt x="111" y="0"/>
                </a:cubicBezTo>
                <a:cubicBezTo>
                  <a:pt x="115" y="0"/>
                  <a:pt x="118" y="3"/>
                  <a:pt x="118" y="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8" name="Freeform 10"/>
          <p:cNvSpPr>
            <a:spLocks noEditPoints="1"/>
          </p:cNvSpPr>
          <p:nvPr/>
        </p:nvSpPr>
        <p:spPr bwMode="auto">
          <a:xfrm>
            <a:off x="5094412" y="1995406"/>
            <a:ext cx="476669" cy="342790"/>
          </a:xfrm>
          <a:custGeom>
            <a:avLst/>
            <a:gdLst>
              <a:gd name="T0" fmla="*/ 232 w 247"/>
              <a:gd name="T1" fmla="*/ 0 h 178"/>
              <a:gd name="T2" fmla="*/ 14 w 247"/>
              <a:gd name="T3" fmla="*/ 0 h 178"/>
              <a:gd name="T4" fmla="*/ 0 w 247"/>
              <a:gd name="T5" fmla="*/ 15 h 178"/>
              <a:gd name="T6" fmla="*/ 0 w 247"/>
              <a:gd name="T7" fmla="*/ 163 h 178"/>
              <a:gd name="T8" fmla="*/ 14 w 247"/>
              <a:gd name="T9" fmla="*/ 178 h 178"/>
              <a:gd name="T10" fmla="*/ 232 w 247"/>
              <a:gd name="T11" fmla="*/ 178 h 178"/>
              <a:gd name="T12" fmla="*/ 247 w 247"/>
              <a:gd name="T13" fmla="*/ 163 h 178"/>
              <a:gd name="T14" fmla="*/ 247 w 247"/>
              <a:gd name="T15" fmla="*/ 15 h 178"/>
              <a:gd name="T16" fmla="*/ 232 w 247"/>
              <a:gd name="T17" fmla="*/ 0 h 178"/>
              <a:gd name="T18" fmla="*/ 220 w 247"/>
              <a:gd name="T19" fmla="*/ 147 h 178"/>
              <a:gd name="T20" fmla="*/ 209 w 247"/>
              <a:gd name="T21" fmla="*/ 159 h 178"/>
              <a:gd name="T22" fmla="*/ 38 w 247"/>
              <a:gd name="T23" fmla="*/ 159 h 178"/>
              <a:gd name="T24" fmla="*/ 26 w 247"/>
              <a:gd name="T25" fmla="*/ 147 h 178"/>
              <a:gd name="T26" fmla="*/ 26 w 247"/>
              <a:gd name="T27" fmla="*/ 31 h 178"/>
              <a:gd name="T28" fmla="*/ 38 w 247"/>
              <a:gd name="T29" fmla="*/ 19 h 178"/>
              <a:gd name="T30" fmla="*/ 209 w 247"/>
              <a:gd name="T31" fmla="*/ 19 h 178"/>
              <a:gd name="T32" fmla="*/ 220 w 247"/>
              <a:gd name="T33" fmla="*/ 31 h 178"/>
              <a:gd name="T34" fmla="*/ 220 w 247"/>
              <a:gd name="T35" fmla="*/ 14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 h="178">
                <a:moveTo>
                  <a:pt x="232" y="0"/>
                </a:moveTo>
                <a:cubicBezTo>
                  <a:pt x="14" y="0"/>
                  <a:pt x="14" y="0"/>
                  <a:pt x="14" y="0"/>
                </a:cubicBezTo>
                <a:cubicBezTo>
                  <a:pt x="6" y="0"/>
                  <a:pt x="0" y="7"/>
                  <a:pt x="0" y="15"/>
                </a:cubicBezTo>
                <a:cubicBezTo>
                  <a:pt x="0" y="163"/>
                  <a:pt x="0" y="163"/>
                  <a:pt x="0" y="163"/>
                </a:cubicBezTo>
                <a:cubicBezTo>
                  <a:pt x="0" y="171"/>
                  <a:pt x="6" y="178"/>
                  <a:pt x="14" y="178"/>
                </a:cubicBezTo>
                <a:cubicBezTo>
                  <a:pt x="232" y="178"/>
                  <a:pt x="232" y="178"/>
                  <a:pt x="232" y="178"/>
                </a:cubicBezTo>
                <a:cubicBezTo>
                  <a:pt x="240" y="178"/>
                  <a:pt x="247" y="171"/>
                  <a:pt x="247" y="163"/>
                </a:cubicBezTo>
                <a:cubicBezTo>
                  <a:pt x="247" y="15"/>
                  <a:pt x="247" y="15"/>
                  <a:pt x="247" y="15"/>
                </a:cubicBezTo>
                <a:cubicBezTo>
                  <a:pt x="247" y="7"/>
                  <a:pt x="240" y="0"/>
                  <a:pt x="232" y="0"/>
                </a:cubicBezTo>
                <a:close/>
                <a:moveTo>
                  <a:pt x="220" y="147"/>
                </a:moveTo>
                <a:cubicBezTo>
                  <a:pt x="220" y="154"/>
                  <a:pt x="215" y="159"/>
                  <a:pt x="209" y="159"/>
                </a:cubicBezTo>
                <a:cubicBezTo>
                  <a:pt x="38" y="159"/>
                  <a:pt x="38" y="159"/>
                  <a:pt x="38" y="159"/>
                </a:cubicBezTo>
                <a:cubicBezTo>
                  <a:pt x="31" y="159"/>
                  <a:pt x="26" y="154"/>
                  <a:pt x="26" y="147"/>
                </a:cubicBezTo>
                <a:cubicBezTo>
                  <a:pt x="26" y="31"/>
                  <a:pt x="26" y="31"/>
                  <a:pt x="26" y="31"/>
                </a:cubicBezTo>
                <a:cubicBezTo>
                  <a:pt x="26" y="24"/>
                  <a:pt x="31" y="19"/>
                  <a:pt x="38" y="19"/>
                </a:cubicBezTo>
                <a:cubicBezTo>
                  <a:pt x="209" y="19"/>
                  <a:pt x="209" y="19"/>
                  <a:pt x="209" y="19"/>
                </a:cubicBezTo>
                <a:cubicBezTo>
                  <a:pt x="215" y="19"/>
                  <a:pt x="220" y="24"/>
                  <a:pt x="220" y="31"/>
                </a:cubicBezTo>
                <a:lnTo>
                  <a:pt x="220" y="14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1" name="Freeform 11"/>
          <p:cNvSpPr/>
          <p:nvPr/>
        </p:nvSpPr>
        <p:spPr bwMode="auto">
          <a:xfrm>
            <a:off x="6324335" y="1923317"/>
            <a:ext cx="1647744" cy="1493270"/>
          </a:xfrm>
          <a:custGeom>
            <a:avLst/>
            <a:gdLst>
              <a:gd name="T0" fmla="*/ 18 w 854"/>
              <a:gd name="T1" fmla="*/ 0 h 774"/>
              <a:gd name="T2" fmla="*/ 0 w 854"/>
              <a:gd name="T3" fmla="*/ 368 h 774"/>
              <a:gd name="T4" fmla="*/ 505 w 854"/>
              <a:gd name="T5" fmla="*/ 774 h 774"/>
              <a:gd name="T6" fmla="*/ 854 w 854"/>
              <a:gd name="T7" fmla="*/ 660 h 774"/>
              <a:gd name="T8" fmla="*/ 18 w 854"/>
              <a:gd name="T9" fmla="*/ 0 h 774"/>
            </a:gdLst>
            <a:ahLst/>
            <a:cxnLst>
              <a:cxn ang="0">
                <a:pos x="T0" y="T1"/>
              </a:cxn>
              <a:cxn ang="0">
                <a:pos x="T2" y="T3"/>
              </a:cxn>
              <a:cxn ang="0">
                <a:pos x="T4" y="T5"/>
              </a:cxn>
              <a:cxn ang="0">
                <a:pos x="T6" y="T7"/>
              </a:cxn>
              <a:cxn ang="0">
                <a:pos x="T8" y="T9"/>
              </a:cxn>
            </a:cxnLst>
            <a:rect l="0" t="0" r="r" b="b"/>
            <a:pathLst>
              <a:path w="854" h="774">
                <a:moveTo>
                  <a:pt x="18" y="0"/>
                </a:moveTo>
                <a:cubicBezTo>
                  <a:pt x="0" y="368"/>
                  <a:pt x="0" y="368"/>
                  <a:pt x="0" y="368"/>
                </a:cubicBezTo>
                <a:cubicBezTo>
                  <a:pt x="229" y="408"/>
                  <a:pt x="419" y="564"/>
                  <a:pt x="505" y="774"/>
                </a:cubicBezTo>
                <a:cubicBezTo>
                  <a:pt x="854" y="660"/>
                  <a:pt x="854" y="660"/>
                  <a:pt x="854" y="660"/>
                </a:cubicBezTo>
                <a:cubicBezTo>
                  <a:pt x="721" y="309"/>
                  <a:pt x="403" y="49"/>
                  <a:pt x="18" y="0"/>
                </a:cubicBezTo>
                <a:close/>
              </a:path>
            </a:pathLst>
          </a:custGeom>
          <a:solidFill>
            <a:srgbClr val="FFC801"/>
          </a:solidFill>
          <a:ln>
            <a:noFill/>
          </a:ln>
          <a:effectLst>
            <a:outerShdw blurRad="50800" dist="38100" dir="10800000" algn="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2" name="Oval 12"/>
          <p:cNvSpPr>
            <a:spLocks noChangeArrowheads="1"/>
          </p:cNvSpPr>
          <p:nvPr/>
        </p:nvSpPr>
        <p:spPr bwMode="auto">
          <a:xfrm>
            <a:off x="6812774" y="1995406"/>
            <a:ext cx="856238" cy="856240"/>
          </a:xfrm>
          <a:prstGeom prst="ellipse">
            <a:avLst/>
          </a:prstGeom>
          <a:solidFill>
            <a:srgbClr val="FFC801">
              <a:lumMod val="75000"/>
            </a:srgbClr>
          </a:solidFill>
          <a:ln>
            <a:noFill/>
          </a:ln>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21" name="Freeform 13"/>
          <p:cNvSpPr/>
          <p:nvPr/>
        </p:nvSpPr>
        <p:spPr bwMode="auto">
          <a:xfrm>
            <a:off x="6996674" y="2207259"/>
            <a:ext cx="489909" cy="432533"/>
          </a:xfrm>
          <a:custGeom>
            <a:avLst/>
            <a:gdLst>
              <a:gd name="T0" fmla="*/ 195 w 254"/>
              <a:gd name="T1" fmla="*/ 0 h 224"/>
              <a:gd name="T2" fmla="*/ 58 w 254"/>
              <a:gd name="T3" fmla="*/ 0 h 224"/>
              <a:gd name="T4" fmla="*/ 0 w 254"/>
              <a:gd name="T5" fmla="*/ 59 h 224"/>
              <a:gd name="T6" fmla="*/ 0 w 254"/>
              <a:gd name="T7" fmla="*/ 128 h 224"/>
              <a:gd name="T8" fmla="*/ 58 w 254"/>
              <a:gd name="T9" fmla="*/ 187 h 224"/>
              <a:gd name="T10" fmla="*/ 138 w 254"/>
              <a:gd name="T11" fmla="*/ 187 h 224"/>
              <a:gd name="T12" fmla="*/ 203 w 254"/>
              <a:gd name="T13" fmla="*/ 224 h 224"/>
              <a:gd name="T14" fmla="*/ 203 w 254"/>
              <a:gd name="T15" fmla="*/ 186 h 224"/>
              <a:gd name="T16" fmla="*/ 254 w 254"/>
              <a:gd name="T17" fmla="*/ 128 h 224"/>
              <a:gd name="T18" fmla="*/ 254 w 254"/>
              <a:gd name="T19" fmla="*/ 59 h 224"/>
              <a:gd name="T20" fmla="*/ 195 w 254"/>
              <a:gd name="T2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4" h="224">
                <a:moveTo>
                  <a:pt x="195" y="0"/>
                </a:moveTo>
                <a:cubicBezTo>
                  <a:pt x="58" y="0"/>
                  <a:pt x="58" y="0"/>
                  <a:pt x="58" y="0"/>
                </a:cubicBezTo>
                <a:cubicBezTo>
                  <a:pt x="26" y="0"/>
                  <a:pt x="0" y="26"/>
                  <a:pt x="0" y="59"/>
                </a:cubicBezTo>
                <a:cubicBezTo>
                  <a:pt x="0" y="128"/>
                  <a:pt x="0" y="128"/>
                  <a:pt x="0" y="128"/>
                </a:cubicBezTo>
                <a:cubicBezTo>
                  <a:pt x="0" y="161"/>
                  <a:pt x="26" y="187"/>
                  <a:pt x="58" y="187"/>
                </a:cubicBezTo>
                <a:cubicBezTo>
                  <a:pt x="138" y="187"/>
                  <a:pt x="138" y="187"/>
                  <a:pt x="138" y="187"/>
                </a:cubicBezTo>
                <a:cubicBezTo>
                  <a:pt x="203" y="224"/>
                  <a:pt x="203" y="224"/>
                  <a:pt x="203" y="224"/>
                </a:cubicBezTo>
                <a:cubicBezTo>
                  <a:pt x="203" y="186"/>
                  <a:pt x="203" y="186"/>
                  <a:pt x="203" y="186"/>
                </a:cubicBezTo>
                <a:cubicBezTo>
                  <a:pt x="232" y="182"/>
                  <a:pt x="254" y="158"/>
                  <a:pt x="254" y="128"/>
                </a:cubicBezTo>
                <a:cubicBezTo>
                  <a:pt x="254" y="59"/>
                  <a:pt x="254" y="59"/>
                  <a:pt x="254" y="59"/>
                </a:cubicBezTo>
                <a:cubicBezTo>
                  <a:pt x="254" y="26"/>
                  <a:pt x="228" y="0"/>
                  <a:pt x="195"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22" name="Freeform 14"/>
          <p:cNvSpPr/>
          <p:nvPr/>
        </p:nvSpPr>
        <p:spPr bwMode="auto">
          <a:xfrm>
            <a:off x="4791345" y="4906915"/>
            <a:ext cx="1909617" cy="994533"/>
          </a:xfrm>
          <a:custGeom>
            <a:avLst/>
            <a:gdLst>
              <a:gd name="T0" fmla="*/ 680 w 989"/>
              <a:gd name="T1" fmla="*/ 516 h 516"/>
              <a:gd name="T2" fmla="*/ 989 w 989"/>
              <a:gd name="T3" fmla="*/ 469 h 516"/>
              <a:gd name="T4" fmla="*/ 877 w 989"/>
              <a:gd name="T5" fmla="*/ 119 h 516"/>
              <a:gd name="T6" fmla="*/ 680 w 989"/>
              <a:gd name="T7" fmla="*/ 149 h 516"/>
              <a:gd name="T8" fmla="*/ 260 w 989"/>
              <a:gd name="T9" fmla="*/ 0 h 516"/>
              <a:gd name="T10" fmla="*/ 0 w 989"/>
              <a:gd name="T11" fmla="*/ 261 h 516"/>
              <a:gd name="T12" fmla="*/ 680 w 989"/>
              <a:gd name="T13" fmla="*/ 516 h 516"/>
            </a:gdLst>
            <a:ahLst/>
            <a:cxnLst>
              <a:cxn ang="0">
                <a:pos x="T0" y="T1"/>
              </a:cxn>
              <a:cxn ang="0">
                <a:pos x="T2" y="T3"/>
              </a:cxn>
              <a:cxn ang="0">
                <a:pos x="T4" y="T5"/>
              </a:cxn>
              <a:cxn ang="0">
                <a:pos x="T6" y="T7"/>
              </a:cxn>
              <a:cxn ang="0">
                <a:pos x="T8" y="T9"/>
              </a:cxn>
              <a:cxn ang="0">
                <a:pos x="T10" y="T11"/>
              </a:cxn>
              <a:cxn ang="0">
                <a:pos x="T12" y="T13"/>
              </a:cxn>
            </a:cxnLst>
            <a:rect l="0" t="0" r="r" b="b"/>
            <a:pathLst>
              <a:path w="989" h="516">
                <a:moveTo>
                  <a:pt x="680" y="516"/>
                </a:moveTo>
                <a:cubicBezTo>
                  <a:pt x="788" y="516"/>
                  <a:pt x="892" y="499"/>
                  <a:pt x="989" y="469"/>
                </a:cubicBezTo>
                <a:cubicBezTo>
                  <a:pt x="877" y="119"/>
                  <a:pt x="877" y="119"/>
                  <a:pt x="877" y="119"/>
                </a:cubicBezTo>
                <a:cubicBezTo>
                  <a:pt x="815" y="139"/>
                  <a:pt x="749" y="149"/>
                  <a:pt x="680" y="149"/>
                </a:cubicBezTo>
                <a:cubicBezTo>
                  <a:pt x="521" y="149"/>
                  <a:pt x="374" y="93"/>
                  <a:pt x="260" y="0"/>
                </a:cubicBezTo>
                <a:cubicBezTo>
                  <a:pt x="0" y="261"/>
                  <a:pt x="0" y="261"/>
                  <a:pt x="0" y="261"/>
                </a:cubicBezTo>
                <a:cubicBezTo>
                  <a:pt x="182" y="420"/>
                  <a:pt x="420" y="516"/>
                  <a:pt x="680" y="516"/>
                </a:cubicBezTo>
                <a:close/>
              </a:path>
            </a:pathLst>
          </a:custGeom>
          <a:solidFill>
            <a:srgbClr val="00B69F"/>
          </a:solidFill>
          <a:ln>
            <a:noFill/>
          </a:ln>
          <a:effectLst>
            <a:outerShdw blurRad="50800" dist="38100" dir="16200000"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3" name="Oval 15"/>
          <p:cNvSpPr>
            <a:spLocks noChangeArrowheads="1"/>
          </p:cNvSpPr>
          <p:nvPr/>
        </p:nvSpPr>
        <p:spPr bwMode="auto">
          <a:xfrm>
            <a:off x="5282726" y="5279129"/>
            <a:ext cx="857709" cy="856240"/>
          </a:xfrm>
          <a:prstGeom prst="ellipse">
            <a:avLst/>
          </a:prstGeom>
          <a:solidFill>
            <a:srgbClr val="00B69F">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14" name="Freeform 16"/>
          <p:cNvSpPr>
            <a:spLocks noEditPoints="1"/>
          </p:cNvSpPr>
          <p:nvPr/>
        </p:nvSpPr>
        <p:spPr bwMode="auto">
          <a:xfrm>
            <a:off x="5521060" y="5454202"/>
            <a:ext cx="381041" cy="536989"/>
          </a:xfrm>
          <a:custGeom>
            <a:avLst/>
            <a:gdLst>
              <a:gd name="T0" fmla="*/ 197 w 197"/>
              <a:gd name="T1" fmla="*/ 99 h 278"/>
              <a:gd name="T2" fmla="*/ 99 w 197"/>
              <a:gd name="T3" fmla="*/ 0 h 278"/>
              <a:gd name="T4" fmla="*/ 0 w 197"/>
              <a:gd name="T5" fmla="*/ 99 h 278"/>
              <a:gd name="T6" fmla="*/ 4 w 197"/>
              <a:gd name="T7" fmla="*/ 125 h 278"/>
              <a:gd name="T8" fmla="*/ 4 w 197"/>
              <a:gd name="T9" fmla="*/ 125 h 278"/>
              <a:gd name="T10" fmla="*/ 98 w 197"/>
              <a:gd name="T11" fmla="*/ 278 h 278"/>
              <a:gd name="T12" fmla="*/ 193 w 197"/>
              <a:gd name="T13" fmla="*/ 126 h 278"/>
              <a:gd name="T14" fmla="*/ 193 w 197"/>
              <a:gd name="T15" fmla="*/ 126 h 278"/>
              <a:gd name="T16" fmla="*/ 197 w 197"/>
              <a:gd name="T17" fmla="*/ 99 h 278"/>
              <a:gd name="T18" fmla="*/ 99 w 197"/>
              <a:gd name="T19" fmla="*/ 60 h 278"/>
              <a:gd name="T20" fmla="*/ 138 w 197"/>
              <a:gd name="T21" fmla="*/ 99 h 278"/>
              <a:gd name="T22" fmla="*/ 99 w 197"/>
              <a:gd name="T23" fmla="*/ 138 h 278"/>
              <a:gd name="T24" fmla="*/ 60 w 197"/>
              <a:gd name="T25" fmla="*/ 99 h 278"/>
              <a:gd name="T26" fmla="*/ 99 w 197"/>
              <a:gd name="T27" fmla="*/ 6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278">
                <a:moveTo>
                  <a:pt x="197" y="99"/>
                </a:moveTo>
                <a:cubicBezTo>
                  <a:pt x="197" y="44"/>
                  <a:pt x="153" y="0"/>
                  <a:pt x="99" y="0"/>
                </a:cubicBezTo>
                <a:cubicBezTo>
                  <a:pt x="44" y="0"/>
                  <a:pt x="0" y="44"/>
                  <a:pt x="0" y="99"/>
                </a:cubicBezTo>
                <a:cubicBezTo>
                  <a:pt x="0" y="108"/>
                  <a:pt x="2" y="117"/>
                  <a:pt x="4" y="125"/>
                </a:cubicBezTo>
                <a:cubicBezTo>
                  <a:pt x="4" y="125"/>
                  <a:pt x="4" y="125"/>
                  <a:pt x="4" y="125"/>
                </a:cubicBezTo>
                <a:cubicBezTo>
                  <a:pt x="4" y="125"/>
                  <a:pt x="13" y="185"/>
                  <a:pt x="98" y="278"/>
                </a:cubicBezTo>
                <a:cubicBezTo>
                  <a:pt x="177" y="197"/>
                  <a:pt x="193" y="126"/>
                  <a:pt x="193" y="126"/>
                </a:cubicBezTo>
                <a:cubicBezTo>
                  <a:pt x="193" y="126"/>
                  <a:pt x="193" y="126"/>
                  <a:pt x="193" y="126"/>
                </a:cubicBezTo>
                <a:cubicBezTo>
                  <a:pt x="196" y="117"/>
                  <a:pt x="197" y="108"/>
                  <a:pt x="197" y="99"/>
                </a:cubicBezTo>
                <a:close/>
                <a:moveTo>
                  <a:pt x="99" y="60"/>
                </a:moveTo>
                <a:cubicBezTo>
                  <a:pt x="120" y="60"/>
                  <a:pt x="138" y="77"/>
                  <a:pt x="138" y="99"/>
                </a:cubicBezTo>
                <a:cubicBezTo>
                  <a:pt x="138" y="120"/>
                  <a:pt x="120" y="138"/>
                  <a:pt x="99" y="138"/>
                </a:cubicBezTo>
                <a:cubicBezTo>
                  <a:pt x="77" y="138"/>
                  <a:pt x="60" y="120"/>
                  <a:pt x="60" y="99"/>
                </a:cubicBezTo>
                <a:cubicBezTo>
                  <a:pt x="60" y="77"/>
                  <a:pt x="77" y="60"/>
                  <a:pt x="99" y="60"/>
                </a:cubicBezTo>
                <a:close/>
              </a:path>
            </a:pathLst>
          </a:custGeom>
          <a:solidFill>
            <a:sysClr val="window" lastClr="FFFFFF"/>
          </a:solidFill>
          <a:ln w="9525">
            <a:noFill/>
            <a:round/>
          </a:ln>
        </p:spPr>
        <p:txBody>
          <a:bodyPr vert="horz" wrap="square" lIns="91440" tIns="45720" rIns="91440" bIns="45720" numCol="1" anchor="t" anchorCtr="0" compatLnSpc="1"/>
          <a:p>
            <a:endParaRPr lang="en-US"/>
          </a:p>
        </p:txBody>
      </p:sp>
      <p:sp>
        <p:nvSpPr>
          <p:cNvPr id="15" name="Freeform 17"/>
          <p:cNvSpPr/>
          <p:nvPr/>
        </p:nvSpPr>
        <p:spPr bwMode="auto">
          <a:xfrm>
            <a:off x="6689193" y="3425415"/>
            <a:ext cx="1415294" cy="2293604"/>
          </a:xfrm>
          <a:custGeom>
            <a:avLst/>
            <a:gdLst>
              <a:gd name="T0" fmla="*/ 733 w 733"/>
              <a:gd name="T1" fmla="*/ 248 h 1189"/>
              <a:gd name="T2" fmla="*/ 703 w 733"/>
              <a:gd name="T3" fmla="*/ 0 h 1189"/>
              <a:gd name="T4" fmla="*/ 350 w 733"/>
              <a:gd name="T5" fmla="*/ 105 h 1189"/>
              <a:gd name="T6" fmla="*/ 366 w 733"/>
              <a:gd name="T7" fmla="*/ 248 h 1189"/>
              <a:gd name="T8" fmla="*/ 0 w 733"/>
              <a:gd name="T9" fmla="*/ 844 h 1189"/>
              <a:gd name="T10" fmla="*/ 130 w 733"/>
              <a:gd name="T11" fmla="*/ 1189 h 1189"/>
              <a:gd name="T12" fmla="*/ 733 w 733"/>
              <a:gd name="T13" fmla="*/ 248 h 1189"/>
            </a:gdLst>
            <a:ahLst/>
            <a:cxnLst>
              <a:cxn ang="0">
                <a:pos x="T0" y="T1"/>
              </a:cxn>
              <a:cxn ang="0">
                <a:pos x="T2" y="T3"/>
              </a:cxn>
              <a:cxn ang="0">
                <a:pos x="T4" y="T5"/>
              </a:cxn>
              <a:cxn ang="0">
                <a:pos x="T6" y="T7"/>
              </a:cxn>
              <a:cxn ang="0">
                <a:pos x="T8" y="T9"/>
              </a:cxn>
              <a:cxn ang="0">
                <a:pos x="T10" y="T11"/>
              </a:cxn>
              <a:cxn ang="0">
                <a:pos x="T12" y="T13"/>
              </a:cxn>
            </a:cxnLst>
            <a:rect l="0" t="0" r="r" b="b"/>
            <a:pathLst>
              <a:path w="733" h="1189">
                <a:moveTo>
                  <a:pt x="733" y="248"/>
                </a:moveTo>
                <a:cubicBezTo>
                  <a:pt x="733" y="163"/>
                  <a:pt x="722" y="80"/>
                  <a:pt x="703" y="0"/>
                </a:cubicBezTo>
                <a:cubicBezTo>
                  <a:pt x="350" y="105"/>
                  <a:pt x="350" y="105"/>
                  <a:pt x="350" y="105"/>
                </a:cubicBezTo>
                <a:cubicBezTo>
                  <a:pt x="360" y="151"/>
                  <a:pt x="366" y="199"/>
                  <a:pt x="366" y="248"/>
                </a:cubicBezTo>
                <a:cubicBezTo>
                  <a:pt x="366" y="508"/>
                  <a:pt x="217" y="734"/>
                  <a:pt x="0" y="844"/>
                </a:cubicBezTo>
                <a:cubicBezTo>
                  <a:pt x="130" y="1189"/>
                  <a:pt x="130" y="1189"/>
                  <a:pt x="130" y="1189"/>
                </a:cubicBezTo>
                <a:cubicBezTo>
                  <a:pt x="486" y="1025"/>
                  <a:pt x="733" y="666"/>
                  <a:pt x="733" y="248"/>
                </a:cubicBezTo>
                <a:close/>
              </a:path>
            </a:pathLst>
          </a:custGeom>
          <a:solidFill>
            <a:srgbClr val="ABD100"/>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33" name="Oval 18"/>
          <p:cNvSpPr>
            <a:spLocks noChangeArrowheads="1"/>
          </p:cNvSpPr>
          <p:nvPr/>
        </p:nvSpPr>
        <p:spPr bwMode="auto">
          <a:xfrm>
            <a:off x="7364473" y="4262529"/>
            <a:ext cx="859181" cy="856240"/>
          </a:xfrm>
          <a:prstGeom prst="ellipse">
            <a:avLst/>
          </a:prstGeom>
          <a:solidFill>
            <a:srgbClr val="ABD100">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34" name="Freeform 19"/>
          <p:cNvSpPr>
            <a:spLocks noEditPoints="1"/>
          </p:cNvSpPr>
          <p:nvPr/>
        </p:nvSpPr>
        <p:spPr bwMode="auto">
          <a:xfrm>
            <a:off x="7557201" y="4461141"/>
            <a:ext cx="479611" cy="463429"/>
          </a:xfrm>
          <a:custGeom>
            <a:avLst/>
            <a:gdLst>
              <a:gd name="T0" fmla="*/ 241 w 248"/>
              <a:gd name="T1" fmla="*/ 206 h 240"/>
              <a:gd name="T2" fmla="*/ 171 w 248"/>
              <a:gd name="T3" fmla="*/ 139 h 240"/>
              <a:gd name="T4" fmla="*/ 167 w 248"/>
              <a:gd name="T5" fmla="*/ 136 h 240"/>
              <a:gd name="T6" fmla="*/ 179 w 248"/>
              <a:gd name="T7" fmla="*/ 90 h 240"/>
              <a:gd name="T8" fmla="*/ 90 w 248"/>
              <a:gd name="T9" fmla="*/ 0 h 240"/>
              <a:gd name="T10" fmla="*/ 0 w 248"/>
              <a:gd name="T11" fmla="*/ 90 h 240"/>
              <a:gd name="T12" fmla="*/ 90 w 248"/>
              <a:gd name="T13" fmla="*/ 180 h 240"/>
              <a:gd name="T14" fmla="*/ 140 w 248"/>
              <a:gd name="T15" fmla="*/ 164 h 240"/>
              <a:gd name="T16" fmla="*/ 141 w 248"/>
              <a:gd name="T17" fmla="*/ 165 h 240"/>
              <a:gd name="T18" fmla="*/ 211 w 248"/>
              <a:gd name="T19" fmla="*/ 231 h 240"/>
              <a:gd name="T20" fmla="*/ 239 w 248"/>
              <a:gd name="T21" fmla="*/ 233 h 240"/>
              <a:gd name="T22" fmla="*/ 241 w 248"/>
              <a:gd name="T23" fmla="*/ 206 h 240"/>
              <a:gd name="T24" fmla="*/ 90 w 248"/>
              <a:gd name="T25" fmla="*/ 148 h 240"/>
              <a:gd name="T26" fmla="*/ 32 w 248"/>
              <a:gd name="T27" fmla="*/ 90 h 240"/>
              <a:gd name="T28" fmla="*/ 90 w 248"/>
              <a:gd name="T29" fmla="*/ 32 h 240"/>
              <a:gd name="T30" fmla="*/ 147 w 248"/>
              <a:gd name="T31" fmla="*/ 90 h 240"/>
              <a:gd name="T32" fmla="*/ 90 w 248"/>
              <a:gd name="T33" fmla="*/ 14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240">
                <a:moveTo>
                  <a:pt x="241" y="206"/>
                </a:moveTo>
                <a:cubicBezTo>
                  <a:pt x="171" y="139"/>
                  <a:pt x="171" y="139"/>
                  <a:pt x="171" y="139"/>
                </a:cubicBezTo>
                <a:cubicBezTo>
                  <a:pt x="170" y="138"/>
                  <a:pt x="168" y="137"/>
                  <a:pt x="167" y="136"/>
                </a:cubicBezTo>
                <a:cubicBezTo>
                  <a:pt x="175" y="122"/>
                  <a:pt x="179" y="107"/>
                  <a:pt x="179" y="90"/>
                </a:cubicBezTo>
                <a:cubicBezTo>
                  <a:pt x="179" y="40"/>
                  <a:pt x="139" y="0"/>
                  <a:pt x="90" y="0"/>
                </a:cubicBezTo>
                <a:cubicBezTo>
                  <a:pt x="40" y="0"/>
                  <a:pt x="0" y="40"/>
                  <a:pt x="0" y="90"/>
                </a:cubicBezTo>
                <a:cubicBezTo>
                  <a:pt x="0" y="139"/>
                  <a:pt x="40" y="180"/>
                  <a:pt x="90" y="180"/>
                </a:cubicBezTo>
                <a:cubicBezTo>
                  <a:pt x="108" y="180"/>
                  <a:pt x="126" y="174"/>
                  <a:pt x="140" y="164"/>
                </a:cubicBezTo>
                <a:cubicBezTo>
                  <a:pt x="141" y="164"/>
                  <a:pt x="141" y="164"/>
                  <a:pt x="141" y="165"/>
                </a:cubicBezTo>
                <a:cubicBezTo>
                  <a:pt x="211" y="231"/>
                  <a:pt x="211" y="231"/>
                  <a:pt x="211" y="231"/>
                </a:cubicBezTo>
                <a:cubicBezTo>
                  <a:pt x="218" y="239"/>
                  <a:pt x="230" y="240"/>
                  <a:pt x="239" y="233"/>
                </a:cubicBezTo>
                <a:cubicBezTo>
                  <a:pt x="247" y="226"/>
                  <a:pt x="248" y="214"/>
                  <a:pt x="241" y="206"/>
                </a:cubicBezTo>
                <a:close/>
                <a:moveTo>
                  <a:pt x="90" y="148"/>
                </a:moveTo>
                <a:cubicBezTo>
                  <a:pt x="58" y="148"/>
                  <a:pt x="32" y="122"/>
                  <a:pt x="32" y="90"/>
                </a:cubicBezTo>
                <a:cubicBezTo>
                  <a:pt x="32" y="58"/>
                  <a:pt x="58" y="32"/>
                  <a:pt x="90" y="32"/>
                </a:cubicBezTo>
                <a:cubicBezTo>
                  <a:pt x="121" y="32"/>
                  <a:pt x="147" y="58"/>
                  <a:pt x="147" y="90"/>
                </a:cubicBezTo>
                <a:cubicBezTo>
                  <a:pt x="147" y="122"/>
                  <a:pt x="121" y="148"/>
                  <a:pt x="90" y="148"/>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35" name="Freeform 20"/>
          <p:cNvSpPr/>
          <p:nvPr/>
        </p:nvSpPr>
        <p:spPr bwMode="auto">
          <a:xfrm>
            <a:off x="4107238" y="2797211"/>
            <a:ext cx="1028369" cy="2431897"/>
          </a:xfrm>
          <a:custGeom>
            <a:avLst/>
            <a:gdLst>
              <a:gd name="T0" fmla="*/ 0 w 533"/>
              <a:gd name="T1" fmla="*/ 574 h 1261"/>
              <a:gd name="T2" fmla="*/ 260 w 533"/>
              <a:gd name="T3" fmla="*/ 1261 h 1261"/>
              <a:gd name="T4" fmla="*/ 533 w 533"/>
              <a:gd name="T5" fmla="*/ 1015 h 1261"/>
              <a:gd name="T6" fmla="*/ 366 w 533"/>
              <a:gd name="T7" fmla="*/ 574 h 1261"/>
              <a:gd name="T8" fmla="*/ 474 w 533"/>
              <a:gd name="T9" fmla="*/ 210 h 1261"/>
              <a:gd name="T10" fmla="*/ 174 w 533"/>
              <a:gd name="T11" fmla="*/ 0 h 1261"/>
              <a:gd name="T12" fmla="*/ 0 w 533"/>
              <a:gd name="T13" fmla="*/ 574 h 1261"/>
            </a:gdLst>
            <a:ahLst/>
            <a:cxnLst>
              <a:cxn ang="0">
                <a:pos x="T0" y="T1"/>
              </a:cxn>
              <a:cxn ang="0">
                <a:pos x="T2" y="T3"/>
              </a:cxn>
              <a:cxn ang="0">
                <a:pos x="T4" y="T5"/>
              </a:cxn>
              <a:cxn ang="0">
                <a:pos x="T6" y="T7"/>
              </a:cxn>
              <a:cxn ang="0">
                <a:pos x="T8" y="T9"/>
              </a:cxn>
              <a:cxn ang="0">
                <a:pos x="T10" y="T11"/>
              </a:cxn>
              <a:cxn ang="0">
                <a:pos x="T12" y="T13"/>
              </a:cxn>
            </a:cxnLst>
            <a:rect l="0" t="0" r="r" b="b"/>
            <a:pathLst>
              <a:path w="533" h="1261">
                <a:moveTo>
                  <a:pt x="0" y="574"/>
                </a:moveTo>
                <a:cubicBezTo>
                  <a:pt x="0" y="838"/>
                  <a:pt x="98" y="1079"/>
                  <a:pt x="260" y="1261"/>
                </a:cubicBezTo>
                <a:cubicBezTo>
                  <a:pt x="533" y="1015"/>
                  <a:pt x="533" y="1015"/>
                  <a:pt x="533" y="1015"/>
                </a:cubicBezTo>
                <a:cubicBezTo>
                  <a:pt x="429" y="898"/>
                  <a:pt x="366" y="743"/>
                  <a:pt x="366" y="574"/>
                </a:cubicBezTo>
                <a:cubicBezTo>
                  <a:pt x="366" y="440"/>
                  <a:pt x="406" y="315"/>
                  <a:pt x="474" y="210"/>
                </a:cubicBezTo>
                <a:cubicBezTo>
                  <a:pt x="174" y="0"/>
                  <a:pt x="174" y="0"/>
                  <a:pt x="174" y="0"/>
                </a:cubicBezTo>
                <a:cubicBezTo>
                  <a:pt x="64" y="164"/>
                  <a:pt x="0" y="362"/>
                  <a:pt x="0" y="574"/>
                </a:cubicBezTo>
                <a:close/>
              </a:path>
            </a:pathLst>
          </a:custGeom>
          <a:solidFill>
            <a:srgbClr val="00C9F3"/>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36" name="Oval 21"/>
          <p:cNvSpPr>
            <a:spLocks noChangeArrowheads="1"/>
          </p:cNvSpPr>
          <p:nvPr/>
        </p:nvSpPr>
        <p:spPr bwMode="auto">
          <a:xfrm>
            <a:off x="3815940" y="3557823"/>
            <a:ext cx="856238" cy="857711"/>
          </a:xfrm>
          <a:prstGeom prst="ellipse">
            <a:avLst/>
          </a:prstGeom>
          <a:solidFill>
            <a:srgbClr val="00C9F3">
              <a:lumMod val="7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p>
            <a:endParaRPr lang="en-US"/>
          </a:p>
        </p:txBody>
      </p:sp>
      <p:sp>
        <p:nvSpPr>
          <p:cNvPr id="37" name="Freeform 22"/>
          <p:cNvSpPr>
            <a:spLocks noEditPoints="1"/>
          </p:cNvSpPr>
          <p:nvPr/>
        </p:nvSpPr>
        <p:spPr bwMode="auto">
          <a:xfrm>
            <a:off x="3992484" y="3797629"/>
            <a:ext cx="500208" cy="376628"/>
          </a:xfrm>
          <a:custGeom>
            <a:avLst/>
            <a:gdLst>
              <a:gd name="T0" fmla="*/ 259 w 259"/>
              <a:gd name="T1" fmla="*/ 162 h 195"/>
              <a:gd name="T2" fmla="*/ 255 w 259"/>
              <a:gd name="T3" fmla="*/ 178 h 195"/>
              <a:gd name="T4" fmla="*/ 173 w 259"/>
              <a:gd name="T5" fmla="*/ 86 h 195"/>
              <a:gd name="T6" fmla="*/ 254 w 259"/>
              <a:gd name="T7" fmla="*/ 15 h 195"/>
              <a:gd name="T8" fmla="*/ 259 w 259"/>
              <a:gd name="T9" fmla="*/ 33 h 195"/>
              <a:gd name="T10" fmla="*/ 259 w 259"/>
              <a:gd name="T11" fmla="*/ 162 h 195"/>
              <a:gd name="T12" fmla="*/ 130 w 259"/>
              <a:gd name="T13" fmla="*/ 103 h 195"/>
              <a:gd name="T14" fmla="*/ 242 w 259"/>
              <a:gd name="T15" fmla="*/ 4 h 195"/>
              <a:gd name="T16" fmla="*/ 227 w 259"/>
              <a:gd name="T17" fmla="*/ 0 h 195"/>
              <a:gd name="T18" fmla="*/ 33 w 259"/>
              <a:gd name="T19" fmla="*/ 0 h 195"/>
              <a:gd name="T20" fmla="*/ 17 w 259"/>
              <a:gd name="T21" fmla="*/ 4 h 195"/>
              <a:gd name="T22" fmla="*/ 130 w 259"/>
              <a:gd name="T23" fmla="*/ 103 h 195"/>
              <a:gd name="T24" fmla="*/ 161 w 259"/>
              <a:gd name="T25" fmla="*/ 97 h 195"/>
              <a:gd name="T26" fmla="*/ 135 w 259"/>
              <a:gd name="T27" fmla="*/ 120 h 195"/>
              <a:gd name="T28" fmla="*/ 130 w 259"/>
              <a:gd name="T29" fmla="*/ 122 h 195"/>
              <a:gd name="T30" fmla="*/ 124 w 259"/>
              <a:gd name="T31" fmla="*/ 120 h 195"/>
              <a:gd name="T32" fmla="*/ 98 w 259"/>
              <a:gd name="T33" fmla="*/ 97 h 195"/>
              <a:gd name="T34" fmla="*/ 16 w 259"/>
              <a:gd name="T35" fmla="*/ 190 h 195"/>
              <a:gd name="T36" fmla="*/ 33 w 259"/>
              <a:gd name="T37" fmla="*/ 195 h 195"/>
              <a:gd name="T38" fmla="*/ 227 w 259"/>
              <a:gd name="T39" fmla="*/ 195 h 195"/>
              <a:gd name="T40" fmla="*/ 244 w 259"/>
              <a:gd name="T41" fmla="*/ 190 h 195"/>
              <a:gd name="T42" fmla="*/ 161 w 259"/>
              <a:gd name="T43" fmla="*/ 97 h 195"/>
              <a:gd name="T44" fmla="*/ 5 w 259"/>
              <a:gd name="T45" fmla="*/ 15 h 195"/>
              <a:gd name="T46" fmla="*/ 0 w 259"/>
              <a:gd name="T47" fmla="*/ 33 h 195"/>
              <a:gd name="T48" fmla="*/ 0 w 259"/>
              <a:gd name="T49" fmla="*/ 162 h 195"/>
              <a:gd name="T50" fmla="*/ 4 w 259"/>
              <a:gd name="T51" fmla="*/ 178 h 195"/>
              <a:gd name="T52" fmla="*/ 86 w 259"/>
              <a:gd name="T53" fmla="*/ 86 h 195"/>
              <a:gd name="T54" fmla="*/ 5 w 259"/>
              <a:gd name="T55" fmla="*/ 15 h 195"/>
              <a:gd name="T56" fmla="*/ 5 w 259"/>
              <a:gd name="T57" fmla="*/ 15 h 195"/>
              <a:gd name="T58" fmla="*/ 5 w 259"/>
              <a:gd name="T59" fmla="*/ 1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9" h="195">
                <a:moveTo>
                  <a:pt x="259" y="162"/>
                </a:moveTo>
                <a:cubicBezTo>
                  <a:pt x="259" y="168"/>
                  <a:pt x="258" y="173"/>
                  <a:pt x="255" y="178"/>
                </a:cubicBezTo>
                <a:cubicBezTo>
                  <a:pt x="173" y="86"/>
                  <a:pt x="173" y="86"/>
                  <a:pt x="173" y="86"/>
                </a:cubicBezTo>
                <a:cubicBezTo>
                  <a:pt x="254" y="15"/>
                  <a:pt x="254" y="15"/>
                  <a:pt x="254" y="15"/>
                </a:cubicBezTo>
                <a:cubicBezTo>
                  <a:pt x="257" y="20"/>
                  <a:pt x="259" y="26"/>
                  <a:pt x="259" y="33"/>
                </a:cubicBezTo>
                <a:lnTo>
                  <a:pt x="259" y="162"/>
                </a:lnTo>
                <a:close/>
                <a:moveTo>
                  <a:pt x="130" y="103"/>
                </a:moveTo>
                <a:cubicBezTo>
                  <a:pt x="242" y="4"/>
                  <a:pt x="242" y="4"/>
                  <a:pt x="242" y="4"/>
                </a:cubicBezTo>
                <a:cubicBezTo>
                  <a:pt x="238" y="2"/>
                  <a:pt x="233" y="0"/>
                  <a:pt x="227" y="0"/>
                </a:cubicBezTo>
                <a:cubicBezTo>
                  <a:pt x="33" y="0"/>
                  <a:pt x="33" y="0"/>
                  <a:pt x="33" y="0"/>
                </a:cubicBezTo>
                <a:cubicBezTo>
                  <a:pt x="27" y="0"/>
                  <a:pt x="22" y="2"/>
                  <a:pt x="17" y="4"/>
                </a:cubicBezTo>
                <a:lnTo>
                  <a:pt x="130" y="103"/>
                </a:lnTo>
                <a:close/>
                <a:moveTo>
                  <a:pt x="161" y="97"/>
                </a:moveTo>
                <a:cubicBezTo>
                  <a:pt x="135" y="120"/>
                  <a:pt x="135" y="120"/>
                  <a:pt x="135" y="120"/>
                </a:cubicBezTo>
                <a:cubicBezTo>
                  <a:pt x="134" y="121"/>
                  <a:pt x="132" y="122"/>
                  <a:pt x="130" y="122"/>
                </a:cubicBezTo>
                <a:cubicBezTo>
                  <a:pt x="128" y="122"/>
                  <a:pt x="126" y="121"/>
                  <a:pt x="124" y="120"/>
                </a:cubicBezTo>
                <a:cubicBezTo>
                  <a:pt x="98" y="97"/>
                  <a:pt x="98" y="97"/>
                  <a:pt x="98" y="97"/>
                </a:cubicBezTo>
                <a:cubicBezTo>
                  <a:pt x="16" y="190"/>
                  <a:pt x="16" y="190"/>
                  <a:pt x="16" y="190"/>
                </a:cubicBezTo>
                <a:cubicBezTo>
                  <a:pt x="20" y="193"/>
                  <a:pt x="26" y="195"/>
                  <a:pt x="33" y="195"/>
                </a:cubicBezTo>
                <a:cubicBezTo>
                  <a:pt x="227" y="195"/>
                  <a:pt x="227" y="195"/>
                  <a:pt x="227" y="195"/>
                </a:cubicBezTo>
                <a:cubicBezTo>
                  <a:pt x="233" y="195"/>
                  <a:pt x="239" y="193"/>
                  <a:pt x="244" y="190"/>
                </a:cubicBezTo>
                <a:lnTo>
                  <a:pt x="161" y="97"/>
                </a:lnTo>
                <a:close/>
                <a:moveTo>
                  <a:pt x="5" y="15"/>
                </a:moveTo>
                <a:cubicBezTo>
                  <a:pt x="2" y="20"/>
                  <a:pt x="0" y="26"/>
                  <a:pt x="0" y="33"/>
                </a:cubicBezTo>
                <a:cubicBezTo>
                  <a:pt x="0" y="162"/>
                  <a:pt x="0" y="162"/>
                  <a:pt x="0" y="162"/>
                </a:cubicBezTo>
                <a:cubicBezTo>
                  <a:pt x="0" y="168"/>
                  <a:pt x="2" y="173"/>
                  <a:pt x="4" y="178"/>
                </a:cubicBezTo>
                <a:cubicBezTo>
                  <a:pt x="86" y="86"/>
                  <a:pt x="86" y="86"/>
                  <a:pt x="86" y="86"/>
                </a:cubicBezTo>
                <a:lnTo>
                  <a:pt x="5" y="15"/>
                </a:lnTo>
                <a:close/>
                <a:moveTo>
                  <a:pt x="5" y="15"/>
                </a:moveTo>
                <a:cubicBezTo>
                  <a:pt x="5" y="15"/>
                  <a:pt x="5" y="15"/>
                  <a:pt x="5" y="15"/>
                </a:cubicBezTo>
              </a:path>
            </a:pathLst>
          </a:custGeom>
          <a:solidFill>
            <a:sysClr val="window" lastClr="FFFFFF"/>
          </a:solidFill>
          <a:ln w="9525">
            <a:noFill/>
            <a:round/>
          </a:ln>
        </p:spPr>
        <p:txBody>
          <a:bodyPr vert="horz" wrap="square" lIns="91440" tIns="45720" rIns="91440" bIns="45720" numCol="1" anchor="t" anchorCtr="0" compatLnSpc="1"/>
          <a:p>
            <a:endParaRPr lang="en-US"/>
          </a:p>
        </p:txBody>
      </p:sp>
      <p:sp>
        <p:nvSpPr>
          <p:cNvPr id="38" name="Rectangle 25"/>
          <p:cNvSpPr/>
          <p:nvPr/>
        </p:nvSpPr>
        <p:spPr>
          <a:xfrm>
            <a:off x="5154477" y="3644778"/>
            <a:ext cx="1916011" cy="521970"/>
          </a:xfrm>
          <a:prstGeom prst="rect">
            <a:avLst/>
          </a:prstGeom>
        </p:spPr>
        <p:txBody>
          <a:bodyPr wrap="square" anchor="ctr">
            <a:spAutoFit/>
          </a:bodyPr>
          <a:p>
            <a:pPr algn="ctr"/>
            <a:r>
              <a:rPr lang="zh-CN" altLang="en-US" sz="2800" b="1" cap="all" dirty="0">
                <a:solidFill>
                  <a:schemeClr val="accent1">
                    <a:lumMod val="50000"/>
                  </a:schemeClr>
                </a:solidFill>
                <a:latin typeface="微软雅黑" panose="020B0503020204020204" charset="-122"/>
                <a:ea typeface="微软雅黑" panose="020B0503020204020204" charset="-122"/>
                <a:cs typeface="Arial" panose="020B0604020202020204" pitchFamily="34" charset="0"/>
              </a:rPr>
              <a:t>产品功能</a:t>
            </a:r>
            <a:endParaRPr lang="zh-CN" altLang="en-US" sz="2800" b="1" cap="all" dirty="0">
              <a:solidFill>
                <a:schemeClr val="accent1">
                  <a:lumMod val="50000"/>
                </a:schemeClr>
              </a:solidFill>
              <a:latin typeface="微软雅黑" panose="020B0503020204020204" charset="-122"/>
              <a:ea typeface="微软雅黑" panose="020B0503020204020204" charset="-122"/>
              <a:cs typeface="Arial" panose="020B0604020202020204" pitchFamily="34" charset="0"/>
            </a:endParaRPr>
          </a:p>
        </p:txBody>
      </p:sp>
      <p:grpSp>
        <p:nvGrpSpPr>
          <p:cNvPr id="39" name="Group 32"/>
          <p:cNvGrpSpPr/>
          <p:nvPr/>
        </p:nvGrpSpPr>
        <p:grpSpPr>
          <a:xfrm rot="7361578" flipV="1">
            <a:off x="4071835" y="1455260"/>
            <a:ext cx="301286" cy="1053324"/>
            <a:chOff x="-1143000" y="-560388"/>
            <a:chExt cx="406401" cy="1420813"/>
          </a:xfrm>
          <a:solidFill>
            <a:srgbClr val="8B8ED1"/>
          </a:solidFill>
        </p:grpSpPr>
        <p:sp>
          <p:nvSpPr>
            <p:cNvPr id="40" name="Freeform 20"/>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ln>
          </p:spPr>
          <p:txBody>
            <a:bodyPr vert="horz" wrap="square" lIns="91440" tIns="45720" rIns="91440" bIns="45720" numCol="1" anchor="t" anchorCtr="0" compatLnSpc="1"/>
            <a:p>
              <a:endParaRPr lang="en-IN"/>
            </a:p>
          </p:txBody>
        </p:sp>
        <p:sp>
          <p:nvSpPr>
            <p:cNvPr id="41" name="Freeform 21"/>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ln>
          </p:spPr>
          <p:txBody>
            <a:bodyPr vert="horz" wrap="square" lIns="91440" tIns="45720" rIns="91440" bIns="45720" numCol="1" anchor="t" anchorCtr="0" compatLnSpc="1"/>
            <a:p>
              <a:endParaRPr lang="en-IN"/>
            </a:p>
          </p:txBody>
        </p:sp>
      </p:grpSp>
      <p:grpSp>
        <p:nvGrpSpPr>
          <p:cNvPr id="42" name="Group 35"/>
          <p:cNvGrpSpPr/>
          <p:nvPr/>
        </p:nvGrpSpPr>
        <p:grpSpPr>
          <a:xfrm rot="14238422" flipH="1" flipV="1">
            <a:off x="8005335" y="1615787"/>
            <a:ext cx="301286" cy="1053324"/>
            <a:chOff x="-1143000" y="-560388"/>
            <a:chExt cx="406401" cy="1420813"/>
          </a:xfrm>
          <a:solidFill>
            <a:srgbClr val="FFC801"/>
          </a:solidFill>
        </p:grpSpPr>
        <p:sp>
          <p:nvSpPr>
            <p:cNvPr id="43" name="Freeform 20"/>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ln>
          </p:spPr>
          <p:txBody>
            <a:bodyPr vert="horz" wrap="square" lIns="91440" tIns="45720" rIns="91440" bIns="45720" numCol="1" anchor="t" anchorCtr="0" compatLnSpc="1"/>
            <a:p>
              <a:endParaRPr lang="en-IN"/>
            </a:p>
          </p:txBody>
        </p:sp>
        <p:sp>
          <p:nvSpPr>
            <p:cNvPr id="44" name="Freeform 21"/>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ln>
          </p:spPr>
          <p:txBody>
            <a:bodyPr vert="horz" wrap="square" lIns="91440" tIns="45720" rIns="91440" bIns="45720" numCol="1" anchor="t" anchorCtr="0" compatLnSpc="1"/>
            <a:p>
              <a:endParaRPr lang="en-IN"/>
            </a:p>
          </p:txBody>
        </p:sp>
      </p:grpSp>
      <p:grpSp>
        <p:nvGrpSpPr>
          <p:cNvPr id="45" name="Group 38"/>
          <p:cNvGrpSpPr/>
          <p:nvPr/>
        </p:nvGrpSpPr>
        <p:grpSpPr>
          <a:xfrm rot="7361578" flipH="1">
            <a:off x="8347925" y="4866951"/>
            <a:ext cx="301286" cy="1053324"/>
            <a:chOff x="-1143000" y="-560388"/>
            <a:chExt cx="406401" cy="1420813"/>
          </a:xfrm>
          <a:solidFill>
            <a:srgbClr val="ABD100"/>
          </a:solidFill>
        </p:grpSpPr>
        <p:sp>
          <p:nvSpPr>
            <p:cNvPr id="46" name="Freeform 20"/>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ln>
          </p:spPr>
          <p:txBody>
            <a:bodyPr vert="horz" wrap="square" lIns="91440" tIns="45720" rIns="91440" bIns="45720" numCol="1" anchor="t" anchorCtr="0" compatLnSpc="1"/>
            <a:p>
              <a:endParaRPr lang="en-IN"/>
            </a:p>
          </p:txBody>
        </p:sp>
        <p:sp>
          <p:nvSpPr>
            <p:cNvPr id="47" name="Freeform 21"/>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ln>
          </p:spPr>
          <p:txBody>
            <a:bodyPr vert="horz" wrap="square" lIns="91440" tIns="45720" rIns="91440" bIns="45720" numCol="1" anchor="t" anchorCtr="0" compatLnSpc="1"/>
            <a:p>
              <a:endParaRPr lang="en-IN"/>
            </a:p>
          </p:txBody>
        </p:sp>
      </p:grpSp>
      <p:grpSp>
        <p:nvGrpSpPr>
          <p:cNvPr id="48" name="Group 41"/>
          <p:cNvGrpSpPr/>
          <p:nvPr/>
        </p:nvGrpSpPr>
        <p:grpSpPr>
          <a:xfrm rot="14238422">
            <a:off x="4368295" y="5303572"/>
            <a:ext cx="301286" cy="1053324"/>
            <a:chOff x="-1143000" y="-560388"/>
            <a:chExt cx="406401" cy="1420813"/>
          </a:xfrm>
          <a:solidFill>
            <a:srgbClr val="00B69F"/>
          </a:solidFill>
        </p:grpSpPr>
        <p:sp>
          <p:nvSpPr>
            <p:cNvPr id="49" name="Freeform 20"/>
            <p:cNvSpPr/>
            <p:nvPr/>
          </p:nvSpPr>
          <p:spPr bwMode="auto">
            <a:xfrm>
              <a:off x="-1093787" y="-496888"/>
              <a:ext cx="357188" cy="1357313"/>
            </a:xfrm>
            <a:custGeom>
              <a:avLst/>
              <a:gdLst>
                <a:gd name="T0" fmla="*/ 66 w 166"/>
                <a:gd name="T1" fmla="*/ 0 h 633"/>
                <a:gd name="T2" fmla="*/ 40 w 166"/>
                <a:gd name="T3" fmla="*/ 41 h 633"/>
                <a:gd name="T4" fmla="*/ 22 w 166"/>
                <a:gd name="T5" fmla="*/ 91 h 633"/>
                <a:gd name="T6" fmla="*/ 13 w 166"/>
                <a:gd name="T7" fmla="*/ 133 h 633"/>
                <a:gd name="T8" fmla="*/ 0 w 166"/>
                <a:gd name="T9" fmla="*/ 255 h 633"/>
                <a:gd name="T10" fmla="*/ 5 w 166"/>
                <a:gd name="T11" fmla="*/ 334 h 633"/>
                <a:gd name="T12" fmla="*/ 5 w 166"/>
                <a:gd name="T13" fmla="*/ 339 h 633"/>
                <a:gd name="T14" fmla="*/ 7 w 166"/>
                <a:gd name="T15" fmla="*/ 353 h 633"/>
                <a:gd name="T16" fmla="*/ 11 w 166"/>
                <a:gd name="T17" fmla="*/ 375 h 633"/>
                <a:gd name="T18" fmla="*/ 16 w 166"/>
                <a:gd name="T19" fmla="*/ 401 h 633"/>
                <a:gd name="T20" fmla="*/ 24 w 166"/>
                <a:gd name="T21" fmla="*/ 430 h 633"/>
                <a:gd name="T22" fmla="*/ 34 w 166"/>
                <a:gd name="T23" fmla="*/ 459 h 633"/>
                <a:gd name="T24" fmla="*/ 46 w 166"/>
                <a:gd name="T25" fmla="*/ 487 h 633"/>
                <a:gd name="T26" fmla="*/ 58 w 166"/>
                <a:gd name="T27" fmla="*/ 511 h 633"/>
                <a:gd name="T28" fmla="*/ 90 w 166"/>
                <a:gd name="T29" fmla="*/ 565 h 633"/>
                <a:gd name="T30" fmla="*/ 108 w 166"/>
                <a:gd name="T31" fmla="*/ 588 h 633"/>
                <a:gd name="T32" fmla="*/ 126 w 166"/>
                <a:gd name="T33" fmla="*/ 605 h 633"/>
                <a:gd name="T34" fmla="*/ 135 w 166"/>
                <a:gd name="T35" fmla="*/ 612 h 633"/>
                <a:gd name="T36" fmla="*/ 145 w 166"/>
                <a:gd name="T37" fmla="*/ 619 h 633"/>
                <a:gd name="T38" fmla="*/ 166 w 166"/>
                <a:gd name="T39" fmla="*/ 633 h 633"/>
                <a:gd name="T40" fmla="*/ 153 w 166"/>
                <a:gd name="T41" fmla="*/ 611 h 633"/>
                <a:gd name="T42" fmla="*/ 147 w 166"/>
                <a:gd name="T43" fmla="*/ 602 h 633"/>
                <a:gd name="T44" fmla="*/ 141 w 166"/>
                <a:gd name="T45" fmla="*/ 592 h 633"/>
                <a:gd name="T46" fmla="*/ 128 w 166"/>
                <a:gd name="T47" fmla="*/ 572 h 633"/>
                <a:gd name="T48" fmla="*/ 112 w 166"/>
                <a:gd name="T49" fmla="*/ 550 h 633"/>
                <a:gd name="T50" fmla="*/ 82 w 166"/>
                <a:gd name="T51" fmla="*/ 499 h 633"/>
                <a:gd name="T52" fmla="*/ 43 w 166"/>
                <a:gd name="T53" fmla="*/ 394 h 633"/>
                <a:gd name="T54" fmla="*/ 37 w 166"/>
                <a:gd name="T55" fmla="*/ 370 h 633"/>
                <a:gd name="T56" fmla="*/ 34 w 166"/>
                <a:gd name="T57" fmla="*/ 349 h 633"/>
                <a:gd name="T58" fmla="*/ 32 w 166"/>
                <a:gd name="T59" fmla="*/ 336 h 633"/>
                <a:gd name="T60" fmla="*/ 31 w 166"/>
                <a:gd name="T61" fmla="*/ 331 h 633"/>
                <a:gd name="T62" fmla="*/ 27 w 166"/>
                <a:gd name="T63" fmla="*/ 256 h 633"/>
                <a:gd name="T64" fmla="*/ 40 w 166"/>
                <a:gd name="T65" fmla="*/ 138 h 633"/>
                <a:gd name="T66" fmla="*/ 48 w 166"/>
                <a:gd name="T67" fmla="*/ 97 h 633"/>
                <a:gd name="T68" fmla="*/ 59 w 166"/>
                <a:gd name="T69" fmla="*/ 47 h 633"/>
                <a:gd name="T70" fmla="*/ 66 w 166"/>
                <a:gd name="T71" fmla="*/ 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6" h="633">
                  <a:moveTo>
                    <a:pt x="66" y="0"/>
                  </a:moveTo>
                  <a:cubicBezTo>
                    <a:pt x="55" y="14"/>
                    <a:pt x="47" y="27"/>
                    <a:pt x="40" y="41"/>
                  </a:cubicBezTo>
                  <a:cubicBezTo>
                    <a:pt x="33" y="55"/>
                    <a:pt x="27" y="71"/>
                    <a:pt x="22" y="91"/>
                  </a:cubicBezTo>
                  <a:cubicBezTo>
                    <a:pt x="21" y="98"/>
                    <a:pt x="18" y="109"/>
                    <a:pt x="13" y="133"/>
                  </a:cubicBezTo>
                  <a:cubicBezTo>
                    <a:pt x="7" y="162"/>
                    <a:pt x="1" y="212"/>
                    <a:pt x="0" y="255"/>
                  </a:cubicBezTo>
                  <a:cubicBezTo>
                    <a:pt x="0" y="299"/>
                    <a:pt x="5" y="334"/>
                    <a:pt x="5" y="334"/>
                  </a:cubicBezTo>
                  <a:cubicBezTo>
                    <a:pt x="5" y="334"/>
                    <a:pt x="5" y="336"/>
                    <a:pt x="5" y="339"/>
                  </a:cubicBezTo>
                  <a:cubicBezTo>
                    <a:pt x="6" y="343"/>
                    <a:pt x="6" y="347"/>
                    <a:pt x="7" y="353"/>
                  </a:cubicBezTo>
                  <a:cubicBezTo>
                    <a:pt x="8" y="360"/>
                    <a:pt x="9" y="367"/>
                    <a:pt x="11" y="375"/>
                  </a:cubicBezTo>
                  <a:cubicBezTo>
                    <a:pt x="12" y="383"/>
                    <a:pt x="14" y="392"/>
                    <a:pt x="16" y="401"/>
                  </a:cubicBezTo>
                  <a:cubicBezTo>
                    <a:pt x="19" y="410"/>
                    <a:pt x="22" y="420"/>
                    <a:pt x="24" y="430"/>
                  </a:cubicBezTo>
                  <a:cubicBezTo>
                    <a:pt x="28" y="439"/>
                    <a:pt x="31" y="449"/>
                    <a:pt x="34" y="459"/>
                  </a:cubicBezTo>
                  <a:cubicBezTo>
                    <a:pt x="38" y="469"/>
                    <a:pt x="42" y="478"/>
                    <a:pt x="46" y="487"/>
                  </a:cubicBezTo>
                  <a:cubicBezTo>
                    <a:pt x="50" y="496"/>
                    <a:pt x="54" y="504"/>
                    <a:pt x="58" y="511"/>
                  </a:cubicBezTo>
                  <a:cubicBezTo>
                    <a:pt x="73" y="540"/>
                    <a:pt x="85" y="556"/>
                    <a:pt x="90" y="565"/>
                  </a:cubicBezTo>
                  <a:cubicBezTo>
                    <a:pt x="97" y="574"/>
                    <a:pt x="103" y="581"/>
                    <a:pt x="108" y="588"/>
                  </a:cubicBezTo>
                  <a:cubicBezTo>
                    <a:pt x="114" y="594"/>
                    <a:pt x="120" y="600"/>
                    <a:pt x="126" y="605"/>
                  </a:cubicBezTo>
                  <a:cubicBezTo>
                    <a:pt x="129" y="607"/>
                    <a:pt x="132" y="610"/>
                    <a:pt x="135" y="612"/>
                  </a:cubicBezTo>
                  <a:cubicBezTo>
                    <a:pt x="138" y="615"/>
                    <a:pt x="142" y="617"/>
                    <a:pt x="145" y="619"/>
                  </a:cubicBezTo>
                  <a:cubicBezTo>
                    <a:pt x="151" y="624"/>
                    <a:pt x="158" y="628"/>
                    <a:pt x="166" y="633"/>
                  </a:cubicBezTo>
                  <a:cubicBezTo>
                    <a:pt x="161" y="625"/>
                    <a:pt x="157" y="618"/>
                    <a:pt x="153" y="611"/>
                  </a:cubicBezTo>
                  <a:cubicBezTo>
                    <a:pt x="151" y="608"/>
                    <a:pt x="149" y="605"/>
                    <a:pt x="147" y="602"/>
                  </a:cubicBezTo>
                  <a:cubicBezTo>
                    <a:pt x="145" y="598"/>
                    <a:pt x="143" y="595"/>
                    <a:pt x="141" y="592"/>
                  </a:cubicBezTo>
                  <a:cubicBezTo>
                    <a:pt x="137" y="585"/>
                    <a:pt x="132" y="579"/>
                    <a:pt x="128" y="572"/>
                  </a:cubicBezTo>
                  <a:cubicBezTo>
                    <a:pt x="123" y="565"/>
                    <a:pt x="118" y="558"/>
                    <a:pt x="112" y="550"/>
                  </a:cubicBezTo>
                  <a:cubicBezTo>
                    <a:pt x="107" y="541"/>
                    <a:pt x="96" y="526"/>
                    <a:pt x="82" y="499"/>
                  </a:cubicBezTo>
                  <a:cubicBezTo>
                    <a:pt x="67" y="471"/>
                    <a:pt x="51" y="430"/>
                    <a:pt x="43" y="394"/>
                  </a:cubicBezTo>
                  <a:cubicBezTo>
                    <a:pt x="41" y="386"/>
                    <a:pt x="39" y="377"/>
                    <a:pt x="37" y="370"/>
                  </a:cubicBezTo>
                  <a:cubicBezTo>
                    <a:pt x="36" y="362"/>
                    <a:pt x="35" y="355"/>
                    <a:pt x="34" y="349"/>
                  </a:cubicBezTo>
                  <a:cubicBezTo>
                    <a:pt x="33" y="344"/>
                    <a:pt x="32" y="339"/>
                    <a:pt x="32" y="336"/>
                  </a:cubicBezTo>
                  <a:cubicBezTo>
                    <a:pt x="31" y="333"/>
                    <a:pt x="31" y="331"/>
                    <a:pt x="31" y="331"/>
                  </a:cubicBezTo>
                  <a:cubicBezTo>
                    <a:pt x="31" y="331"/>
                    <a:pt x="27" y="297"/>
                    <a:pt x="27" y="256"/>
                  </a:cubicBezTo>
                  <a:cubicBezTo>
                    <a:pt x="28" y="214"/>
                    <a:pt x="34" y="166"/>
                    <a:pt x="40" y="138"/>
                  </a:cubicBezTo>
                  <a:cubicBezTo>
                    <a:pt x="44" y="115"/>
                    <a:pt x="47" y="104"/>
                    <a:pt x="48" y="97"/>
                  </a:cubicBezTo>
                  <a:cubicBezTo>
                    <a:pt x="53" y="78"/>
                    <a:pt x="56" y="62"/>
                    <a:pt x="59" y="47"/>
                  </a:cubicBezTo>
                  <a:cubicBezTo>
                    <a:pt x="61" y="32"/>
                    <a:pt x="63" y="18"/>
                    <a:pt x="66" y="0"/>
                  </a:cubicBezTo>
                  <a:close/>
                </a:path>
              </a:pathLst>
            </a:custGeom>
            <a:grpFill/>
            <a:ln w="9525">
              <a:noFill/>
              <a:round/>
            </a:ln>
          </p:spPr>
          <p:txBody>
            <a:bodyPr vert="horz" wrap="square" lIns="91440" tIns="45720" rIns="91440" bIns="45720" numCol="1" anchor="t" anchorCtr="0" compatLnSpc="1"/>
            <a:p>
              <a:endParaRPr lang="en-IN"/>
            </a:p>
          </p:txBody>
        </p:sp>
        <p:sp>
          <p:nvSpPr>
            <p:cNvPr id="50" name="Freeform 21"/>
            <p:cNvSpPr/>
            <p:nvPr/>
          </p:nvSpPr>
          <p:spPr bwMode="auto">
            <a:xfrm>
              <a:off x="-1143000" y="-560388"/>
              <a:ext cx="285750" cy="277813"/>
            </a:xfrm>
            <a:custGeom>
              <a:avLst/>
              <a:gdLst>
                <a:gd name="T0" fmla="*/ 0 w 133"/>
                <a:gd name="T1" fmla="*/ 103 h 129"/>
                <a:gd name="T2" fmla="*/ 32 w 133"/>
                <a:gd name="T3" fmla="*/ 86 h 129"/>
                <a:gd name="T4" fmla="*/ 67 w 133"/>
                <a:gd name="T5" fmla="*/ 49 h 129"/>
                <a:gd name="T6" fmla="*/ 87 w 133"/>
                <a:gd name="T7" fmla="*/ 32 h 129"/>
                <a:gd name="T8" fmla="*/ 88 w 133"/>
                <a:gd name="T9" fmla="*/ 31 h 129"/>
                <a:gd name="T10" fmla="*/ 88 w 133"/>
                <a:gd name="T11" fmla="*/ 31 h 129"/>
                <a:gd name="T12" fmla="*/ 88 w 133"/>
                <a:gd name="T13" fmla="*/ 31 h 129"/>
                <a:gd name="T14" fmla="*/ 88 w 133"/>
                <a:gd name="T15" fmla="*/ 31 h 129"/>
                <a:gd name="T16" fmla="*/ 93 w 133"/>
                <a:gd name="T17" fmla="*/ 49 h 129"/>
                <a:gd name="T18" fmla="*/ 104 w 133"/>
                <a:gd name="T19" fmla="*/ 98 h 129"/>
                <a:gd name="T20" fmla="*/ 123 w 133"/>
                <a:gd name="T21" fmla="*/ 129 h 129"/>
                <a:gd name="T22" fmla="*/ 130 w 133"/>
                <a:gd name="T23" fmla="*/ 93 h 129"/>
                <a:gd name="T24" fmla="*/ 119 w 133"/>
                <a:gd name="T25" fmla="*/ 42 h 129"/>
                <a:gd name="T26" fmla="*/ 115 w 133"/>
                <a:gd name="T27" fmla="*/ 27 h 129"/>
                <a:gd name="T28" fmla="*/ 114 w 133"/>
                <a:gd name="T29" fmla="*/ 23 h 129"/>
                <a:gd name="T30" fmla="*/ 112 w 133"/>
                <a:gd name="T31" fmla="*/ 18 h 129"/>
                <a:gd name="T32" fmla="*/ 110 w 133"/>
                <a:gd name="T33" fmla="*/ 13 h 129"/>
                <a:gd name="T34" fmla="*/ 107 w 133"/>
                <a:gd name="T35" fmla="*/ 8 h 129"/>
                <a:gd name="T36" fmla="*/ 101 w 133"/>
                <a:gd name="T37" fmla="*/ 2 h 129"/>
                <a:gd name="T38" fmla="*/ 100 w 133"/>
                <a:gd name="T39" fmla="*/ 2 h 129"/>
                <a:gd name="T40" fmla="*/ 100 w 133"/>
                <a:gd name="T41" fmla="*/ 1 h 129"/>
                <a:gd name="T42" fmla="*/ 99 w 133"/>
                <a:gd name="T43" fmla="*/ 1 h 129"/>
                <a:gd name="T44" fmla="*/ 99 w 133"/>
                <a:gd name="T45" fmla="*/ 1 h 129"/>
                <a:gd name="T46" fmla="*/ 99 w 133"/>
                <a:gd name="T47" fmla="*/ 2 h 129"/>
                <a:gd name="T48" fmla="*/ 99 w 133"/>
                <a:gd name="T49" fmla="*/ 2 h 129"/>
                <a:gd name="T50" fmla="*/ 99 w 133"/>
                <a:gd name="T51" fmla="*/ 2 h 129"/>
                <a:gd name="T52" fmla="*/ 97 w 133"/>
                <a:gd name="T53" fmla="*/ 1 h 129"/>
                <a:gd name="T54" fmla="*/ 95 w 133"/>
                <a:gd name="T55" fmla="*/ 0 h 129"/>
                <a:gd name="T56" fmla="*/ 89 w 133"/>
                <a:gd name="T57" fmla="*/ 0 h 129"/>
                <a:gd name="T58" fmla="*/ 88 w 133"/>
                <a:gd name="T59" fmla="*/ 1 h 129"/>
                <a:gd name="T60" fmla="*/ 83 w 133"/>
                <a:gd name="T61" fmla="*/ 2 h 129"/>
                <a:gd name="T62" fmla="*/ 77 w 133"/>
                <a:gd name="T63" fmla="*/ 6 h 129"/>
                <a:gd name="T64" fmla="*/ 70 w 133"/>
                <a:gd name="T65" fmla="*/ 10 h 129"/>
                <a:gd name="T66" fmla="*/ 48 w 133"/>
                <a:gd name="T67" fmla="*/ 30 h 129"/>
                <a:gd name="T68" fmla="*/ 12 w 133"/>
                <a:gd name="T69" fmla="*/ 68 h 129"/>
                <a:gd name="T70" fmla="*/ 0 w 133"/>
                <a:gd name="T71" fmla="*/ 10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 h="129">
                  <a:moveTo>
                    <a:pt x="0" y="103"/>
                  </a:moveTo>
                  <a:cubicBezTo>
                    <a:pt x="14" y="99"/>
                    <a:pt x="23" y="96"/>
                    <a:pt x="32" y="86"/>
                  </a:cubicBezTo>
                  <a:cubicBezTo>
                    <a:pt x="37" y="81"/>
                    <a:pt x="53" y="64"/>
                    <a:pt x="67" y="49"/>
                  </a:cubicBezTo>
                  <a:cubicBezTo>
                    <a:pt x="74" y="42"/>
                    <a:pt x="82" y="36"/>
                    <a:pt x="87" y="32"/>
                  </a:cubicBezTo>
                  <a:cubicBezTo>
                    <a:pt x="88" y="30"/>
                    <a:pt x="88" y="31"/>
                    <a:pt x="88" y="31"/>
                  </a:cubicBezTo>
                  <a:cubicBezTo>
                    <a:pt x="88" y="31"/>
                    <a:pt x="88" y="31"/>
                    <a:pt x="88" y="31"/>
                  </a:cubicBezTo>
                  <a:cubicBezTo>
                    <a:pt x="88" y="31"/>
                    <a:pt x="88" y="31"/>
                    <a:pt x="88" y="31"/>
                  </a:cubicBezTo>
                  <a:cubicBezTo>
                    <a:pt x="88" y="31"/>
                    <a:pt x="88" y="31"/>
                    <a:pt x="88" y="31"/>
                  </a:cubicBezTo>
                  <a:cubicBezTo>
                    <a:pt x="87" y="27"/>
                    <a:pt x="91" y="39"/>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lose/>
                </a:path>
              </a:pathLst>
            </a:custGeom>
            <a:grpFill/>
            <a:ln w="9525">
              <a:noFill/>
              <a:round/>
            </a:ln>
          </p:spPr>
          <p:txBody>
            <a:bodyPr vert="horz" wrap="square" lIns="91440" tIns="45720" rIns="91440" bIns="45720" numCol="1" anchor="t" anchorCtr="0" compatLnSpc="1"/>
            <a:p>
              <a:endParaRPr lang="en-IN"/>
            </a:p>
          </p:txBody>
        </p:sp>
      </p:grpSp>
      <p:sp>
        <p:nvSpPr>
          <p:cNvPr id="51" name="Freeform 64"/>
          <p:cNvSpPr>
            <a:spLocks noEditPoints="1"/>
          </p:cNvSpPr>
          <p:nvPr/>
        </p:nvSpPr>
        <p:spPr bwMode="auto">
          <a:xfrm rot="17100000">
            <a:off x="3474996" y="4303207"/>
            <a:ext cx="270666" cy="946274"/>
          </a:xfrm>
          <a:custGeom>
            <a:avLst/>
            <a:gdLst>
              <a:gd name="T0" fmla="*/ 87 w 189"/>
              <a:gd name="T1" fmla="*/ 32 h 662"/>
              <a:gd name="T2" fmla="*/ 63 w 189"/>
              <a:gd name="T3" fmla="*/ 70 h 662"/>
              <a:gd name="T4" fmla="*/ 36 w 189"/>
              <a:gd name="T5" fmla="*/ 162 h 662"/>
              <a:gd name="T6" fmla="*/ 28 w 189"/>
              <a:gd name="T7" fmla="*/ 363 h 662"/>
              <a:gd name="T8" fmla="*/ 30 w 189"/>
              <a:gd name="T9" fmla="*/ 382 h 662"/>
              <a:gd name="T10" fmla="*/ 39 w 189"/>
              <a:gd name="T11" fmla="*/ 430 h 662"/>
              <a:gd name="T12" fmla="*/ 57 w 189"/>
              <a:gd name="T13" fmla="*/ 488 h 662"/>
              <a:gd name="T14" fmla="*/ 81 w 189"/>
              <a:gd name="T15" fmla="*/ 540 h 662"/>
              <a:gd name="T16" fmla="*/ 131 w 189"/>
              <a:gd name="T17" fmla="*/ 617 h 662"/>
              <a:gd name="T18" fmla="*/ 158 w 189"/>
              <a:gd name="T19" fmla="*/ 641 h 662"/>
              <a:gd name="T20" fmla="*/ 189 w 189"/>
              <a:gd name="T21" fmla="*/ 662 h 662"/>
              <a:gd name="T22" fmla="*/ 170 w 189"/>
              <a:gd name="T23" fmla="*/ 631 h 662"/>
              <a:gd name="T24" fmla="*/ 151 w 189"/>
              <a:gd name="T25" fmla="*/ 601 h 662"/>
              <a:gd name="T26" fmla="*/ 105 w 189"/>
              <a:gd name="T27" fmla="*/ 528 h 662"/>
              <a:gd name="T28" fmla="*/ 60 w 189"/>
              <a:gd name="T29" fmla="*/ 399 h 662"/>
              <a:gd name="T30" fmla="*/ 55 w 189"/>
              <a:gd name="T31" fmla="*/ 365 h 662"/>
              <a:gd name="T32" fmla="*/ 50 w 189"/>
              <a:gd name="T33" fmla="*/ 285 h 662"/>
              <a:gd name="T34" fmla="*/ 71 w 189"/>
              <a:gd name="T35" fmla="*/ 126 h 662"/>
              <a:gd name="T36" fmla="*/ 88 w 189"/>
              <a:gd name="T37" fmla="*/ 32 h 662"/>
              <a:gd name="T38" fmla="*/ 104 w 189"/>
              <a:gd name="T39" fmla="*/ 98 h 662"/>
              <a:gd name="T40" fmla="*/ 130 w 189"/>
              <a:gd name="T41" fmla="*/ 93 h 662"/>
              <a:gd name="T42" fmla="*/ 115 w 189"/>
              <a:gd name="T43" fmla="*/ 27 h 662"/>
              <a:gd name="T44" fmla="*/ 112 w 189"/>
              <a:gd name="T45" fmla="*/ 18 h 662"/>
              <a:gd name="T46" fmla="*/ 107 w 189"/>
              <a:gd name="T47" fmla="*/ 8 h 662"/>
              <a:gd name="T48" fmla="*/ 100 w 189"/>
              <a:gd name="T49" fmla="*/ 2 h 662"/>
              <a:gd name="T50" fmla="*/ 99 w 189"/>
              <a:gd name="T51" fmla="*/ 1 h 662"/>
              <a:gd name="T52" fmla="*/ 99 w 189"/>
              <a:gd name="T53" fmla="*/ 2 h 662"/>
              <a:gd name="T54" fmla="*/ 99 w 189"/>
              <a:gd name="T55" fmla="*/ 2 h 662"/>
              <a:gd name="T56" fmla="*/ 95 w 189"/>
              <a:gd name="T57" fmla="*/ 0 h 662"/>
              <a:gd name="T58" fmla="*/ 88 w 189"/>
              <a:gd name="T59" fmla="*/ 1 h 662"/>
              <a:gd name="T60" fmla="*/ 77 w 189"/>
              <a:gd name="T61" fmla="*/ 6 h 662"/>
              <a:gd name="T62" fmla="*/ 48 w 189"/>
              <a:gd name="T63" fmla="*/ 30 h 662"/>
              <a:gd name="T64" fmla="*/ 0 w 189"/>
              <a:gd name="T65" fmla="*/ 103 h 662"/>
              <a:gd name="T66" fmla="*/ 67 w 189"/>
              <a:gd name="T67" fmla="*/ 49 h 662"/>
              <a:gd name="T68" fmla="*/ 88 w 189"/>
              <a:gd name="T69" fmla="*/ 30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662">
                <a:moveTo>
                  <a:pt x="67" y="49"/>
                </a:moveTo>
                <a:cubicBezTo>
                  <a:pt x="74" y="42"/>
                  <a:pt x="82" y="36"/>
                  <a:pt x="87" y="32"/>
                </a:cubicBezTo>
                <a:cubicBezTo>
                  <a:pt x="87" y="31"/>
                  <a:pt x="87" y="31"/>
                  <a:pt x="87" y="31"/>
                </a:cubicBezTo>
                <a:cubicBezTo>
                  <a:pt x="77" y="45"/>
                  <a:pt x="70" y="57"/>
                  <a:pt x="63" y="70"/>
                </a:cubicBezTo>
                <a:cubicBezTo>
                  <a:pt x="56" y="84"/>
                  <a:pt x="50" y="100"/>
                  <a:pt x="45" y="120"/>
                </a:cubicBezTo>
                <a:cubicBezTo>
                  <a:pt x="44" y="127"/>
                  <a:pt x="41" y="138"/>
                  <a:pt x="36" y="162"/>
                </a:cubicBezTo>
                <a:cubicBezTo>
                  <a:pt x="30" y="191"/>
                  <a:pt x="24" y="241"/>
                  <a:pt x="23" y="284"/>
                </a:cubicBezTo>
                <a:cubicBezTo>
                  <a:pt x="23" y="328"/>
                  <a:pt x="28" y="363"/>
                  <a:pt x="28" y="363"/>
                </a:cubicBezTo>
                <a:cubicBezTo>
                  <a:pt x="28" y="363"/>
                  <a:pt x="28" y="365"/>
                  <a:pt x="28" y="368"/>
                </a:cubicBezTo>
                <a:cubicBezTo>
                  <a:pt x="29" y="372"/>
                  <a:pt x="29" y="376"/>
                  <a:pt x="30" y="382"/>
                </a:cubicBezTo>
                <a:cubicBezTo>
                  <a:pt x="31" y="389"/>
                  <a:pt x="32" y="396"/>
                  <a:pt x="34" y="404"/>
                </a:cubicBezTo>
                <a:cubicBezTo>
                  <a:pt x="35" y="412"/>
                  <a:pt x="37" y="421"/>
                  <a:pt x="39" y="430"/>
                </a:cubicBezTo>
                <a:cubicBezTo>
                  <a:pt x="42" y="439"/>
                  <a:pt x="45" y="449"/>
                  <a:pt x="47" y="459"/>
                </a:cubicBezTo>
                <a:cubicBezTo>
                  <a:pt x="51" y="468"/>
                  <a:pt x="54" y="478"/>
                  <a:pt x="57" y="488"/>
                </a:cubicBezTo>
                <a:cubicBezTo>
                  <a:pt x="61" y="498"/>
                  <a:pt x="65" y="507"/>
                  <a:pt x="69" y="516"/>
                </a:cubicBezTo>
                <a:cubicBezTo>
                  <a:pt x="73" y="525"/>
                  <a:pt x="77" y="533"/>
                  <a:pt x="81" y="540"/>
                </a:cubicBezTo>
                <a:cubicBezTo>
                  <a:pt x="96" y="569"/>
                  <a:pt x="108" y="585"/>
                  <a:pt x="113" y="594"/>
                </a:cubicBezTo>
                <a:cubicBezTo>
                  <a:pt x="120" y="603"/>
                  <a:pt x="126" y="610"/>
                  <a:pt x="131" y="617"/>
                </a:cubicBezTo>
                <a:cubicBezTo>
                  <a:pt x="137" y="623"/>
                  <a:pt x="143" y="629"/>
                  <a:pt x="149" y="634"/>
                </a:cubicBezTo>
                <a:cubicBezTo>
                  <a:pt x="152" y="636"/>
                  <a:pt x="155" y="639"/>
                  <a:pt x="158" y="641"/>
                </a:cubicBezTo>
                <a:cubicBezTo>
                  <a:pt x="161" y="644"/>
                  <a:pt x="165" y="646"/>
                  <a:pt x="168" y="648"/>
                </a:cubicBezTo>
                <a:cubicBezTo>
                  <a:pt x="174" y="653"/>
                  <a:pt x="181" y="657"/>
                  <a:pt x="189" y="662"/>
                </a:cubicBezTo>
                <a:cubicBezTo>
                  <a:pt x="184" y="654"/>
                  <a:pt x="180" y="647"/>
                  <a:pt x="176" y="640"/>
                </a:cubicBezTo>
                <a:cubicBezTo>
                  <a:pt x="174" y="637"/>
                  <a:pt x="172" y="634"/>
                  <a:pt x="170" y="631"/>
                </a:cubicBezTo>
                <a:cubicBezTo>
                  <a:pt x="168" y="627"/>
                  <a:pt x="166" y="624"/>
                  <a:pt x="164" y="621"/>
                </a:cubicBezTo>
                <a:cubicBezTo>
                  <a:pt x="160" y="614"/>
                  <a:pt x="155" y="608"/>
                  <a:pt x="151" y="601"/>
                </a:cubicBezTo>
                <a:cubicBezTo>
                  <a:pt x="146" y="594"/>
                  <a:pt x="141" y="587"/>
                  <a:pt x="135" y="579"/>
                </a:cubicBezTo>
                <a:cubicBezTo>
                  <a:pt x="130" y="570"/>
                  <a:pt x="119" y="555"/>
                  <a:pt x="105" y="528"/>
                </a:cubicBezTo>
                <a:cubicBezTo>
                  <a:pt x="90" y="500"/>
                  <a:pt x="74" y="459"/>
                  <a:pt x="66" y="423"/>
                </a:cubicBezTo>
                <a:cubicBezTo>
                  <a:pt x="64" y="415"/>
                  <a:pt x="62" y="406"/>
                  <a:pt x="60" y="399"/>
                </a:cubicBezTo>
                <a:cubicBezTo>
                  <a:pt x="59" y="391"/>
                  <a:pt x="58" y="384"/>
                  <a:pt x="57" y="378"/>
                </a:cubicBezTo>
                <a:cubicBezTo>
                  <a:pt x="56" y="373"/>
                  <a:pt x="55" y="368"/>
                  <a:pt x="55" y="365"/>
                </a:cubicBezTo>
                <a:cubicBezTo>
                  <a:pt x="54" y="362"/>
                  <a:pt x="54" y="360"/>
                  <a:pt x="54" y="360"/>
                </a:cubicBezTo>
                <a:cubicBezTo>
                  <a:pt x="54" y="360"/>
                  <a:pt x="50" y="326"/>
                  <a:pt x="50" y="285"/>
                </a:cubicBezTo>
                <a:cubicBezTo>
                  <a:pt x="51" y="243"/>
                  <a:pt x="57" y="195"/>
                  <a:pt x="63" y="167"/>
                </a:cubicBezTo>
                <a:cubicBezTo>
                  <a:pt x="67" y="144"/>
                  <a:pt x="70" y="133"/>
                  <a:pt x="71" y="126"/>
                </a:cubicBezTo>
                <a:cubicBezTo>
                  <a:pt x="76" y="107"/>
                  <a:pt x="79" y="91"/>
                  <a:pt x="82" y="76"/>
                </a:cubicBezTo>
                <a:cubicBezTo>
                  <a:pt x="84" y="62"/>
                  <a:pt x="86" y="48"/>
                  <a:pt x="88" y="32"/>
                </a:cubicBezTo>
                <a:cubicBezTo>
                  <a:pt x="89" y="35"/>
                  <a:pt x="92" y="43"/>
                  <a:pt x="93" y="49"/>
                </a:cubicBezTo>
                <a:cubicBezTo>
                  <a:pt x="98" y="68"/>
                  <a:pt x="102" y="91"/>
                  <a:pt x="104" y="98"/>
                </a:cubicBezTo>
                <a:cubicBezTo>
                  <a:pt x="107" y="112"/>
                  <a:pt x="112" y="119"/>
                  <a:pt x="123" y="129"/>
                </a:cubicBezTo>
                <a:cubicBezTo>
                  <a:pt x="129" y="116"/>
                  <a:pt x="133" y="107"/>
                  <a:pt x="130" y="93"/>
                </a:cubicBezTo>
                <a:cubicBezTo>
                  <a:pt x="129" y="86"/>
                  <a:pt x="125" y="63"/>
                  <a:pt x="119" y="42"/>
                </a:cubicBezTo>
                <a:cubicBezTo>
                  <a:pt x="118" y="37"/>
                  <a:pt x="117" y="32"/>
                  <a:pt x="115" y="27"/>
                </a:cubicBezTo>
                <a:cubicBezTo>
                  <a:pt x="115" y="26"/>
                  <a:pt x="114" y="24"/>
                  <a:pt x="114" y="23"/>
                </a:cubicBezTo>
                <a:cubicBezTo>
                  <a:pt x="113" y="21"/>
                  <a:pt x="113" y="20"/>
                  <a:pt x="112" y="18"/>
                </a:cubicBezTo>
                <a:cubicBezTo>
                  <a:pt x="111" y="16"/>
                  <a:pt x="110" y="14"/>
                  <a:pt x="110" y="13"/>
                </a:cubicBezTo>
                <a:cubicBezTo>
                  <a:pt x="109" y="11"/>
                  <a:pt x="108" y="9"/>
                  <a:pt x="107" y="8"/>
                </a:cubicBezTo>
                <a:cubicBezTo>
                  <a:pt x="105" y="5"/>
                  <a:pt x="103" y="3"/>
                  <a:pt x="101" y="2"/>
                </a:cubicBezTo>
                <a:cubicBezTo>
                  <a:pt x="100" y="2"/>
                  <a:pt x="100" y="2"/>
                  <a:pt x="100" y="2"/>
                </a:cubicBezTo>
                <a:cubicBezTo>
                  <a:pt x="100" y="1"/>
                  <a:pt x="100" y="1"/>
                  <a:pt x="100" y="1"/>
                </a:cubicBezTo>
                <a:cubicBezTo>
                  <a:pt x="99" y="1"/>
                  <a:pt x="99" y="1"/>
                  <a:pt x="99" y="1"/>
                </a:cubicBezTo>
                <a:cubicBezTo>
                  <a:pt x="99" y="1"/>
                  <a:pt x="99" y="1"/>
                  <a:pt x="99" y="1"/>
                </a:cubicBezTo>
                <a:cubicBezTo>
                  <a:pt x="99" y="2"/>
                  <a:pt x="99" y="2"/>
                  <a:pt x="99" y="2"/>
                </a:cubicBezTo>
                <a:cubicBezTo>
                  <a:pt x="99" y="2"/>
                  <a:pt x="99" y="2"/>
                  <a:pt x="99" y="2"/>
                </a:cubicBezTo>
                <a:cubicBezTo>
                  <a:pt x="99" y="2"/>
                  <a:pt x="99" y="2"/>
                  <a:pt x="99" y="2"/>
                </a:cubicBezTo>
                <a:cubicBezTo>
                  <a:pt x="98" y="1"/>
                  <a:pt x="98" y="1"/>
                  <a:pt x="97" y="1"/>
                </a:cubicBezTo>
                <a:cubicBezTo>
                  <a:pt x="96" y="0"/>
                  <a:pt x="95" y="0"/>
                  <a:pt x="95" y="0"/>
                </a:cubicBezTo>
                <a:cubicBezTo>
                  <a:pt x="91" y="0"/>
                  <a:pt x="89" y="0"/>
                  <a:pt x="89" y="0"/>
                </a:cubicBezTo>
                <a:cubicBezTo>
                  <a:pt x="89" y="0"/>
                  <a:pt x="89" y="0"/>
                  <a:pt x="88" y="1"/>
                </a:cubicBezTo>
                <a:cubicBezTo>
                  <a:pt x="87" y="1"/>
                  <a:pt x="85" y="1"/>
                  <a:pt x="83" y="2"/>
                </a:cubicBezTo>
                <a:cubicBezTo>
                  <a:pt x="82" y="3"/>
                  <a:pt x="79" y="4"/>
                  <a:pt x="77" y="6"/>
                </a:cubicBezTo>
                <a:cubicBezTo>
                  <a:pt x="74" y="7"/>
                  <a:pt x="71" y="10"/>
                  <a:pt x="70" y="10"/>
                </a:cubicBezTo>
                <a:cubicBezTo>
                  <a:pt x="64" y="15"/>
                  <a:pt x="56" y="23"/>
                  <a:pt x="48" y="30"/>
                </a:cubicBezTo>
                <a:cubicBezTo>
                  <a:pt x="33" y="45"/>
                  <a:pt x="17" y="62"/>
                  <a:pt x="12" y="68"/>
                </a:cubicBezTo>
                <a:cubicBezTo>
                  <a:pt x="3" y="79"/>
                  <a:pt x="1" y="88"/>
                  <a:pt x="0" y="103"/>
                </a:cubicBezTo>
                <a:cubicBezTo>
                  <a:pt x="14" y="99"/>
                  <a:pt x="23" y="96"/>
                  <a:pt x="32" y="86"/>
                </a:cubicBezTo>
                <a:cubicBezTo>
                  <a:pt x="37" y="81"/>
                  <a:pt x="53" y="64"/>
                  <a:pt x="67" y="49"/>
                </a:cubicBezTo>
                <a:close/>
                <a:moveTo>
                  <a:pt x="88" y="30"/>
                </a:moveTo>
                <a:cubicBezTo>
                  <a:pt x="88" y="30"/>
                  <a:pt x="88" y="30"/>
                  <a:pt x="88" y="30"/>
                </a:cubicBezTo>
                <a:cubicBezTo>
                  <a:pt x="88" y="30"/>
                  <a:pt x="88" y="30"/>
                  <a:pt x="88" y="30"/>
                </a:cubicBezTo>
                <a:close/>
              </a:path>
            </a:pathLst>
          </a:custGeom>
          <a:solidFill>
            <a:srgbClr val="00C9F3"/>
          </a:solidFill>
          <a:ln w="9525">
            <a:noFill/>
            <a:round/>
          </a:ln>
        </p:spPr>
        <p:txBody>
          <a:bodyPr vert="horz" wrap="square" lIns="91440" tIns="45720" rIns="91440" bIns="45720" numCol="1" anchor="t" anchorCtr="0" compatLnSpc="1"/>
          <a:p>
            <a:endParaRPr lang="en-IN"/>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normAutofit fontScale="90000"/>
          </a:bodyPr>
          <a:p>
            <a:r>
              <a:rPr lang="zh-CN" altLang="en-US"/>
              <a:t>用好用足政策性保险金融工具</a:t>
            </a:r>
            <a:endParaRPr lang="zh-CN" altLang="en-US"/>
          </a:p>
        </p:txBody>
      </p:sp>
      <p:sp>
        <p:nvSpPr>
          <p:cNvPr id="3" name="文本框 2"/>
          <p:cNvSpPr txBox="1"/>
          <p:nvPr/>
        </p:nvSpPr>
        <p:spPr>
          <a:xfrm>
            <a:off x="2726690" y="2317115"/>
            <a:ext cx="2537460" cy="645160"/>
          </a:xfrm>
          <a:prstGeom prst="rect">
            <a:avLst/>
          </a:prstGeom>
          <a:noFill/>
        </p:spPr>
        <p:txBody>
          <a:bodyPr wrap="square" rtlCol="0" anchor="t">
            <a:spAutoFit/>
          </a:bodyPr>
          <a:p>
            <a:r>
              <a:rPr lang="zh-CN">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《关于做好跨周期调节进一步稳外贸的意见》</a:t>
            </a:r>
            <a:endParaRPr lang="zh-CN" altLang="en-US"/>
          </a:p>
        </p:txBody>
      </p:sp>
      <p:sp>
        <p:nvSpPr>
          <p:cNvPr id="9" name="文本框 8"/>
          <p:cNvSpPr txBox="1"/>
          <p:nvPr/>
        </p:nvSpPr>
        <p:spPr>
          <a:xfrm>
            <a:off x="5617210" y="2317115"/>
            <a:ext cx="2559050" cy="645160"/>
          </a:xfrm>
          <a:prstGeom prst="rect">
            <a:avLst/>
          </a:prstGeom>
          <a:noFill/>
        </p:spPr>
        <p:txBody>
          <a:bodyPr wrap="square" rtlCol="0" anchor="t">
            <a:spAutoFit/>
          </a:bodyPr>
          <a:p>
            <a:r>
              <a:rPr lang="zh-CN">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《公司业务（绿色）承保政策（2023年版）》</a:t>
            </a:r>
            <a:endParaRPr lang="zh-CN" altLang="en-US"/>
          </a:p>
        </p:txBody>
      </p:sp>
      <p:sp>
        <p:nvSpPr>
          <p:cNvPr id="10" name="文本框 9"/>
          <p:cNvSpPr txBox="1"/>
          <p:nvPr/>
        </p:nvSpPr>
        <p:spPr>
          <a:xfrm>
            <a:off x="8622030" y="2317115"/>
            <a:ext cx="2359660" cy="645160"/>
          </a:xfrm>
          <a:prstGeom prst="rect">
            <a:avLst/>
          </a:prstGeom>
          <a:noFill/>
        </p:spPr>
        <p:txBody>
          <a:bodyPr wrap="square" rtlCol="0" anchor="t">
            <a:spAutoFit/>
          </a:bodyPr>
          <a:p>
            <a:pPr algn="l">
              <a:buClrTx/>
              <a:buSzTx/>
              <a:buFontTx/>
            </a:pPr>
            <a:r>
              <a:rPr lang="zh-CN">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《公司2023年绿色金融建设工作要点》</a:t>
            </a:r>
            <a:endParaRPr lang="zh-CN">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cxnSp>
        <p:nvCxnSpPr>
          <p:cNvPr id="11" name="直接连接符 10"/>
          <p:cNvCxnSpPr/>
          <p:nvPr/>
        </p:nvCxnSpPr>
        <p:spPr>
          <a:xfrm>
            <a:off x="3990975" y="3610610"/>
            <a:ext cx="5641340" cy="952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990975" y="3229610"/>
            <a:ext cx="889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778625" y="3221990"/>
            <a:ext cx="0" cy="644525"/>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623425" y="3239135"/>
            <a:ext cx="8890" cy="381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319905" y="3943985"/>
            <a:ext cx="4983480" cy="368300"/>
          </a:xfrm>
          <a:prstGeom prst="rect">
            <a:avLst/>
          </a:prstGeom>
          <a:noFill/>
        </p:spPr>
        <p:txBody>
          <a:bodyPr wrap="none" rtlCol="0" anchor="t">
            <a:spAutoFit/>
          </a:bodyPr>
          <a:p>
            <a:r>
              <a:rPr lang="zh-CN">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《以跨周期思路加大对新能源产业链承保支持》</a:t>
            </a:r>
            <a:endParaRPr lang="zh-CN" altLang="en-US"/>
          </a:p>
        </p:txBody>
      </p:sp>
      <p:sp>
        <p:nvSpPr>
          <p:cNvPr id="16" name="文本框 15"/>
          <p:cNvSpPr txBox="1"/>
          <p:nvPr/>
        </p:nvSpPr>
        <p:spPr>
          <a:xfrm>
            <a:off x="3912235" y="4875530"/>
            <a:ext cx="5748020" cy="368300"/>
          </a:xfrm>
          <a:prstGeom prst="rect">
            <a:avLst/>
          </a:prstGeom>
          <a:noFill/>
        </p:spPr>
        <p:txBody>
          <a:bodyPr wrap="none" rtlCol="0" anchor="t">
            <a:spAutoFit/>
          </a:bodyPr>
          <a:p>
            <a:r>
              <a:rPr lang="zh-CN">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《新能源产业链贸易险承保服务支持措施（2023版）》</a:t>
            </a:r>
            <a:endParaRPr lang="zh-CN" altLang="en-US"/>
          </a:p>
        </p:txBody>
      </p:sp>
      <p:cxnSp>
        <p:nvCxnSpPr>
          <p:cNvPr id="17" name="直接连接符 16"/>
          <p:cNvCxnSpPr/>
          <p:nvPr/>
        </p:nvCxnSpPr>
        <p:spPr>
          <a:xfrm flipV="1">
            <a:off x="6782435" y="4324985"/>
            <a:ext cx="635" cy="375285"/>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638810" y="1534795"/>
            <a:ext cx="3178175" cy="368300"/>
          </a:xfrm>
          <a:prstGeom prst="rect">
            <a:avLst/>
          </a:prstGeom>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t" anchorCtr="0" forceAA="0" compatLnSpc="1">
            <a:spAutoFit/>
          </a:bodyPr>
          <a:p>
            <a:pPr lvl="0" algn="l">
              <a:buClrTx/>
              <a:buSzTx/>
              <a:buFontTx/>
            </a:pPr>
            <a:r>
              <a:rPr lang="zh-CN" altLang="en-US" b="1" dirty="0">
                <a:solidFill>
                  <a:schemeClr val="bg1"/>
                </a:solidFill>
                <a:latin typeface="微软雅黑" panose="020B0503020204020204" charset="-122"/>
                <a:ea typeface="微软雅黑" panose="020B0503020204020204" charset="-122"/>
                <a:sym typeface="+mn-ea"/>
              </a:rPr>
              <a:t>加大政策供给   释放政策红利</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21" name="文本框 20"/>
          <p:cNvSpPr txBox="1"/>
          <p:nvPr/>
        </p:nvSpPr>
        <p:spPr>
          <a:xfrm>
            <a:off x="1169670" y="4700270"/>
            <a:ext cx="1226820" cy="645160"/>
          </a:xfrm>
          <a:prstGeom prst="rect">
            <a:avLst/>
          </a:prstGeom>
          <a:noFill/>
        </p:spPr>
        <p:txBody>
          <a:bodyPr wrap="square" rtlCol="0" anchor="t">
            <a:spAutoFit/>
          </a:bodyPr>
          <a:p>
            <a:r>
              <a:rPr 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细分领域     </a:t>
            </a:r>
            <a:endParaRPr 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r>
              <a:rPr lang="zh-CN" sz="16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量化指标</a:t>
            </a:r>
            <a:r>
              <a:rPr lang="zh-CN" sz="20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    </a:t>
            </a:r>
            <a:endParaRPr lang="zh-CN" sz="2000">
              <a:solidFill>
                <a:srgbClr val="002672"/>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cxnSp>
        <p:nvCxnSpPr>
          <p:cNvPr id="22" name="直接箭头连接符 21"/>
          <p:cNvCxnSpPr/>
          <p:nvPr/>
        </p:nvCxnSpPr>
        <p:spPr>
          <a:xfrm flipH="1">
            <a:off x="2559685" y="5054600"/>
            <a:ext cx="1352550" cy="10795"/>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标题 6"/>
          <p:cNvSpPr>
            <a:spLocks noGrp="1"/>
          </p:cNvSpPr>
          <p:nvPr>
            <p:ph type="title"/>
          </p:nvPr>
        </p:nvSpPr>
        <p:spPr/>
        <p:txBody>
          <a:bodyPr>
            <a:normAutofit fontScale="90000"/>
          </a:bodyPr>
          <a:p>
            <a:r>
              <a:rPr lang="zh-CN" altLang="en-US"/>
              <a:t>用好用足政策性保险金融工具</a:t>
            </a:r>
            <a:endParaRPr lang="zh-CN" altLang="en-US"/>
          </a:p>
        </p:txBody>
      </p:sp>
      <p:sp>
        <p:nvSpPr>
          <p:cNvPr id="2" name="文本框 1"/>
          <p:cNvSpPr txBox="1"/>
          <p:nvPr>
            <p:custDataLst>
              <p:tags r:id="rId1"/>
            </p:custDataLst>
          </p:nvPr>
        </p:nvSpPr>
        <p:spPr>
          <a:xfrm>
            <a:off x="1186180" y="5463540"/>
            <a:ext cx="4303395" cy="460375"/>
          </a:xfrm>
          <a:prstGeom prst="rect">
            <a:avLst/>
          </a:prstGeom>
          <a:noFill/>
        </p:spPr>
        <p:txBody>
          <a:bodyPr wrap="square" rtlCol="0" anchor="t">
            <a:spAutoFit/>
          </a:bodyPr>
          <a:p>
            <a:pPr indent="0" algn="ctr">
              <a:lnSpc>
                <a:spcPct val="150000"/>
              </a:lnSpc>
              <a:buFont typeface="Wingdings" panose="05000000000000000000" charset="0"/>
              <a:buNone/>
            </a:pPr>
            <a:r>
              <a:rPr lang="zh-CN" sz="1600" b="1" dirty="0">
                <a:solidFill>
                  <a:srgbClr val="2F5597"/>
                </a:solidFill>
                <a:effectLst/>
                <a:latin typeface="微软雅黑" panose="020B0503020204020204" charset="-122"/>
                <a:ea typeface="微软雅黑" panose="020B0503020204020204" charset="-122"/>
              </a:rPr>
              <a:t>龙头企业上中下游产业链一体化的全覆盖</a:t>
            </a:r>
            <a:endParaRPr lang="zh-CN" sz="1600" b="1" dirty="0">
              <a:solidFill>
                <a:srgbClr val="2F5597"/>
              </a:solidFill>
              <a:effectLst/>
              <a:latin typeface="微软雅黑" panose="020B0503020204020204" charset="-122"/>
              <a:ea typeface="微软雅黑" panose="020B0503020204020204" charset="-122"/>
            </a:endParaRPr>
          </a:p>
        </p:txBody>
      </p:sp>
      <p:sp>
        <p:nvSpPr>
          <p:cNvPr id="5" name="文本框 4"/>
          <p:cNvSpPr txBox="1"/>
          <p:nvPr>
            <p:custDataLst>
              <p:tags r:id="rId2"/>
            </p:custDataLst>
          </p:nvPr>
        </p:nvSpPr>
        <p:spPr>
          <a:xfrm>
            <a:off x="6804025" y="5549265"/>
            <a:ext cx="4303395" cy="460375"/>
          </a:xfrm>
          <a:prstGeom prst="rect">
            <a:avLst/>
          </a:prstGeom>
          <a:noFill/>
        </p:spPr>
        <p:txBody>
          <a:bodyPr wrap="square" rtlCol="0" anchor="t">
            <a:spAutoFit/>
          </a:bodyPr>
          <a:p>
            <a:pPr indent="0" algn="ctr">
              <a:lnSpc>
                <a:spcPct val="150000"/>
              </a:lnSpc>
              <a:buFont typeface="Wingdings" panose="05000000000000000000" charset="0"/>
              <a:buNone/>
            </a:pPr>
            <a:r>
              <a:rPr lang="zh-CN" sz="1600" b="1" dirty="0">
                <a:solidFill>
                  <a:srgbClr val="2F5597"/>
                </a:solidFill>
                <a:effectLst/>
                <a:latin typeface="微软雅黑" panose="020B0503020204020204" charset="-122"/>
                <a:ea typeface="微软雅黑" panose="020B0503020204020204" charset="-122"/>
              </a:rPr>
              <a:t>新能源企业全球化业务布局</a:t>
            </a:r>
            <a:endParaRPr lang="zh-CN" sz="1600" b="1" dirty="0">
              <a:solidFill>
                <a:srgbClr val="2F5597"/>
              </a:solidFill>
              <a:effectLst/>
              <a:latin typeface="微软雅黑" panose="020B0503020204020204" charset="-122"/>
              <a:ea typeface="微软雅黑" panose="020B0503020204020204" charset="-122"/>
            </a:endParaRPr>
          </a:p>
        </p:txBody>
      </p:sp>
      <p:pic>
        <p:nvPicPr>
          <p:cNvPr id="4" name="图片 3" descr="d5bf045442927768201b20fbc1d8519f"/>
          <p:cNvPicPr>
            <a:picLocks noChangeAspect="1"/>
          </p:cNvPicPr>
          <p:nvPr/>
        </p:nvPicPr>
        <p:blipFill>
          <a:blip r:embed="rId3"/>
          <a:stretch>
            <a:fillRect/>
          </a:stretch>
        </p:blipFill>
        <p:spPr>
          <a:xfrm>
            <a:off x="763905" y="2164715"/>
            <a:ext cx="5147945" cy="2978150"/>
          </a:xfrm>
          <a:prstGeom prst="rect">
            <a:avLst/>
          </a:prstGeom>
        </p:spPr>
      </p:pic>
      <p:pic>
        <p:nvPicPr>
          <p:cNvPr id="6" name="图片 5" descr="d6d7e2dd03a9485aa9a5628c94b277de"/>
          <p:cNvPicPr>
            <a:picLocks noChangeAspect="1"/>
          </p:cNvPicPr>
          <p:nvPr/>
        </p:nvPicPr>
        <p:blipFill>
          <a:blip r:embed="rId4"/>
          <a:stretch>
            <a:fillRect/>
          </a:stretch>
        </p:blipFill>
        <p:spPr>
          <a:xfrm>
            <a:off x="6326505" y="2164715"/>
            <a:ext cx="5259070" cy="2978150"/>
          </a:xfrm>
          <a:prstGeom prst="rect">
            <a:avLst/>
          </a:prstGeom>
        </p:spPr>
      </p:pic>
      <p:sp>
        <p:nvSpPr>
          <p:cNvPr id="8" name="文本框 7"/>
          <p:cNvSpPr txBox="1"/>
          <p:nvPr/>
        </p:nvSpPr>
        <p:spPr>
          <a:xfrm>
            <a:off x="638810" y="1534795"/>
            <a:ext cx="3414395" cy="368300"/>
          </a:xfrm>
          <a:prstGeom prst="rect">
            <a:avLst/>
          </a:prstGeom>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t" anchorCtr="0" forceAA="0" compatLnSpc="1">
            <a:spAutoFit/>
          </a:bodyPr>
          <a:p>
            <a:pPr lvl="0" algn="l">
              <a:buClrTx/>
              <a:buSzTx/>
              <a:buFontTx/>
            </a:pPr>
            <a:r>
              <a:rPr lang="zh-CN" altLang="en-US" b="1" dirty="0">
                <a:solidFill>
                  <a:schemeClr val="bg1"/>
                </a:solidFill>
                <a:latin typeface="微软雅黑" panose="020B0503020204020204" charset="-122"/>
                <a:ea typeface="微软雅黑" panose="020B0503020204020204" charset="-122"/>
                <a:sym typeface="+mn-ea"/>
              </a:rPr>
              <a:t>跨险种联动   精准服务客户需求</a:t>
            </a:r>
            <a:endParaRPr lang="zh-CN" altLang="en-US" b="1" dirty="0">
              <a:solidFill>
                <a:schemeClr val="bg1"/>
              </a:solidFill>
              <a:latin typeface="微软雅黑" panose="020B0503020204020204" charset="-122"/>
              <a:ea typeface="微软雅黑" panose="020B0503020204020204" charset="-122"/>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86594" y="2591834"/>
            <a:ext cx="6815611" cy="823138"/>
            <a:chOff x="5035394" y="1273176"/>
            <a:chExt cx="6815611" cy="823138"/>
          </a:xfrm>
        </p:grpSpPr>
        <p:sp>
          <p:nvSpPr>
            <p:cNvPr id="81932" name="TextBox 31"/>
            <p:cNvSpPr txBox="1"/>
            <p:nvPr/>
          </p:nvSpPr>
          <p:spPr>
            <a:xfrm>
              <a:off x="5035394" y="1388428"/>
              <a:ext cx="655949" cy="707886"/>
            </a:xfrm>
            <a:prstGeom prst="rect">
              <a:avLst/>
            </a:prstGeom>
            <a:noFill/>
            <a:ln w="9525">
              <a:noFill/>
            </a:ln>
          </p:spPr>
          <p:txBody>
            <a:bodyPr wrap="none" anchor="t">
              <a:spAutoFit/>
            </a:bodyPr>
            <a:lstStyle/>
            <a:p>
              <a:pPr algn="ctr" defTabSz="1219200" eaLnBrk="0" fontAlgn="base" hangingPunct="0">
                <a:spcBef>
                  <a:spcPct val="0"/>
                </a:spcBef>
                <a:spcAft>
                  <a:spcPct val="0"/>
                </a:spcAft>
              </a:pPr>
              <a:r>
                <a:rPr lang="en-US" altLang="zh-CN" sz="4000" dirty="0">
                  <a:solidFill>
                    <a:schemeClr val="bg1"/>
                  </a:solidFill>
                  <a:latin typeface="Impact" panose="020B0806030902050204" pitchFamily="34" charset="0"/>
                  <a:ea typeface="宋体" panose="02010600030101010101" pitchFamily="2" charset="-122"/>
                </a:rPr>
                <a:t>01</a:t>
              </a:r>
              <a:endParaRPr lang="en-US" altLang="zh-CN" sz="4000" dirty="0">
                <a:solidFill>
                  <a:schemeClr val="bg1"/>
                </a:solidFill>
                <a:latin typeface="Impact" panose="020B0806030902050204" pitchFamily="34" charset="0"/>
                <a:ea typeface="宋体" panose="02010600030101010101" pitchFamily="2" charset="-122"/>
              </a:endParaRPr>
            </a:p>
          </p:txBody>
        </p:sp>
        <p:cxnSp>
          <p:nvCxnSpPr>
            <p:cNvPr id="81933" name="直接连接符 33"/>
            <p:cNvCxnSpPr/>
            <p:nvPr/>
          </p:nvCxnSpPr>
          <p:spPr>
            <a:xfrm>
              <a:off x="5932488" y="1436053"/>
              <a:ext cx="0" cy="628651"/>
            </a:xfrm>
            <a:prstGeom prst="line">
              <a:avLst/>
            </a:prstGeom>
            <a:ln w="9525" cap="flat" cmpd="sng">
              <a:solidFill>
                <a:schemeClr val="bg1"/>
              </a:solidFill>
              <a:prstDash val="solid"/>
              <a:miter/>
              <a:headEnd type="none" w="med" len="med"/>
              <a:tailEnd type="none" w="med" len="med"/>
            </a:ln>
          </p:spPr>
        </p:cxnSp>
        <p:sp>
          <p:nvSpPr>
            <p:cNvPr id="81936" name="文本框 36"/>
            <p:cNvSpPr txBox="1"/>
            <p:nvPr/>
          </p:nvSpPr>
          <p:spPr>
            <a:xfrm>
              <a:off x="5932805" y="1273176"/>
              <a:ext cx="5918200" cy="521970"/>
            </a:xfrm>
            <a:prstGeom prst="rect">
              <a:avLst/>
            </a:prstGeom>
            <a:noFill/>
            <a:ln w="9525">
              <a:noFill/>
            </a:ln>
          </p:spPr>
          <p:txBody>
            <a:bodyPr anchor="t">
              <a:spAutoFit/>
            </a:bodyPr>
            <a:lstStyle/>
            <a:p>
              <a:pPr defTabSz="1219200" eaLnBrk="0" fontAlgn="base" hangingPunct="0">
                <a:spcBef>
                  <a:spcPct val="0"/>
                </a:spcBef>
                <a:spcAft>
                  <a:spcPct val="0"/>
                </a:spcAft>
              </a:pPr>
              <a:r>
                <a:rPr lang="zh-CN" sz="2800" b="1" dirty="0">
                  <a:solidFill>
                    <a:srgbClr val="004C95"/>
                  </a:solidFill>
                  <a:latin typeface="微软雅黑" panose="020B0503020204020204" charset="-122"/>
                  <a:ea typeface="微软雅黑" panose="020B0503020204020204" charset="-122"/>
                  <a:sym typeface="+mn-ea"/>
                </a:rPr>
                <a:t>新新能源行业承保情况能源行业况</a:t>
              </a:r>
              <a:endParaRPr lang="zh-CN" altLang="en-US" sz="2800" b="1" dirty="0">
                <a:solidFill>
                  <a:schemeClr val="bg1"/>
                </a:solidFill>
                <a:latin typeface="微软雅黑" panose="020B0503020204020204" charset="-122"/>
                <a:ea typeface="微软雅黑" panose="020B0503020204020204" charset="-122"/>
                <a:sym typeface="+mn-ea"/>
              </a:endParaRPr>
            </a:p>
          </p:txBody>
        </p:sp>
      </p:gr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6083935" y="2799715"/>
            <a:ext cx="4632960" cy="521970"/>
          </a:xfrm>
          <a:prstGeom prst="rect">
            <a:avLst/>
          </a:prstGeom>
          <a:noFill/>
        </p:spPr>
        <p:txBody>
          <a:bodyPr wrap="square" rtlCol="0" anchor="t">
            <a:spAutoFit/>
          </a:bodyPr>
          <a:p>
            <a:pPr defTabSz="1219200"/>
            <a:r>
              <a:rPr lang="zh-CN" altLang="en-US" sz="2800" b="1" dirty="0">
                <a:solidFill>
                  <a:schemeClr val="bg1"/>
                </a:solidFill>
                <a:latin typeface="微软雅黑" panose="020B0503020204020204" charset="-122"/>
                <a:sym typeface="+mn-ea"/>
              </a:rPr>
              <a:t>产业链发展新机遇</a:t>
            </a:r>
            <a:endParaRPr lang="zh-CN" alt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charset="-122"/>
              <a:sym typeface="+mn-ea"/>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18" name="文本框 17"/>
          <p:cNvSpPr txBox="1"/>
          <p:nvPr/>
        </p:nvSpPr>
        <p:spPr>
          <a:xfrm>
            <a:off x="462915" y="1402080"/>
            <a:ext cx="3544570" cy="368300"/>
          </a:xfrm>
          <a:prstGeom prst="rect">
            <a:avLst/>
          </a:prstGeom>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t" anchorCtr="0" forceAA="0" compatLnSpc="1">
            <a:spAutoFit/>
          </a:bodyPr>
          <a:p>
            <a:pPr lvl="0" algn="l">
              <a:buClrTx/>
              <a:buSzTx/>
              <a:buFontTx/>
            </a:pPr>
            <a:r>
              <a:rPr lang="zh-CN" altLang="en-US" b="1" dirty="0">
                <a:solidFill>
                  <a:schemeClr val="bg1"/>
                </a:solidFill>
                <a:latin typeface="微软雅黑" panose="020B0503020204020204" charset="-122"/>
                <a:ea typeface="微软雅黑" panose="020B0503020204020204" charset="-122"/>
                <a:sym typeface="+mn-ea"/>
              </a:rPr>
              <a:t>动态风险跟踪  识别化解应对风险</a:t>
            </a:r>
            <a:endParaRPr lang="zh-CN" altLang="en-US" b="1" dirty="0">
              <a:solidFill>
                <a:schemeClr val="bg1"/>
              </a:solidFill>
              <a:latin typeface="微软雅黑" panose="020B0503020204020204" charset="-122"/>
              <a:ea typeface="微软雅黑" panose="020B0503020204020204" charset="-122"/>
              <a:sym typeface="+mn-ea"/>
            </a:endParaRPr>
          </a:p>
        </p:txBody>
      </p:sp>
      <p:sp>
        <p:nvSpPr>
          <p:cNvPr id="8" name="标题 7"/>
          <p:cNvSpPr>
            <a:spLocks noGrp="1"/>
          </p:cNvSpPr>
          <p:nvPr>
            <p:ph type="title"/>
          </p:nvPr>
        </p:nvSpPr>
        <p:spPr/>
        <p:txBody>
          <a:bodyPr>
            <a:normAutofit fontScale="90000"/>
          </a:bodyPr>
          <a:p>
            <a:r>
              <a:rPr lang="zh-CN" altLang="en-US"/>
              <a:t>用好用足政策性保险金融工具</a:t>
            </a:r>
            <a:endParaRPr lang="zh-CN" altLang="en-US"/>
          </a:p>
        </p:txBody>
      </p:sp>
      <p:sp>
        <p:nvSpPr>
          <p:cNvPr id="10" name="单圆角矩形 9"/>
          <p:cNvSpPr/>
          <p:nvPr/>
        </p:nvSpPr>
        <p:spPr>
          <a:xfrm>
            <a:off x="1313180" y="2130425"/>
            <a:ext cx="969010" cy="675640"/>
          </a:xfrm>
          <a:prstGeom prst="round1Rect">
            <a:avLst/>
          </a:prstGeom>
          <a:solidFill>
            <a:srgbClr val="002C7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微软雅黑" panose="020B0503020204020204" charset="-122"/>
                <a:ea typeface="微软雅黑" panose="020B0503020204020204" charset="-122"/>
              </a:rPr>
              <a:t>国别</a:t>
            </a:r>
            <a:endParaRPr lang="zh-CN" altLang="en-US" sz="2400">
              <a:latin typeface="微软雅黑" panose="020B0503020204020204" charset="-122"/>
              <a:ea typeface="微软雅黑" panose="020B0503020204020204" charset="-122"/>
            </a:endParaRPr>
          </a:p>
        </p:txBody>
      </p:sp>
      <p:sp>
        <p:nvSpPr>
          <p:cNvPr id="11" name="单圆角矩形 10"/>
          <p:cNvSpPr/>
          <p:nvPr/>
        </p:nvSpPr>
        <p:spPr>
          <a:xfrm>
            <a:off x="1313180" y="3357245"/>
            <a:ext cx="969010" cy="675640"/>
          </a:xfrm>
          <a:prstGeom prst="round1Rect">
            <a:avLst/>
          </a:prstGeom>
          <a:solidFill>
            <a:srgbClr val="002C7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微软雅黑" panose="020B0503020204020204" charset="-122"/>
                <a:ea typeface="微软雅黑" panose="020B0503020204020204" charset="-122"/>
              </a:rPr>
              <a:t>行业</a:t>
            </a:r>
            <a:endParaRPr lang="zh-CN" altLang="en-US" sz="2400">
              <a:latin typeface="微软雅黑" panose="020B0503020204020204" charset="-122"/>
              <a:ea typeface="微软雅黑" panose="020B0503020204020204" charset="-122"/>
            </a:endParaRPr>
          </a:p>
        </p:txBody>
      </p:sp>
      <p:sp>
        <p:nvSpPr>
          <p:cNvPr id="12" name="单圆角矩形 11"/>
          <p:cNvSpPr/>
          <p:nvPr/>
        </p:nvSpPr>
        <p:spPr>
          <a:xfrm>
            <a:off x="1313180" y="4627880"/>
            <a:ext cx="969010" cy="675640"/>
          </a:xfrm>
          <a:prstGeom prst="round1Rect">
            <a:avLst/>
          </a:prstGeom>
          <a:solidFill>
            <a:srgbClr val="002C7E"/>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latin typeface="微软雅黑" panose="020B0503020204020204" charset="-122"/>
                <a:ea typeface="微软雅黑" panose="020B0503020204020204" charset="-122"/>
              </a:rPr>
              <a:t>买方</a:t>
            </a:r>
            <a:endParaRPr lang="zh-CN" altLang="en-US" sz="2400">
              <a:latin typeface="微软雅黑" panose="020B0503020204020204" charset="-122"/>
              <a:ea typeface="微软雅黑" panose="020B0503020204020204" charset="-122"/>
            </a:endParaRPr>
          </a:p>
        </p:txBody>
      </p:sp>
      <p:sp>
        <p:nvSpPr>
          <p:cNvPr id="13" name="文本框 12"/>
          <p:cNvSpPr txBox="1"/>
          <p:nvPr/>
        </p:nvSpPr>
        <p:spPr>
          <a:xfrm>
            <a:off x="2952115" y="4658360"/>
            <a:ext cx="9241790" cy="922020"/>
          </a:xfrm>
          <a:prstGeom prst="rect">
            <a:avLst/>
          </a:prstGeom>
          <a:noFill/>
        </p:spPr>
        <p:txBody>
          <a:bodyPr wrap="square" rtlCol="0" anchor="t">
            <a:spAutoFit/>
          </a:bodyPr>
          <a:p>
            <a:pPr lvl="0" algn="l">
              <a:buClrTx/>
              <a:buSzTx/>
              <a:buFontTx/>
            </a:pP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数字化动态风险监测系统 </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lvl="0" algn="l">
              <a:buClrTx/>
              <a:buSzTx/>
              <a:buFontTx/>
            </a:pP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结合国别、行业分析，对买方主体进行资讯、财务、回款等内容进行全流程风险跟踪</a:t>
            </a:r>
            <a:endPar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pPr lvl="0" algn="l">
              <a:buClrTx/>
              <a:buSzTx/>
              <a:buFontTx/>
            </a:pPr>
            <a:endParaRPr lang="en-US" altLang="zh-CN"/>
          </a:p>
        </p:txBody>
      </p:sp>
      <p:sp>
        <p:nvSpPr>
          <p:cNvPr id="15" name="文本框 14"/>
          <p:cNvSpPr txBox="1"/>
          <p:nvPr/>
        </p:nvSpPr>
        <p:spPr>
          <a:xfrm>
            <a:off x="2952115" y="2284095"/>
            <a:ext cx="9241790" cy="368300"/>
          </a:xfrm>
          <a:prstGeom prst="rect">
            <a:avLst/>
          </a:prstGeom>
          <a:noFill/>
        </p:spPr>
        <p:txBody>
          <a:bodyPr wrap="square" rtlCol="0" anchor="t">
            <a:spAutoFit/>
          </a:bodyPr>
          <a:p>
            <a:pPr lvl="0" algn="l">
              <a:buClrTx/>
              <a:buSzTx/>
              <a:buFontTx/>
            </a:pPr>
            <a:r>
              <a:rPr 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每年发布《国家风险分析报告》</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国别风险研究中心</a:t>
            </a:r>
            <a:r>
              <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 </a:t>
            </a:r>
            <a:endParaRPr lang="zh-CN" altLang="en-US"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16" name="文本框 15"/>
          <p:cNvSpPr txBox="1"/>
          <p:nvPr/>
        </p:nvSpPr>
        <p:spPr>
          <a:xfrm>
            <a:off x="2952115" y="3510915"/>
            <a:ext cx="6583680" cy="368300"/>
          </a:xfrm>
          <a:prstGeom prst="rect">
            <a:avLst/>
          </a:prstGeom>
          <a:noFill/>
        </p:spPr>
        <p:txBody>
          <a:bodyPr wrap="none" rtlCol="0" anchor="t">
            <a:spAutoFit/>
          </a:bodyPr>
          <a:p>
            <a:r>
              <a:rPr lang="zh-CN"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《全球投资风险分析、行业风险分析和全球企业破产风险分析》</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灯片编号占位符 2"/>
          <p:cNvSpPr>
            <a:spLocks noGrp="1"/>
          </p:cNvSpPr>
          <p:nvPr>
            <p:ph type="sldNum" sz="quarter" idx="12"/>
          </p:nvPr>
        </p:nvSpPr>
        <p:spPr/>
        <p:txBody>
          <a:bodyPr/>
          <a:p>
            <a:fld id="{49AE70B2-8BF9-45C0-BB95-33D1B9D3A854}" type="slidenum">
              <a:rPr lang="zh-CN" altLang="en-US" smtClean="0"/>
            </a:fld>
            <a:endParaRPr lang="zh-CN" altLang="en-US"/>
          </a:p>
        </p:txBody>
      </p:sp>
      <p:sp>
        <p:nvSpPr>
          <p:cNvPr id="6" name="矩形 5"/>
          <p:cNvSpPr/>
          <p:nvPr/>
        </p:nvSpPr>
        <p:spPr>
          <a:xfrm>
            <a:off x="0" y="23495"/>
            <a:ext cx="12192000" cy="6847205"/>
          </a:xfrm>
          <a:prstGeom prst="rect">
            <a:avLst/>
          </a:prstGeom>
          <a:blipFill rotWithShape="1">
            <a:blip r:embed="rId1">
              <a:alphaModFix amt="40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72" name="Rectangle 3"/>
          <p:cNvSpPr/>
          <p:nvPr/>
        </p:nvSpPr>
        <p:spPr>
          <a:xfrm>
            <a:off x="0" y="2550795"/>
            <a:ext cx="12235815" cy="1447165"/>
          </a:xfrm>
          <a:prstGeom prst="rect">
            <a:avLst/>
          </a:prstGeom>
          <a:blipFill rotWithShape="0">
            <a:blip r:embed="rId2"/>
          </a:blipFill>
          <a:ln w="9525">
            <a:noFill/>
          </a:ln>
        </p:spPr>
        <p:txBody>
          <a:bodyPr lIns="136525" tIns="68580" rIns="136525" bIns="68580" anchor="ctr"/>
          <a:lstStyle/>
          <a:p>
            <a:pPr eaLnBrk="0" hangingPunct="0"/>
            <a:endParaRPr lang="zh-CN" altLang="en-US" sz="1800" dirty="0">
              <a:latin typeface="Arial" panose="020B0604020202020204" pitchFamily="34" charset="0"/>
              <a:ea typeface="宋体" panose="02010600030101010101" pitchFamily="2" charset="-122"/>
            </a:endParaRPr>
          </a:p>
        </p:txBody>
      </p:sp>
      <p:sp>
        <p:nvSpPr>
          <p:cNvPr id="1048673" name="文本框 2"/>
          <p:cNvSpPr txBox="1">
            <a:spLocks noChangeArrowheads="1"/>
          </p:cNvSpPr>
          <p:nvPr/>
        </p:nvSpPr>
        <p:spPr bwMode="auto">
          <a:xfrm>
            <a:off x="2176780" y="2890203"/>
            <a:ext cx="7882255" cy="768350"/>
          </a:xfrm>
          <a:prstGeom prst="rect">
            <a:avLst/>
          </a:prstGeom>
          <a:noFill/>
          <a:ln>
            <a:noFill/>
          </a:ln>
        </p:spPr>
        <p:txBody>
          <a:bodyPr wrap="square">
            <a:spAutoFit/>
          </a:bodyPr>
          <a:lstStyle>
            <a:lvl1pPr>
              <a:defRPr sz="2400">
                <a:solidFill>
                  <a:schemeClr val="tx1"/>
                </a:solidFill>
                <a:latin typeface="Roboto Light" pitchFamily="2" charset="0"/>
                <a:ea typeface="微软雅黑 Light" panose="020B0502040204020203" pitchFamily="2" charset="-122"/>
              </a:defRPr>
            </a:lvl1pPr>
            <a:lvl2pPr eaLnBrk="0" hangingPunct="0">
              <a:defRPr sz="2400">
                <a:solidFill>
                  <a:schemeClr val="tx1"/>
                </a:solidFill>
                <a:latin typeface="Roboto Light" pitchFamily="2" charset="0"/>
                <a:ea typeface="微软雅黑 Light" panose="020B0502040204020203" pitchFamily="2" charset="-122"/>
              </a:defRPr>
            </a:lvl2pPr>
            <a:lvl3pPr eaLnBrk="0" hangingPunct="0">
              <a:defRPr sz="2400">
                <a:solidFill>
                  <a:schemeClr val="tx1"/>
                </a:solidFill>
                <a:latin typeface="Roboto Light" pitchFamily="2" charset="0"/>
                <a:ea typeface="微软雅黑 Light" panose="020B0502040204020203" pitchFamily="2" charset="-122"/>
              </a:defRPr>
            </a:lvl3pPr>
            <a:lvl4pPr eaLnBrk="0" hangingPunct="0">
              <a:defRPr sz="2400">
                <a:solidFill>
                  <a:schemeClr val="tx1"/>
                </a:solidFill>
                <a:latin typeface="Roboto Light" pitchFamily="2" charset="0"/>
                <a:ea typeface="微软雅黑 Light" panose="020B0502040204020203" pitchFamily="2" charset="-122"/>
              </a:defRPr>
            </a:lvl4pPr>
            <a:lvl5pPr eaLnBrk="0" hangingPunct="0">
              <a:defRPr sz="2400">
                <a:solidFill>
                  <a:schemeClr val="tx1"/>
                </a:solidFill>
                <a:latin typeface="Roboto Light" pitchFamily="2" charset="0"/>
                <a:ea typeface="微软雅黑 Light" panose="020B0502040204020203" pitchFamily="2" charset="-122"/>
              </a:defRPr>
            </a:lvl5pPr>
            <a:lvl6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6pPr>
            <a:lvl7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7pPr>
            <a:lvl8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8pPr>
            <a:lvl9pPr eaLnBrk="0" fontAlgn="base" hangingPunct="0">
              <a:spcBef>
                <a:spcPct val="0"/>
              </a:spcBef>
              <a:spcAft>
                <a:spcPct val="0"/>
              </a:spcAft>
              <a:buFont typeface="Arial" panose="020B0604020202020204" pitchFamily="34" charset="0"/>
              <a:defRPr sz="2400">
                <a:solidFill>
                  <a:schemeClr val="tx1"/>
                </a:solidFill>
                <a:latin typeface="Roboto Light" pitchFamily="2" charset="0"/>
                <a:ea typeface="微软雅黑 Light" panose="020B0502040204020203" pitchFamily="2" charset="-122"/>
              </a:defRPr>
            </a:lvl9pPr>
          </a:lstStyle>
          <a:p>
            <a:pPr algn="ctr" eaLnBrk="0" hangingPunct="0"/>
            <a:r>
              <a:rPr lang="zh-CN" altLang="en-US" sz="4400" b="1" dirty="0">
                <a:solidFill>
                  <a:schemeClr val="bg1"/>
                </a:solidFill>
                <a:latin typeface="微软雅黑" panose="020B0503020204020204" charset="-122"/>
                <a:ea typeface="微软雅黑" panose="020B0503020204020204" charset="-122"/>
                <a:sym typeface="微软雅黑" panose="020B0503020204020204" charset="-122"/>
              </a:rPr>
              <a:t>谢谢！</a:t>
            </a:r>
            <a:endParaRPr lang="zh-CN" altLang="en-US" sz="4400" b="1" dirty="0">
              <a:solidFill>
                <a:schemeClr val="bg1"/>
              </a:solidFill>
              <a:latin typeface="微软雅黑" panose="020B0503020204020204" charset="-122"/>
              <a:ea typeface="微软雅黑" panose="020B0503020204020204" charset="-122"/>
              <a:sym typeface="微软雅黑" panose="020B0503020204020204" charset="-122"/>
            </a:endParaRPr>
          </a:p>
        </p:txBody>
      </p:sp>
      <p:pic>
        <p:nvPicPr>
          <p:cNvPr id="117767" name="Picture 7"/>
          <p:cNvPicPr>
            <a:picLocks noChangeAspect="1" noChangeArrowheads="1"/>
          </p:cNvPicPr>
          <p:nvPr/>
        </p:nvPicPr>
        <p:blipFill>
          <a:blip r:embed="rId3">
            <a:clrChange>
              <a:clrFrom>
                <a:srgbClr val="FFFFFF">
                  <a:alpha val="100000"/>
                </a:srgbClr>
              </a:clrFrom>
              <a:clrTo>
                <a:srgbClr val="FFFFFF">
                  <a:alpha val="100000"/>
                  <a:alpha val="0"/>
                </a:srgbClr>
              </a:clrTo>
            </a:clrChange>
          </a:blip>
          <a:srcRect/>
          <a:stretch>
            <a:fillRect/>
          </a:stretch>
        </p:blipFill>
        <p:spPr bwMode="auto">
          <a:xfrm>
            <a:off x="4698786" y="5600825"/>
            <a:ext cx="2838244" cy="431250"/>
          </a:xfrm>
          <a:prstGeom prst="roundRect">
            <a:avLst>
              <a:gd name="adj" fmla="val 8594"/>
            </a:avLst>
          </a:prstGeom>
          <a:noFill/>
          <a:ln>
            <a:noFill/>
          </a:ln>
          <a:effectLst>
            <a:reflection blurRad="12700" stA="38000" endPos="28000" dist="5000" dir="5400000" sy="-100000" algn="bl" rotWithShape="0"/>
          </a:effec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638810" y="223520"/>
            <a:ext cx="11050905" cy="582930"/>
          </a:xfrm>
        </p:spPr>
        <p:txBody>
          <a:bodyPr>
            <a:normAutofit fontScale="90000"/>
          </a:bodyPr>
          <a:p>
            <a:r>
              <a:rPr lang="zh-CN">
                <a:sym typeface="+mn-ea"/>
              </a:rPr>
              <a:t>产业链发展新机遇</a:t>
            </a:r>
            <a:endParaRPr lang="zh-CN" altLang="en-US"/>
          </a:p>
        </p:txBody>
      </p:sp>
      <p:pic>
        <p:nvPicPr>
          <p:cNvPr id="14" name="图片 13" descr="温度"/>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871220" y="1996440"/>
            <a:ext cx="4693920" cy="3352800"/>
          </a:xfrm>
          <a:prstGeom prst="rect">
            <a:avLst/>
          </a:prstGeom>
        </p:spPr>
      </p:pic>
      <p:pic>
        <p:nvPicPr>
          <p:cNvPr id="15" name="图片 14" descr="碳排放来源"/>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6799580" y="1996440"/>
            <a:ext cx="4693920" cy="3352800"/>
          </a:xfrm>
          <a:prstGeom prst="rect">
            <a:avLst/>
          </a:prstGeom>
        </p:spPr>
      </p:pic>
      <p:sp>
        <p:nvSpPr>
          <p:cNvPr id="16" name="ïś1íḋè"/>
          <p:cNvSpPr txBox="1"/>
          <p:nvPr/>
        </p:nvSpPr>
        <p:spPr>
          <a:xfrm>
            <a:off x="7952105" y="5619115"/>
            <a:ext cx="3375025" cy="520065"/>
          </a:xfrm>
          <a:prstGeom prst="rect">
            <a:avLst/>
          </a:prstGeom>
          <a:noFill/>
          <a:ln w="9525">
            <a:noFill/>
          </a:ln>
        </p:spPr>
        <p:txBody>
          <a:bodyPr wrap="square" lIns="91440" tIns="45720" rIns="91440" bIns="45720" anchor="t">
            <a:scene3d>
              <a:camera prst="orthographicFront"/>
              <a:lightRig rig="threePt" dir="t"/>
            </a:scene3d>
          </a:bodyPr>
          <a:p>
            <a:pPr algn="l">
              <a:buClrTx/>
              <a:buSzTx/>
              <a:buFontTx/>
            </a:pPr>
            <a:r>
              <a:rPr lang="zh-CN" altLang="en-US" sz="18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j-cs"/>
              </a:rPr>
              <a:t>电热板块为减碳重点</a:t>
            </a:r>
            <a:endParaRPr lang="zh-CN" altLang="en-US" sz="1800"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j-cs"/>
            </a:endParaRPr>
          </a:p>
        </p:txBody>
      </p:sp>
      <p:sp>
        <p:nvSpPr>
          <p:cNvPr id="11" name="文本框 10"/>
          <p:cNvSpPr txBox="1"/>
          <p:nvPr/>
        </p:nvSpPr>
        <p:spPr>
          <a:xfrm>
            <a:off x="1380490" y="5619115"/>
            <a:ext cx="3780155" cy="922020"/>
          </a:xfrm>
          <a:prstGeom prst="rect">
            <a:avLst/>
          </a:prstGeom>
          <a:noFill/>
        </p:spPr>
        <p:txBody>
          <a:bodyPr wrap="square" rtlCol="0" anchor="t">
            <a:spAutoFit/>
          </a:bodyPr>
          <a:p>
            <a:pPr algn="l">
              <a:buClrTx/>
              <a:buSzTx/>
              <a:buFontTx/>
            </a:pPr>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j-cs"/>
                <a:sym typeface="+mn-ea"/>
              </a:rPr>
              <a:t>《巴黎协定》1.5摄氏度控温目标</a:t>
            </a:r>
            <a:endPar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j-cs"/>
              <a:sym typeface="+mn-ea"/>
            </a:endParaRPr>
          </a:p>
          <a:p>
            <a:pPr algn="l">
              <a:buClrTx/>
              <a:buSzTx/>
              <a:buFontTx/>
            </a:pPr>
            <a:r>
              <a:rPr lang="zh-CN" altLang="en-US"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j-cs"/>
                <a:sym typeface="+mn-ea"/>
              </a:rPr>
              <a:t>《联合国气候变化框架公约》（</a:t>
            </a:r>
            <a:r>
              <a:rPr lang="en-US" altLang="zh-CN"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j-cs"/>
                <a:sym typeface="+mn-ea"/>
              </a:rPr>
              <a:t>COP27 COP28)</a:t>
            </a:r>
            <a:endParaRPr lang="en-US" altLang="zh-CN" b="1">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mj-cs"/>
              <a:sym typeface="+mn-ea"/>
            </a:endParaRPr>
          </a:p>
        </p:txBody>
      </p:sp>
      <p:sp>
        <p:nvSpPr>
          <p:cNvPr id="2" name="文本框 1"/>
          <p:cNvSpPr txBox="1"/>
          <p:nvPr/>
        </p:nvSpPr>
        <p:spPr>
          <a:xfrm>
            <a:off x="373380" y="1170305"/>
            <a:ext cx="4336415" cy="368300"/>
          </a:xfrm>
          <a:prstGeom prst="rect">
            <a:avLst/>
          </a:prstGeom>
          <a:noFill/>
        </p:spPr>
        <p:txBody>
          <a:bodyPr wrap="square" rtlCol="0" anchor="t">
            <a:spAutoFit/>
          </a:bodyPr>
          <a:p>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rPr>
              <a:t>零碳愿景：构建人类命运共同体 </a:t>
            </a:r>
            <a:endPar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txBox="1">
            <a:spLocks noGrp="1"/>
          </p:cNvSpPr>
          <p:nvPr>
            <p:ph type="title"/>
          </p:nvPr>
        </p:nvSpPr>
        <p:spPr>
          <a:xfrm>
            <a:off x="4336415" y="1146810"/>
            <a:ext cx="3519170" cy="368300"/>
          </a:xfrm>
          <a:noFill/>
        </p:spPr>
        <p:txBody>
          <a:bodyPr wrap="square" rtlCol="0" anchor="t">
            <a:spAutoFit/>
          </a:bodyPr>
          <a:p>
            <a:pPr lvl="0" algn="l">
              <a:lnSpc>
                <a:spcPct val="100000"/>
              </a:lnSpc>
              <a:buClrTx/>
              <a:buSzTx/>
              <a:buFontTx/>
            </a:pPr>
            <a:r>
              <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人类命运共同体    体现大国担当</a:t>
            </a:r>
            <a:endParaRPr lang="zh-CN" altLang="en-US" sz="180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
        <p:nvSpPr>
          <p:cNvPr id="3" name="灯片编号占位符 2"/>
          <p:cNvSpPr>
            <a:spLocks noGrp="1"/>
          </p:cNvSpPr>
          <p:nvPr>
            <p:ph type="sldNum" sz="quarter" idx="12"/>
          </p:nvPr>
        </p:nvSpPr>
        <p:spPr/>
        <p:txBody>
          <a:bodyPr lIns="91440" tIns="45720" rIns="91440" bIns="45720" rtlCol="0" anchor="ctr">
            <a:normAutofit/>
          </a:bodyPr>
          <a:p>
            <a:pPr marL="0" marR="0" indent="0" algn="r" defTabSz="914400" rtl="0" eaLnBrk="1" fontAlgn="auto" latinLnBrk="0" hangingPunct="1">
              <a:lnSpc>
                <a:spcPct val="100000"/>
              </a:lnSpc>
              <a:spcBef>
                <a:spcPct val="0"/>
              </a:spcBef>
              <a:spcAft>
                <a:spcPct val="0"/>
              </a:spcAft>
              <a:buClrTx/>
              <a:buSzTx/>
              <a:buFontTx/>
              <a:buNone/>
            </a:pPr>
            <a:fld id="{49AE70B2-8BF9-45C0-BB95-33D1B9D3A854}" type="slidenum">
              <a:rPr kumimoji="0" lang="zh-CN" altLang="en-US" sz="1200" b="0" i="0" u="none" strike="noStrike" kern="1200" cap="none" spc="0" normalizeH="0" baseline="0" noProof="1" smtClean="0">
                <a:solidFill>
                  <a:schemeClr val="tx1">
                    <a:tint val="75000"/>
                  </a:schemeClr>
                </a:solidFill>
                <a:latin typeface="+mn-lt"/>
                <a:ea typeface="+mn-ea"/>
                <a:cs typeface="+mn-cs"/>
              </a:rPr>
            </a:fld>
            <a:endParaRPr kumimoji="0" lang="zh-CN" altLang="en-US" sz="1200" b="0" i="0" u="none" strike="noStrike" kern="1200" cap="none" spc="0" normalizeH="0" baseline="0" noProof="1">
              <a:solidFill>
                <a:schemeClr val="tx1">
                  <a:tint val="75000"/>
                </a:schemeClr>
              </a:solidFill>
              <a:latin typeface="Arial" panose="020B0604020202020204" pitchFamily="34" charset="0"/>
              <a:ea typeface="黑体" panose="02010609060101010101" charset="-122"/>
              <a:cs typeface="+mn-cs"/>
            </a:endParaRPr>
          </a:p>
        </p:txBody>
      </p:sp>
      <p:grpSp>
        <p:nvGrpSpPr>
          <p:cNvPr id="19460" name="组合 60"/>
          <p:cNvGrpSpPr/>
          <p:nvPr/>
        </p:nvGrpSpPr>
        <p:grpSpPr>
          <a:xfrm>
            <a:off x="7948030" y="1690663"/>
            <a:ext cx="3523338" cy="4785109"/>
            <a:chOff x="12494" y="2926"/>
            <a:chExt cx="5864" cy="6931"/>
          </a:xfrm>
        </p:grpSpPr>
        <p:sp>
          <p:nvSpPr>
            <p:cNvPr id="7" name="矩形: 圆顶角 3"/>
            <p:cNvSpPr/>
            <p:nvPr/>
          </p:nvSpPr>
          <p:spPr>
            <a:xfrm>
              <a:off x="12545" y="3145"/>
              <a:ext cx="5669" cy="6712"/>
            </a:xfrm>
            <a:prstGeom prst="round2SameRect">
              <a:avLst>
                <a:gd name="adj1" fmla="val 9815"/>
                <a:gd name="adj2" fmla="val 0"/>
              </a:avLst>
            </a:prstGeom>
            <a:gradFill>
              <a:gsLst>
                <a:gs pos="100000">
                  <a:schemeClr val="bg1"/>
                </a:gs>
                <a:gs pos="0">
                  <a:schemeClr val="bg1">
                    <a:lumMod val="95000"/>
                  </a:schemeClr>
                </a:gs>
              </a:gsLst>
              <a:lin ang="2700000" scaled="0"/>
            </a:gradFill>
            <a:ln>
              <a:solidFill>
                <a:schemeClr val="bg1">
                  <a:lumMod val="85000"/>
                </a:schemeClr>
              </a:solidFill>
            </a:ln>
            <a:effectLst>
              <a:outerShdw blurRad="127000" dir="162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dirty="0">
                <a:solidFill>
                  <a:prstClr val="white"/>
                </a:solidFill>
                <a:latin typeface="微软雅黑" panose="020B0503020204020204" charset="-122"/>
                <a:ea typeface="微软雅黑" panose="020B0503020204020204" charset="-122"/>
              </a:endParaRPr>
            </a:p>
          </p:txBody>
        </p:sp>
        <p:sp>
          <p:nvSpPr>
            <p:cNvPr id="12" name="矩形 11"/>
            <p:cNvSpPr/>
            <p:nvPr/>
          </p:nvSpPr>
          <p:spPr>
            <a:xfrm>
              <a:off x="12689" y="9458"/>
              <a:ext cx="5669" cy="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accent2"/>
                </a:solidFill>
                <a:effectLst/>
                <a:uLnTx/>
                <a:uFillTx/>
                <a:latin typeface="微软雅黑" panose="020B0503020204020204" charset="-122"/>
                <a:ea typeface="微软雅黑" panose="020B0503020204020204" charset="-122"/>
                <a:cs typeface="+mn-cs"/>
              </a:endParaRPr>
            </a:p>
          </p:txBody>
        </p:sp>
        <p:sp>
          <p:nvSpPr>
            <p:cNvPr id="49" name="文本框 48"/>
            <p:cNvSpPr txBox="1"/>
            <p:nvPr/>
          </p:nvSpPr>
          <p:spPr>
            <a:xfrm>
              <a:off x="12767" y="5430"/>
              <a:ext cx="5273" cy="3877"/>
            </a:xfrm>
            <a:prstGeom prst="rect">
              <a:avLst/>
            </a:prstGeom>
            <a:noFill/>
          </p:spPr>
          <p:txBody>
            <a:bodyPr wrap="square" rtlCol="0" anchor="t">
              <a:spAutoFit/>
            </a:bodyPr>
            <a:p>
              <a:pPr fontAlgn="auto">
                <a:lnSpc>
                  <a:spcPct val="150000"/>
                </a:lnSpc>
                <a:buClr>
                  <a:srgbClr val="FF9900"/>
                </a:buClr>
                <a:buFont typeface="Wingdings" panose="05000000000000000000" charset="0"/>
              </a:pPr>
              <a:r>
                <a:rPr lang="en-US" alt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“十四五”规划中明确指出要发展壮大</a:t>
              </a:r>
              <a:r>
                <a:rPr lang="zh-CN" sz="1600" b="1" noProof="1" dirty="0">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新能源等战略性新兴产业</a:t>
              </a:r>
              <a:r>
                <a:rPr 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endParaRPr 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pPr fontAlgn="auto">
                <a:lnSpc>
                  <a:spcPct val="150000"/>
                </a:lnSpc>
                <a:buClr>
                  <a:srgbClr val="FF9900"/>
                </a:buClr>
                <a:buFont typeface="Wingdings" panose="05000000000000000000" charset="0"/>
              </a:pPr>
              <a:r>
                <a:rPr lang="en-US" alt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 </a:t>
              </a:r>
              <a:r>
                <a:rPr 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在总规划要求下，相继出台</a:t>
              </a:r>
              <a:r>
                <a:rPr lang="zh-CN" sz="1600" b="1" noProof="1" dirty="0">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《“十四五”现代能源体系规划</a:t>
              </a:r>
              <a:r>
                <a:rPr 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sz="1600" b="1" noProof="1" dirty="0">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“十四五”可再生能源发展规划</a:t>
              </a:r>
              <a:r>
                <a:rPr 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》等。</a:t>
              </a:r>
              <a:endParaRPr 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buClr>
                  <a:srgbClr val="FF9900"/>
                </a:buClr>
                <a:buFont typeface="Wingdings" panose="05000000000000000000" charset="0"/>
              </a:pPr>
              <a:r>
                <a:rPr lang="zh-CN" sz="1600" b="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 国际产能合作做出重大贡献</a:t>
              </a:r>
              <a:endParaRPr lang="zh-CN" sz="1600" b="1" noProof="1" dirty="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50" name="矩形: 圆顶角 3"/>
            <p:cNvSpPr/>
            <p:nvPr/>
          </p:nvSpPr>
          <p:spPr>
            <a:xfrm>
              <a:off x="12494" y="2926"/>
              <a:ext cx="5668" cy="2222"/>
            </a:xfrm>
            <a:prstGeom prst="round2SameRect">
              <a:avLst>
                <a:gd name="adj1" fmla="val 9815"/>
                <a:gd name="adj2" fmla="val 0"/>
              </a:avLst>
            </a:prstGeom>
            <a:solidFill>
              <a:srgbClr val="5B9BD5"/>
            </a:solidFill>
            <a:ln>
              <a:noFill/>
            </a:ln>
            <a:effectLst>
              <a:outerShdw blurRad="127000" dir="162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dirty="0">
                <a:solidFill>
                  <a:prstClr val="white"/>
                </a:solidFill>
                <a:latin typeface="微软雅黑" panose="020B0503020204020204" charset="-122"/>
                <a:ea typeface="微软雅黑" panose="020B0503020204020204" charset="-122"/>
              </a:endParaRPr>
            </a:p>
          </p:txBody>
        </p:sp>
        <p:sp>
          <p:nvSpPr>
            <p:cNvPr id="51" name="文本框 50"/>
            <p:cNvSpPr txBox="1"/>
            <p:nvPr/>
          </p:nvSpPr>
          <p:spPr>
            <a:xfrm>
              <a:off x="12767" y="3178"/>
              <a:ext cx="5537" cy="1335"/>
            </a:xfrm>
            <a:prstGeom prst="rect">
              <a:avLst/>
            </a:prstGeom>
            <a:noFill/>
          </p:spPr>
          <p:txBody>
            <a:bodyPr wrap="square" rtlCol="0">
              <a:spAutoFit/>
            </a:bodyPr>
            <a:p>
              <a:pPr algn="just" fontAlgn="auto">
                <a:lnSpc>
                  <a:spcPct val="150000"/>
                </a:lnSpc>
              </a:pPr>
              <a:r>
                <a:rPr b="1" noProof="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要把促进新能源和清洁能源发展放在更加突出的位置  ”</a:t>
              </a:r>
              <a:endParaRPr lang="en-US" altLang="zh-CN" b="1" noProof="1">
                <a:ln w="22225">
                  <a:solidFill>
                    <a:srgbClr val="004C95"/>
                  </a:solidFill>
                  <a:prstDash val="solid"/>
                </a:ln>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9466" name="组合 57"/>
          <p:cNvGrpSpPr/>
          <p:nvPr/>
        </p:nvGrpSpPr>
        <p:grpSpPr>
          <a:xfrm>
            <a:off x="638810" y="1691005"/>
            <a:ext cx="3371850" cy="4775200"/>
            <a:chOff x="1004" y="2829"/>
            <a:chExt cx="5670" cy="6712"/>
          </a:xfrm>
        </p:grpSpPr>
        <p:sp>
          <p:nvSpPr>
            <p:cNvPr id="53" name="矩形: 圆顶角 3"/>
            <p:cNvSpPr/>
            <p:nvPr/>
          </p:nvSpPr>
          <p:spPr>
            <a:xfrm>
              <a:off x="1004" y="2829"/>
              <a:ext cx="5669" cy="6712"/>
            </a:xfrm>
            <a:prstGeom prst="round2SameRect">
              <a:avLst>
                <a:gd name="adj1" fmla="val 9815"/>
                <a:gd name="adj2" fmla="val 0"/>
              </a:avLst>
            </a:prstGeom>
            <a:gradFill>
              <a:gsLst>
                <a:gs pos="100000">
                  <a:schemeClr val="bg1"/>
                </a:gs>
                <a:gs pos="0">
                  <a:schemeClr val="bg1">
                    <a:lumMod val="95000"/>
                  </a:schemeClr>
                </a:gs>
              </a:gsLst>
              <a:lin ang="2700000" scaled="0"/>
            </a:gradFill>
            <a:ln>
              <a:solidFill>
                <a:schemeClr val="accent1"/>
              </a:solidFill>
            </a:ln>
            <a:effectLst>
              <a:outerShdw blurRad="127000" dir="162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dirty="0">
                <a:solidFill>
                  <a:prstClr val="white"/>
                </a:solidFill>
                <a:latin typeface="微软雅黑" panose="020B0503020204020204" charset="-122"/>
                <a:ea typeface="微软雅黑" panose="020B0503020204020204" charset="-122"/>
              </a:endParaRPr>
            </a:p>
          </p:txBody>
        </p:sp>
        <p:sp>
          <p:nvSpPr>
            <p:cNvPr id="54" name="矩形 53"/>
            <p:cNvSpPr/>
            <p:nvPr/>
          </p:nvSpPr>
          <p:spPr>
            <a:xfrm>
              <a:off x="1004" y="9292"/>
              <a:ext cx="5669" cy="24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chemeClr val="accent2"/>
                </a:solidFill>
                <a:effectLst/>
                <a:uLnTx/>
                <a:uFillTx/>
                <a:latin typeface="微软雅黑" panose="020B0503020204020204" charset="-122"/>
                <a:ea typeface="微软雅黑" panose="020B0503020204020204" charset="-122"/>
                <a:cs typeface="+mn-cs"/>
              </a:endParaRPr>
            </a:p>
          </p:txBody>
        </p:sp>
        <p:sp>
          <p:nvSpPr>
            <p:cNvPr id="55" name="文本框 54"/>
            <p:cNvSpPr txBox="1"/>
            <p:nvPr/>
          </p:nvSpPr>
          <p:spPr>
            <a:xfrm>
              <a:off x="1202" y="5161"/>
              <a:ext cx="5273" cy="3762"/>
            </a:xfrm>
            <a:prstGeom prst="rect">
              <a:avLst/>
            </a:prstGeom>
            <a:noFill/>
            <a:ln>
              <a:solidFill>
                <a:schemeClr val="accent1"/>
              </a:solidFill>
            </a:ln>
          </p:spPr>
          <p:txBody>
            <a:bodyPr wrap="square" rtlCol="0" anchor="t">
              <a:spAutoFit/>
            </a:bodyPr>
            <a:p>
              <a:pPr fontAlgn="auto">
                <a:lnSpc>
                  <a:spcPct val="150000"/>
                </a:lnSpc>
                <a:buClr>
                  <a:srgbClr val="FF9900"/>
                </a:buClr>
                <a:buFont typeface="Wingdings" panose="05000000000000000000" charset="0"/>
              </a:pPr>
              <a:r>
                <a:rPr sz="1600" b="1" noProof="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r>
                <a:rPr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2020年9月22日，习主席</a:t>
              </a:r>
              <a:r>
                <a:rPr lang="zh-CN"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在</a:t>
              </a:r>
              <a:r>
                <a:rPr lang="en-US" altLang="zh-CN"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75</a:t>
              </a:r>
              <a:r>
                <a:rPr lang="zh-CN" altLang="en-US"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届联合国大会一般性辩论上</a:t>
              </a:r>
              <a:r>
                <a:rPr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作出碳达峰碳中和重大宣示。</a:t>
              </a:r>
              <a:endParaRPr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buClr>
                  <a:srgbClr val="FF9900"/>
                </a:buClr>
                <a:buFont typeface="Wingdings" panose="05000000000000000000" charset="0"/>
              </a:pPr>
              <a:r>
                <a:rPr sz="1600" b="1">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a:t>
              </a:r>
              <a:r>
                <a:rPr lang="zh-CN"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中国不再新建境外煤电项目。</a:t>
              </a:r>
              <a:endParaRPr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fontAlgn="auto">
                <a:lnSpc>
                  <a:spcPct val="150000"/>
                </a:lnSpc>
                <a:buClr>
                  <a:srgbClr val="FF9900"/>
                </a:buClr>
                <a:buFont typeface="Wingdings" panose="05000000000000000000" charset="0"/>
              </a:pPr>
              <a:r>
                <a:rPr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 党的二十大报告对“积极稳妥推进碳达峰碳中和”作出重要部署，并提出具体要求。</a:t>
              </a:r>
              <a:endParaRPr sz="1600" b="1" noProof="1">
                <a:solidFill>
                  <a:schemeClr val="accent1">
                    <a:lumMod val="5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
          <p:nvSpPr>
            <p:cNvPr id="56" name="矩形: 圆顶角 3"/>
            <p:cNvSpPr/>
            <p:nvPr/>
          </p:nvSpPr>
          <p:spPr>
            <a:xfrm>
              <a:off x="1006" y="2829"/>
              <a:ext cx="5668" cy="2222"/>
            </a:xfrm>
            <a:prstGeom prst="round2SameRect">
              <a:avLst>
                <a:gd name="adj1" fmla="val 9815"/>
                <a:gd name="adj2" fmla="val 0"/>
              </a:avLst>
            </a:prstGeom>
            <a:solidFill>
              <a:srgbClr val="5B9BD5"/>
            </a:solidFill>
            <a:ln>
              <a:solidFill>
                <a:schemeClr val="accent1"/>
              </a:solidFill>
            </a:ln>
            <a:effectLst>
              <a:outerShdw blurRad="127000" dir="16200000" algn="ctr" rotWithShape="0">
                <a:schemeClr val="accent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dirty="0">
                <a:solidFill>
                  <a:prstClr val="white"/>
                </a:solidFill>
                <a:latin typeface="微软雅黑" panose="020B0503020204020204" charset="-122"/>
                <a:ea typeface="微软雅黑" panose="020B0503020204020204" charset="-122"/>
              </a:endParaRPr>
            </a:p>
          </p:txBody>
        </p:sp>
      </p:grpSp>
      <p:pic>
        <p:nvPicPr>
          <p:cNvPr id="19472" name="图片 3" descr="2021年4月22日国家主席习近平以视频方式出席领导人气候峰会并发表题为《共同构建人与自然生命共同体》重要讲话"/>
          <p:cNvPicPr>
            <a:picLocks noChangeAspect="1"/>
          </p:cNvPicPr>
          <p:nvPr/>
        </p:nvPicPr>
        <p:blipFill>
          <a:blip r:embed="rId1"/>
          <a:stretch>
            <a:fillRect/>
          </a:stretch>
        </p:blipFill>
        <p:spPr>
          <a:xfrm>
            <a:off x="1122680" y="1690370"/>
            <a:ext cx="2406015" cy="1581150"/>
          </a:xfrm>
          <a:prstGeom prst="rect">
            <a:avLst/>
          </a:prstGeom>
          <a:noFill/>
          <a:ln w="9525">
            <a:noFill/>
          </a:ln>
        </p:spPr>
      </p:pic>
      <p:pic>
        <p:nvPicPr>
          <p:cNvPr id="4" name="图片 3" descr="8c117c789e7570c9ccdab491668b474a (1)"/>
          <p:cNvPicPr>
            <a:picLocks noChangeAspect="1"/>
          </p:cNvPicPr>
          <p:nvPr/>
        </p:nvPicPr>
        <p:blipFill>
          <a:blip r:embed="rId2"/>
          <a:stretch>
            <a:fillRect/>
          </a:stretch>
        </p:blipFill>
        <p:spPr>
          <a:xfrm>
            <a:off x="4756150" y="4773930"/>
            <a:ext cx="2533015" cy="1689100"/>
          </a:xfrm>
          <a:prstGeom prst="rect">
            <a:avLst/>
          </a:prstGeom>
        </p:spPr>
      </p:pic>
      <p:pic>
        <p:nvPicPr>
          <p:cNvPr id="5" name="图片 4" descr="c15b3d403117468e2fef98c51b1f7028"/>
          <p:cNvPicPr>
            <a:picLocks noChangeAspect="1"/>
          </p:cNvPicPr>
          <p:nvPr/>
        </p:nvPicPr>
        <p:blipFill>
          <a:blip r:embed="rId3"/>
          <a:stretch>
            <a:fillRect/>
          </a:stretch>
        </p:blipFill>
        <p:spPr>
          <a:xfrm>
            <a:off x="4731385" y="1772285"/>
            <a:ext cx="2543810" cy="1647190"/>
          </a:xfrm>
          <a:prstGeom prst="rect">
            <a:avLst/>
          </a:prstGeom>
        </p:spPr>
      </p:pic>
      <p:pic>
        <p:nvPicPr>
          <p:cNvPr id="6" name="图片 5" descr="8092bdba2415b447dfabbb9b76d2abb0"/>
          <p:cNvPicPr>
            <a:picLocks noChangeAspect="1"/>
          </p:cNvPicPr>
          <p:nvPr/>
        </p:nvPicPr>
        <p:blipFill>
          <a:blip r:embed="rId4"/>
          <a:stretch>
            <a:fillRect/>
          </a:stretch>
        </p:blipFill>
        <p:spPr>
          <a:xfrm>
            <a:off x="4756150" y="3419475"/>
            <a:ext cx="2494280" cy="1403350"/>
          </a:xfrm>
          <a:prstGeom prst="rect">
            <a:avLst/>
          </a:prstGeom>
        </p:spPr>
      </p:pic>
      <p:sp>
        <p:nvSpPr>
          <p:cNvPr id="9" name="标题 2"/>
          <p:cNvSpPr>
            <a:spLocks noGrp="1"/>
          </p:cNvSpPr>
          <p:nvPr/>
        </p:nvSpPr>
        <p:spPr>
          <a:xfrm>
            <a:off x="638810" y="223520"/>
            <a:ext cx="11050905" cy="58293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1" i="0" kern="1200">
                <a:solidFill>
                  <a:schemeClr val="accent5">
                    <a:lumMod val="75000"/>
                  </a:schemeClr>
                </a:solidFill>
                <a:effectLst/>
                <a:latin typeface="+mj-lt"/>
                <a:ea typeface="+mj-ea"/>
                <a:cs typeface="+mj-cs"/>
              </a:defRPr>
            </a:lvl1pPr>
          </a:lstStyle>
          <a:p>
            <a:r>
              <a:rPr lang="zh-CN">
                <a:sym typeface="+mn-ea"/>
              </a:rPr>
              <a:t>产业链发展新机遇</a:t>
            </a:r>
            <a:endParaRPr lang="zh-CN" altLang="en-US"/>
          </a:p>
        </p:txBody>
      </p:sp>
    </p:spTree>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638810" y="223520"/>
            <a:ext cx="5353050" cy="582930"/>
          </a:xfrm>
        </p:spPr>
        <p:txBody>
          <a:bodyPr>
            <a:normAutofit fontScale="90000"/>
          </a:bodyPr>
          <a:p>
            <a:r>
              <a:rPr lang="zh-CN">
                <a:sym typeface="+mn-ea"/>
              </a:rPr>
              <a:t>产业链发展新机遇</a:t>
            </a:r>
            <a:endParaRPr lang="zh-CN" altLang="en-US"/>
          </a:p>
        </p:txBody>
      </p:sp>
      <p:sp>
        <p:nvSpPr>
          <p:cNvPr id="31" name="圆角矩形 18"/>
          <p:cNvSpPr/>
          <p:nvPr/>
        </p:nvSpPr>
        <p:spPr>
          <a:xfrm>
            <a:off x="422275" y="1861820"/>
            <a:ext cx="5140325" cy="2677795"/>
          </a:xfrm>
          <a:prstGeom prst="roundRect">
            <a:avLst>
              <a:gd name="adj" fmla="val 0"/>
            </a:avLst>
          </a:prstGeom>
          <a:pattFill prst="pct20">
            <a:fgClr>
              <a:schemeClr val="accent6">
                <a:lumMod val="40000"/>
                <a:lumOff val="60000"/>
              </a:schemeClr>
            </a:fgClr>
            <a:bgClr>
              <a:schemeClr val="bg1"/>
            </a:bgClr>
          </a:pattFill>
          <a:ln>
            <a:noFill/>
          </a:ln>
          <a:scene3d>
            <a:camera prst="orthographicFront">
              <a:rot lat="0" lon="0" rev="0"/>
            </a:camera>
            <a:lightRig rig="balanced" dir="t">
              <a:rot lat="0" lon="0" rev="8700000"/>
            </a:lightRig>
          </a:scene3d>
        </p:spPr>
        <p:style>
          <a:lnRef idx="2">
            <a:schemeClr val="accent3"/>
          </a:lnRef>
          <a:fillRef idx="1">
            <a:schemeClr val="lt1"/>
          </a:fillRef>
          <a:effectRef idx="0">
            <a:schemeClr val="accent3"/>
          </a:effectRef>
          <a:fontRef idx="minor">
            <a:schemeClr val="dk1"/>
          </a:fontRef>
        </p:style>
        <p:txBody>
          <a:bodyPr anchor="ctr"/>
          <a:lstStyle/>
          <a:p>
            <a:pPr eaLnBrk="0" fontAlgn="ctr" hangingPunct="0">
              <a:buClr>
                <a:srgbClr val="FF0000"/>
              </a:buClr>
              <a:buSzPct val="70000"/>
              <a:defRPr/>
            </a:pPr>
            <a:endParaRPr lang="zh-CN" altLang="zh-CN" sz="1800" b="1" strike="noStrike" kern="100" noProof="1"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523875" y="2078990"/>
            <a:ext cx="4900295" cy="2243455"/>
          </a:xfrm>
          <a:prstGeom prst="rect">
            <a:avLst/>
          </a:prstGeom>
        </p:spPr>
      </p:pic>
      <p:pic>
        <p:nvPicPr>
          <p:cNvPr id="7" name="图片 6"/>
          <p:cNvPicPr>
            <a:picLocks noChangeAspect="1"/>
          </p:cNvPicPr>
          <p:nvPr/>
        </p:nvPicPr>
        <p:blipFill>
          <a:blip r:embed="rId2"/>
          <a:stretch>
            <a:fillRect/>
          </a:stretch>
        </p:blipFill>
        <p:spPr>
          <a:xfrm>
            <a:off x="5991860" y="1861820"/>
            <a:ext cx="5087620" cy="2678430"/>
          </a:xfrm>
          <a:prstGeom prst="rect">
            <a:avLst/>
          </a:prstGeom>
        </p:spPr>
      </p:pic>
      <p:sp>
        <p:nvSpPr>
          <p:cNvPr id="5" name="文本框 4"/>
          <p:cNvSpPr txBox="1"/>
          <p:nvPr/>
        </p:nvSpPr>
        <p:spPr>
          <a:xfrm>
            <a:off x="1549400" y="1493520"/>
            <a:ext cx="3103880" cy="368300"/>
          </a:xfrm>
          <a:prstGeom prst="rect">
            <a:avLst/>
          </a:prstGeom>
          <a:noFill/>
        </p:spPr>
        <p:txBody>
          <a:bodyPr wrap="square" rtlCol="0">
            <a:spAutoFit/>
          </a:bodyPr>
          <a:p>
            <a:pPr algn="ctr"/>
            <a:r>
              <a:rPr lang="zh-CN" altLang="en-US" sz="1800" b="1">
                <a:solidFill>
                  <a:srgbClr val="244172"/>
                </a:solidFill>
                <a:latin typeface="微软雅黑" panose="020B0503020204020204" charset="-122"/>
                <a:ea typeface="微软雅黑" panose="020B0503020204020204" charset="-122"/>
                <a:cs typeface="微软雅黑" panose="020B0503020204020204" charset="-122"/>
                <a:sym typeface="+mn-ea"/>
              </a:rPr>
              <a:t>新能源装机成本不断降低</a:t>
            </a:r>
            <a:endParaRPr lang="en-US" altLang="zh-CN" sz="1800" b="1">
              <a:solidFill>
                <a:srgbClr val="244172"/>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6872605" y="1493520"/>
            <a:ext cx="3103880" cy="368300"/>
          </a:xfrm>
          <a:prstGeom prst="rect">
            <a:avLst/>
          </a:prstGeom>
          <a:noFill/>
        </p:spPr>
        <p:txBody>
          <a:bodyPr wrap="square" rtlCol="0">
            <a:spAutoFit/>
          </a:bodyPr>
          <a:p>
            <a:pPr algn="ctr"/>
            <a:r>
              <a:rPr lang="zh-CN" altLang="en-US" sz="1800" b="1">
                <a:solidFill>
                  <a:srgbClr val="244172"/>
                </a:solidFill>
                <a:latin typeface="微软雅黑" panose="020B0503020204020204" charset="-122"/>
                <a:ea typeface="微软雅黑" panose="020B0503020204020204" charset="-122"/>
                <a:cs typeface="微软雅黑" panose="020B0503020204020204" charset="-122"/>
                <a:sym typeface="+mn-ea"/>
              </a:rPr>
              <a:t>储能电池产能快速释放</a:t>
            </a:r>
            <a:endParaRPr lang="en-US" altLang="zh-CN" sz="1800" b="1">
              <a:solidFill>
                <a:srgbClr val="244172"/>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638810" y="4940300"/>
            <a:ext cx="10625455" cy="1476375"/>
          </a:xfrm>
          <a:prstGeom prst="rect">
            <a:avLst/>
          </a:prstGeom>
          <a:noFill/>
        </p:spPr>
        <p:txBody>
          <a:bodyPr wrap="square" rtlCol="0" anchor="t">
            <a:spAutoFit/>
          </a:bodyPr>
          <a:p>
            <a:r>
              <a:rPr lang="zh-CN" altLang="en-US" kern="1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与此同时，我国在光伏、风能、储能等领域的产能逐年攀升</a:t>
            </a:r>
            <a:endParaRPr lang="zh-CN" altLang="en-US" kern="1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endParaRPr lang="zh-CN" altLang="en-US" kern="1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r>
              <a:rPr lang="zh-CN" altLang="en-US" kern="1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技术不断突破，成本逐步优化，品牌美誉度不断提升</a:t>
            </a:r>
            <a:endParaRPr lang="zh-CN" altLang="en-US" kern="1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endParaRPr lang="zh-CN" altLang="en-US" kern="1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a:p>
            <a:r>
              <a:rPr lang="en-US" altLang="zh-CN"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IRENA</a:t>
            </a:r>
            <a:r>
              <a:rPr lang="zh-CN" altLang="en-US"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报告显示，</a:t>
            </a:r>
            <a:r>
              <a:rPr lang="en-US" altLang="zh-CN"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10</a:t>
            </a:r>
            <a:r>
              <a:rPr lang="zh-CN" altLang="en-US"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至</a:t>
            </a:r>
            <a:r>
              <a:rPr lang="en-US" altLang="zh-CN"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22</a:t>
            </a:r>
            <a:r>
              <a:rPr lang="zh-CN" altLang="en-US"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年，全球公共事业级电站的</a:t>
            </a:r>
            <a:r>
              <a:rPr lang="en-US" altLang="zh-CN"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LCOE</a:t>
            </a:r>
            <a:r>
              <a:rPr lang="zh-CN" altLang="en-US"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下降了</a:t>
            </a:r>
            <a:r>
              <a:rPr lang="en-US" altLang="zh-CN" kern="100"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89%</a:t>
            </a:r>
            <a:endParaRPr lang="zh-CN" altLang="en-US" b="1" kern="1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endParaRPr>
          </a:p>
        </p:txBody>
      </p:sp>
      <p:sp>
        <p:nvSpPr>
          <p:cNvPr id="6" name="文本框 5"/>
          <p:cNvSpPr txBox="1"/>
          <p:nvPr/>
        </p:nvSpPr>
        <p:spPr>
          <a:xfrm>
            <a:off x="316230" y="1125220"/>
            <a:ext cx="4336415" cy="368300"/>
          </a:xfrm>
          <a:prstGeom prst="rect">
            <a:avLst/>
          </a:prstGeom>
          <a:noFill/>
        </p:spPr>
        <p:txBody>
          <a:bodyPr wrap="square" rtlCol="0" anchor="t">
            <a:spAutoFit/>
          </a:bodyPr>
          <a:p>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rPr>
              <a:t>技术变革</a:t>
            </a:r>
            <a:r>
              <a:rPr lang="en-US" altLang="zh-CN" b="1">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rPr>
              <a:t>  </a:t>
            </a:r>
            <a:r>
              <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rPr>
              <a:t>降本增效 </a:t>
            </a:r>
            <a:endParaRPr lang="zh-CN" altLang="en-US" b="1">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endParaRPr>
          </a:p>
        </p:txBody>
      </p:sp>
      <p:sp>
        <p:nvSpPr>
          <p:cNvPr id="2" name="文本框 1"/>
          <p:cNvSpPr txBox="1"/>
          <p:nvPr/>
        </p:nvSpPr>
        <p:spPr>
          <a:xfrm>
            <a:off x="8931910" y="5502910"/>
            <a:ext cx="1851025" cy="645160"/>
          </a:xfrm>
          <a:prstGeom prst="rect">
            <a:avLst/>
          </a:prstGeom>
          <a:noFill/>
        </p:spPr>
        <p:txBody>
          <a:bodyPr wrap="none" rtlCol="0" anchor="t">
            <a:spAutoFit/>
          </a:bodyPr>
          <a:p>
            <a:pPr algn="l"/>
            <a:r>
              <a:rPr lang="zh-CN" b="1">
                <a:solidFill>
                  <a:srgbClr val="015BA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rPr>
              <a:t>经济可行</a:t>
            </a:r>
            <a:endParaRPr lang="zh-CN" b="1">
              <a:solidFill>
                <a:srgbClr val="015BA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endParaRPr>
          </a:p>
          <a:p>
            <a:pPr algn="l"/>
            <a:r>
              <a:rPr lang="zh-CN" b="1">
                <a:solidFill>
                  <a:srgbClr val="015BA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rPr>
              <a:t>实现平价上网！ </a:t>
            </a:r>
            <a:endParaRPr lang="zh-CN" b="1">
              <a:solidFill>
                <a:srgbClr val="015BA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4341" name="对象 2"/>
          <p:cNvGraphicFramePr/>
          <p:nvPr/>
        </p:nvGraphicFramePr>
        <p:xfrm>
          <a:off x="6696710" y="2300605"/>
          <a:ext cx="4757420" cy="2643505"/>
        </p:xfrm>
        <a:graphic>
          <a:graphicData uri="http://schemas.openxmlformats.org/presentationml/2006/ole">
            <mc:AlternateContent xmlns:mc="http://schemas.openxmlformats.org/markup-compatibility/2006">
              <mc:Choice xmlns:v="urn:schemas-microsoft-com:vml" Requires="v">
                <p:oleObj spid="_x0000_s3078" name="" r:id="rId1" imgW="5610225" imgH="3362325" progId="excel.sheet.8">
                  <p:embed/>
                </p:oleObj>
              </mc:Choice>
              <mc:Fallback>
                <p:oleObj name="" r:id="rId1" imgW="5610225" imgH="3362325" progId="excel.sheet.8">
                  <p:embed/>
                  <p:pic>
                    <p:nvPicPr>
                      <p:cNvPr id="0" name="图片 3077"/>
                      <p:cNvPicPr/>
                      <p:nvPr/>
                    </p:nvPicPr>
                    <p:blipFill>
                      <a:blip r:embed="rId2"/>
                      <a:stretch>
                        <a:fillRect/>
                      </a:stretch>
                    </p:blipFill>
                    <p:spPr>
                      <a:xfrm>
                        <a:off x="6696710" y="2300605"/>
                        <a:ext cx="4757420" cy="2643505"/>
                      </a:xfrm>
                      <a:prstGeom prst="rect">
                        <a:avLst/>
                      </a:prstGeom>
                      <a:noFill/>
                      <a:ln w="38100">
                        <a:noFill/>
                        <a:miter/>
                      </a:ln>
                    </p:spPr>
                  </p:pic>
                </p:oleObj>
              </mc:Fallback>
            </mc:AlternateContent>
          </a:graphicData>
        </a:graphic>
      </p:graphicFrame>
      <p:sp>
        <p:nvSpPr>
          <p:cNvPr id="13" name="圆角矩形 18"/>
          <p:cNvSpPr/>
          <p:nvPr/>
        </p:nvSpPr>
        <p:spPr>
          <a:xfrm>
            <a:off x="6032500" y="1493520"/>
            <a:ext cx="6085840" cy="365760"/>
          </a:xfrm>
          <a:prstGeom prst="roundRect">
            <a:avLst>
              <a:gd name="adj" fmla="val 0"/>
            </a:avLst>
          </a:prstGeom>
          <a:solidFill>
            <a:schemeClr val="accent1">
              <a:lumMod val="60000"/>
              <a:lumOff val="40000"/>
            </a:schemeClr>
          </a:solidFill>
          <a:ln>
            <a:noFill/>
          </a:ln>
          <a:scene3d>
            <a:camera prst="orthographicFront">
              <a:rot lat="0" lon="0" rev="0"/>
            </a:camera>
            <a:lightRig rig="balanced" dir="t">
              <a:rot lat="0" lon="0" rev="8700000"/>
            </a:lightRig>
          </a:scene3d>
        </p:spPr>
        <p:style>
          <a:lnRef idx="2">
            <a:schemeClr val="accent3"/>
          </a:lnRef>
          <a:fillRef idx="1">
            <a:schemeClr val="lt1"/>
          </a:fillRef>
          <a:effectRef idx="0">
            <a:schemeClr val="accent3"/>
          </a:effectRef>
          <a:fontRef idx="minor">
            <a:schemeClr val="dk1"/>
          </a:fontRef>
        </p:style>
        <p:txBody>
          <a:bodyPr anchor="ctr"/>
          <a:lstStyle/>
          <a:p>
            <a:pPr eaLnBrk="0" fontAlgn="ctr" hangingPunct="0">
              <a:buClr>
                <a:srgbClr val="FF0000"/>
              </a:buClr>
              <a:buSzPct val="70000"/>
              <a:defRPr/>
            </a:pPr>
            <a:r>
              <a:rPr lang="en-US" altLang="zh-CN" sz="1200" b="1" strike="noStrike" noProof="1" dirty="0">
                <a:solidFill>
                  <a:schemeClr val="bg1"/>
                </a:solidFill>
                <a:latin typeface="微软雅黑" panose="020B0503020204020204" charset="-122"/>
                <a:ea typeface="微软雅黑" panose="020B0503020204020204" charset="-122"/>
              </a:rPr>
              <a:t>2022</a:t>
            </a:r>
            <a:r>
              <a:rPr lang="zh-CN" altLang="en-US" sz="1200" b="1" strike="noStrike" noProof="1" dirty="0">
                <a:solidFill>
                  <a:schemeClr val="bg1"/>
                </a:solidFill>
                <a:latin typeface="微软雅黑" panose="020B0503020204020204" charset="-122"/>
                <a:ea typeface="微软雅黑" panose="020B0503020204020204" charset="-122"/>
              </a:rPr>
              <a:t>年，我国光伏产品（硅片、电池片、组件）出口额</a:t>
            </a:r>
            <a:r>
              <a:rPr lang="en-US" altLang="zh-CN" sz="1200" b="1" strike="noStrike" noProof="1" dirty="0">
                <a:solidFill>
                  <a:schemeClr val="bg1"/>
                </a:solidFill>
                <a:latin typeface="微软雅黑" panose="020B0503020204020204" charset="-122"/>
                <a:ea typeface="微软雅黑" panose="020B0503020204020204" charset="-122"/>
              </a:rPr>
              <a:t>500.3</a:t>
            </a:r>
            <a:r>
              <a:rPr lang="zh-CN" altLang="en-US" sz="1200" b="1" strike="noStrike" noProof="1" dirty="0">
                <a:solidFill>
                  <a:schemeClr val="bg1"/>
                </a:solidFill>
                <a:latin typeface="微软雅黑" panose="020B0503020204020204" charset="-122"/>
                <a:ea typeface="微软雅黑" panose="020B0503020204020204" charset="-122"/>
              </a:rPr>
              <a:t>亿美元，同比增长</a:t>
            </a:r>
            <a:r>
              <a:rPr lang="en-US" altLang="zh-CN" sz="1200" b="1" strike="noStrike" noProof="1" dirty="0">
                <a:solidFill>
                  <a:schemeClr val="bg1"/>
                </a:solidFill>
                <a:latin typeface="微软雅黑" panose="020B0503020204020204" charset="-122"/>
                <a:ea typeface="微软雅黑" panose="020B0503020204020204" charset="-122"/>
              </a:rPr>
              <a:t>72.9%</a:t>
            </a:r>
            <a:endParaRPr lang="en-US" altLang="zh-CN" sz="1200" b="1" strike="noStrike" kern="100" noProof="1" dirty="0">
              <a:solidFill>
                <a:schemeClr val="bg1"/>
              </a:solidFill>
              <a:effectLst/>
              <a:latin typeface="微软雅黑" panose="020B0503020204020204" charset="-122"/>
              <a:ea typeface="微软雅黑" panose="020B0503020204020204" charset="-122"/>
              <a:cs typeface="Times New Roman" panose="02020603050405020304" pitchFamily="18" charset="0"/>
            </a:endParaRPr>
          </a:p>
        </p:txBody>
      </p:sp>
      <p:sp>
        <p:nvSpPr>
          <p:cNvPr id="5" name="标题 4"/>
          <p:cNvSpPr>
            <a:spLocks noGrp="1"/>
          </p:cNvSpPr>
          <p:nvPr>
            <p:ph type="title"/>
          </p:nvPr>
        </p:nvSpPr>
        <p:spPr>
          <a:xfrm>
            <a:off x="638810" y="223520"/>
            <a:ext cx="11050905" cy="582930"/>
          </a:xfrm>
        </p:spPr>
        <p:txBody>
          <a:bodyPr>
            <a:normAutofit fontScale="90000"/>
          </a:bodyPr>
          <a:p>
            <a:r>
              <a:rPr lang="zh-CN">
                <a:sym typeface="+mn-ea"/>
              </a:rPr>
              <a:t>产业链发展新机遇</a:t>
            </a:r>
            <a:endParaRPr lang="zh-CN" altLang="en-US"/>
          </a:p>
        </p:txBody>
      </p:sp>
      <p:sp>
        <p:nvSpPr>
          <p:cNvPr id="2" name="文本框 1"/>
          <p:cNvSpPr txBox="1"/>
          <p:nvPr/>
        </p:nvSpPr>
        <p:spPr>
          <a:xfrm>
            <a:off x="3855085" y="5703570"/>
            <a:ext cx="3061970" cy="645160"/>
          </a:xfrm>
          <a:prstGeom prst="rect">
            <a:avLst/>
          </a:prstGeom>
          <a:noFill/>
        </p:spPr>
        <p:txBody>
          <a:bodyPr wrap="none" rtlCol="0" anchor="t">
            <a:spAutoFit/>
          </a:bodyPr>
          <a:p>
            <a:pPr algn="l"/>
            <a:r>
              <a:rPr lang="zh-CN" b="1">
                <a:solidFill>
                  <a:srgbClr val="015BA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rPr>
              <a:t>  中国制造引领全球绿色转型</a:t>
            </a:r>
            <a:endParaRPr lang="zh-CN" b="1">
              <a:solidFill>
                <a:srgbClr val="015BA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endParaRPr>
          </a:p>
          <a:p>
            <a:pPr algn="l"/>
            <a:r>
              <a:rPr lang="zh-CN" b="1">
                <a:solidFill>
                  <a:srgbClr val="015BA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rPr>
              <a:t>  民营经济做出巨大贡献！</a:t>
            </a:r>
            <a:endParaRPr lang="zh-CN" b="1">
              <a:solidFill>
                <a:srgbClr val="015BA5"/>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j-cs"/>
              <a:sym typeface="+mn-ea"/>
            </a:endParaRPr>
          </a:p>
        </p:txBody>
      </p:sp>
      <p:sp>
        <p:nvSpPr>
          <p:cNvPr id="6" name="圆角矩形 18"/>
          <p:cNvSpPr/>
          <p:nvPr/>
        </p:nvSpPr>
        <p:spPr>
          <a:xfrm>
            <a:off x="289560" y="1996440"/>
            <a:ext cx="5358130" cy="2644140"/>
          </a:xfrm>
          <a:prstGeom prst="roundRect">
            <a:avLst>
              <a:gd name="adj" fmla="val 0"/>
            </a:avLst>
          </a:prstGeom>
          <a:solidFill>
            <a:srgbClr val="5B9BD5"/>
          </a:solidFill>
          <a:ln>
            <a:noFill/>
          </a:ln>
          <a:scene3d>
            <a:camera prst="orthographicFront">
              <a:rot lat="0" lon="0" rev="0"/>
            </a:camera>
            <a:lightRig rig="balanced" dir="t">
              <a:rot lat="0" lon="0" rev="8700000"/>
            </a:lightRig>
          </a:scene3d>
        </p:spPr>
        <p:style>
          <a:lnRef idx="2">
            <a:schemeClr val="accent3"/>
          </a:lnRef>
          <a:fillRef idx="1">
            <a:schemeClr val="lt1"/>
          </a:fillRef>
          <a:effectRef idx="0">
            <a:schemeClr val="accent3"/>
          </a:effectRef>
          <a:fontRef idx="minor">
            <a:schemeClr val="dk1"/>
          </a:fontRef>
        </p:style>
        <p:txBody>
          <a:bodyPr anchor="ctr"/>
          <a:lstStyle/>
          <a:p>
            <a:pPr eaLnBrk="0" fontAlgn="ctr" hangingPunct="0">
              <a:buClr>
                <a:srgbClr val="FF0000"/>
              </a:buClr>
              <a:buSzPct val="70000"/>
              <a:defRPr/>
            </a:pPr>
            <a:endParaRPr lang="zh-CN" altLang="zh-CN" sz="1600" b="1" strike="noStrike" kern="100" noProof="1" dirty="0">
              <a:ln>
                <a:solidFill>
                  <a:schemeClr val="accent1"/>
                </a:solidFill>
              </a:ln>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pitchFamily="18" charset="0"/>
            </a:endParaRPr>
          </a:p>
        </p:txBody>
      </p:sp>
      <p:sp>
        <p:nvSpPr>
          <p:cNvPr id="100" name="文本框 99"/>
          <p:cNvSpPr txBox="1"/>
          <p:nvPr/>
        </p:nvSpPr>
        <p:spPr>
          <a:xfrm>
            <a:off x="428625" y="2031365"/>
            <a:ext cx="5080000" cy="275590"/>
          </a:xfrm>
          <a:prstGeom prst="rect">
            <a:avLst/>
          </a:prstGeom>
          <a:noFill/>
          <a:ln w="9525">
            <a:noFill/>
          </a:ln>
        </p:spPr>
        <p:txBody>
          <a:bodyPr>
            <a:spAutoFit/>
          </a:bodyPr>
          <a:p>
            <a:pPr indent="0" algn="ctr"/>
            <a:r>
              <a:rPr lang="en-US" sz="1200" b="0">
                <a:solidFill>
                  <a:schemeClr val="bg1"/>
                </a:solidFill>
                <a:latin typeface="微软雅黑" panose="020B0503020204020204" charset="-122"/>
                <a:ea typeface="微软雅黑" panose="020B0503020204020204" charset="-122"/>
                <a:cs typeface="微软雅黑" panose="020B0503020204020204" charset="-122"/>
              </a:rPr>
              <a:t> </a:t>
            </a:r>
            <a:r>
              <a:rPr lang="en-US" sz="1200" b="1">
                <a:solidFill>
                  <a:schemeClr val="bg1"/>
                </a:solidFill>
                <a:latin typeface="微软雅黑" panose="020B0503020204020204" charset="-122"/>
                <a:ea typeface="微软雅黑" panose="020B0503020204020204" charset="-122"/>
                <a:cs typeface="微软雅黑" panose="020B0503020204020204" charset="-122"/>
              </a:rPr>
              <a:t>2022</a:t>
            </a:r>
            <a:r>
              <a:rPr lang="zh-CN" sz="1200" b="1">
                <a:solidFill>
                  <a:schemeClr val="bg1"/>
                </a:solidFill>
                <a:latin typeface="微软雅黑" panose="020B0503020204020204" charset="-122"/>
                <a:ea typeface="微软雅黑" panose="020B0503020204020204" charset="-122"/>
                <a:cs typeface="微软雅黑" panose="020B0503020204020204" charset="-122"/>
              </a:rPr>
              <a:t>年国内光伏产品产量及增长率</a:t>
            </a:r>
            <a:endParaRPr lang="zh-CN" altLang="en-US" sz="12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342265" y="4294505"/>
            <a:ext cx="5080000" cy="245110"/>
          </a:xfrm>
          <a:prstGeom prst="rect">
            <a:avLst/>
          </a:prstGeom>
          <a:noFill/>
          <a:ln w="9525">
            <a:noFill/>
          </a:ln>
        </p:spPr>
        <p:txBody>
          <a:bodyPr>
            <a:spAutoFit/>
          </a:bodyPr>
          <a:p>
            <a:pPr indent="0"/>
            <a:r>
              <a:rPr lang="zh-CN" sz="1000" b="1">
                <a:solidFill>
                  <a:schemeClr val="bg1"/>
                </a:solidFill>
                <a:ea typeface="宋体" panose="02010600030101010101" pitchFamily="2" charset="-122"/>
              </a:rPr>
              <a:t>数据来源：根据有色金属协会数据汇总</a:t>
            </a:r>
            <a:endParaRPr lang="zh-CN" altLang="zh-CN" sz="1000" b="1">
              <a:solidFill>
                <a:schemeClr val="bg1"/>
              </a:solidFill>
              <a:ea typeface="宋体" panose="02010600030101010101" pitchFamily="2" charset="-122"/>
            </a:endParaRPr>
          </a:p>
        </p:txBody>
      </p:sp>
      <p:graphicFrame>
        <p:nvGraphicFramePr>
          <p:cNvPr id="3" name="表格 2"/>
          <p:cNvGraphicFramePr/>
          <p:nvPr/>
        </p:nvGraphicFramePr>
        <p:xfrm>
          <a:off x="704850" y="2414905"/>
          <a:ext cx="4556125" cy="1807210"/>
        </p:xfrm>
        <a:graphic>
          <a:graphicData uri="http://schemas.openxmlformats.org/drawingml/2006/table">
            <a:tbl>
              <a:tblPr firstRow="1" bandRow="1">
                <a:tableStyleId>{5C22544A-7EE6-4342-B048-85BDC9FD1C3A}</a:tableStyleId>
              </a:tblPr>
              <a:tblGrid>
                <a:gridCol w="1191895"/>
                <a:gridCol w="804545"/>
                <a:gridCol w="797560"/>
                <a:gridCol w="899795"/>
                <a:gridCol w="862330"/>
              </a:tblGrid>
              <a:tr h="210820">
                <a:tc>
                  <a:txBody>
                    <a:bodyPr/>
                    <a:p>
                      <a:pPr indent="0">
                        <a:buNone/>
                      </a:pPr>
                      <a:endParaRPr lang="en-US" altLang="en-US" sz="9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1">
                          <a:solidFill>
                            <a:schemeClr val="bg1"/>
                          </a:solidFill>
                          <a:latin typeface="微软雅黑" panose="020B0503020204020204" charset="-122"/>
                          <a:ea typeface="微软雅黑" panose="020B0503020204020204" charset="-122"/>
                        </a:rPr>
                        <a:t>多晶硅</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1">
                          <a:solidFill>
                            <a:schemeClr val="bg1"/>
                          </a:solidFill>
                          <a:latin typeface="微软雅黑" panose="020B0503020204020204" charset="-122"/>
                          <a:ea typeface="微软雅黑" panose="020B0503020204020204" charset="-122"/>
                        </a:rPr>
                        <a:t>硅片</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1">
                          <a:solidFill>
                            <a:schemeClr val="bg1"/>
                          </a:solidFill>
                          <a:latin typeface="微软雅黑" panose="020B0503020204020204" charset="-122"/>
                          <a:ea typeface="微软雅黑" panose="020B0503020204020204" charset="-122"/>
                        </a:rPr>
                        <a:t>电池片</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000" b="1">
                          <a:solidFill>
                            <a:schemeClr val="bg1"/>
                          </a:solidFill>
                          <a:latin typeface="微软雅黑" panose="020B0503020204020204" charset="-122"/>
                          <a:ea typeface="微软雅黑" panose="020B0503020204020204" charset="-122"/>
                        </a:rPr>
                        <a:t>组件</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820">
                <a:tc>
                  <a:txBody>
                    <a:bodyPr/>
                    <a:p>
                      <a:pPr indent="0" algn="ctr">
                        <a:buNone/>
                      </a:pPr>
                      <a:r>
                        <a:rPr lang="zh-CN" sz="1000" b="1">
                          <a:solidFill>
                            <a:schemeClr val="bg1"/>
                          </a:solidFill>
                          <a:latin typeface="微软雅黑" panose="020B0503020204020204" charset="-122"/>
                          <a:ea typeface="微软雅黑" panose="020B0503020204020204" charset="-122"/>
                        </a:rPr>
                        <a:t>中国产量</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81.1万吨</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329吉瓦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290吉瓦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260吉瓦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820">
                <a:tc>
                  <a:txBody>
                    <a:bodyPr/>
                    <a:p>
                      <a:pPr indent="0" algn="ctr">
                        <a:buNone/>
                      </a:pPr>
                      <a:r>
                        <a:rPr lang="zh-CN" sz="1000" b="1">
                          <a:solidFill>
                            <a:schemeClr val="bg1"/>
                          </a:solidFill>
                          <a:latin typeface="微软雅黑" panose="020B0503020204020204" charset="-122"/>
                          <a:ea typeface="微软雅黑" panose="020B0503020204020204" charset="-122"/>
                        </a:rPr>
                        <a:t>增长率</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63%</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58%</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61%</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59%</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820">
                <a:tc>
                  <a:txBody>
                    <a:bodyPr/>
                    <a:p>
                      <a:pPr indent="0" algn="ctr">
                        <a:buNone/>
                      </a:pPr>
                      <a:r>
                        <a:rPr lang="zh-CN" sz="1000" b="1">
                          <a:solidFill>
                            <a:schemeClr val="bg1"/>
                          </a:solidFill>
                          <a:latin typeface="微软雅黑" panose="020B0503020204020204" charset="-122"/>
                          <a:ea typeface="微软雅黑" panose="020B0503020204020204" charset="-122"/>
                        </a:rPr>
                        <a:t>全球产量</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93.8万吨</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336吉瓦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330吉瓦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310吉瓦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9870">
                <a:tc>
                  <a:txBody>
                    <a:bodyPr/>
                    <a:p>
                      <a:pPr indent="0" algn="ctr">
                        <a:buNone/>
                      </a:pPr>
                      <a:r>
                        <a:rPr lang="zh-CN" sz="1000" b="1">
                          <a:solidFill>
                            <a:schemeClr val="bg1"/>
                          </a:solidFill>
                          <a:latin typeface="微软雅黑" panose="020B0503020204020204" charset="-122"/>
                          <a:ea typeface="微软雅黑" panose="020B0503020204020204" charset="-122"/>
                        </a:rPr>
                        <a:t>中国产量在全球占比</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86%</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98%</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88%</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84%</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820">
                <a:tc>
                  <a:txBody>
                    <a:bodyPr/>
                    <a:p>
                      <a:pPr indent="0" algn="ctr">
                        <a:buNone/>
                      </a:pPr>
                      <a:r>
                        <a:rPr lang="zh-CN" sz="1000" b="1">
                          <a:solidFill>
                            <a:schemeClr val="bg1"/>
                          </a:solidFill>
                          <a:latin typeface="微软雅黑" panose="020B0503020204020204" charset="-122"/>
                          <a:ea typeface="微软雅黑" panose="020B0503020204020204" charset="-122"/>
                        </a:rPr>
                        <a:t>中国产能</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116.3万吨</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557.1吉瓦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517.2吉瓦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477.7吉瓦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10820">
                <a:tc>
                  <a:txBody>
                    <a:bodyPr/>
                    <a:p>
                      <a:pPr indent="0" algn="ctr">
                        <a:buNone/>
                      </a:pPr>
                      <a:r>
                        <a:rPr lang="zh-CN" sz="1000" b="1">
                          <a:solidFill>
                            <a:schemeClr val="bg1"/>
                          </a:solidFill>
                          <a:latin typeface="微软雅黑" panose="020B0503020204020204" charset="-122"/>
                          <a:ea typeface="微软雅黑" panose="020B0503020204020204" charset="-122"/>
                        </a:rPr>
                        <a:t>全球产能</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131.5万吨</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567.1吉瓦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567.2吉瓦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zh-CN" sz="1000" b="1">
                          <a:solidFill>
                            <a:schemeClr val="bg1"/>
                          </a:solidFill>
                          <a:latin typeface="微软雅黑" panose="020B0503020204020204" charset="-122"/>
                          <a:ea typeface="微软雅黑" panose="020B0503020204020204" charset="-122"/>
                          <a:cs typeface="微软雅黑" panose="020B0503020204020204" charset="-122"/>
                        </a:rPr>
                        <a:t>527.7吉瓦</a:t>
                      </a:r>
                      <a:endParaRPr lang="zh-CN" altLang="en-US" sz="1000" b="1">
                        <a:solidFill>
                          <a:schemeClr val="bg1"/>
                        </a:solidFill>
                        <a:latin typeface="微软雅黑" panose="020B0503020204020204" charset="-122"/>
                        <a:ea typeface="微软雅黑" panose="020B0503020204020204" charset="-122"/>
                        <a:cs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12420">
                <a:tc>
                  <a:txBody>
                    <a:bodyPr/>
                    <a:p>
                      <a:pPr indent="0" algn="ctr">
                        <a:buNone/>
                      </a:pPr>
                      <a:r>
                        <a:rPr lang="zh-CN" sz="1000" b="1">
                          <a:solidFill>
                            <a:schemeClr val="bg1"/>
                          </a:solidFill>
                          <a:latin typeface="微软雅黑" panose="020B0503020204020204" charset="-122"/>
                          <a:ea typeface="微软雅黑" panose="020B0503020204020204" charset="-122"/>
                        </a:rPr>
                        <a:t>中国产能在全球占比</a:t>
                      </a:r>
                      <a:endParaRPr lang="zh-CN"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88%</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98%</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91%</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000" b="1">
                          <a:solidFill>
                            <a:schemeClr val="bg1"/>
                          </a:solidFill>
                          <a:latin typeface="微软雅黑" panose="020B0503020204020204" charset="-122"/>
                          <a:ea typeface="微软雅黑" panose="020B0503020204020204" charset="-122"/>
                        </a:rPr>
                        <a:t>91%</a:t>
                      </a:r>
                      <a:endParaRPr lang="en-US" altLang="en-US" sz="1000" b="1">
                        <a:solidFill>
                          <a:schemeClr val="bg1"/>
                        </a:solidFill>
                        <a:latin typeface="微软雅黑" panose="020B0503020204020204" charset="-122"/>
                        <a:ea typeface="微软雅黑" panose="020B0503020204020204" charset="-122"/>
                      </a:endParaRPr>
                    </a:p>
                  </a:txBody>
                  <a:tcPr marL="12700" marR="12700" marT="1270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638810" y="223520"/>
            <a:ext cx="11050905" cy="582930"/>
          </a:xfrm>
        </p:spPr>
        <p:txBody>
          <a:bodyPr>
            <a:normAutofit fontScale="90000"/>
          </a:bodyPr>
          <a:p>
            <a:r>
              <a:rPr lang="zh-CN">
                <a:sym typeface="+mn-ea"/>
              </a:rPr>
              <a:t>产业链发展新机遇</a:t>
            </a:r>
            <a:endParaRPr lang="zh-CN" altLang="en-US"/>
          </a:p>
        </p:txBody>
      </p:sp>
      <p:pic>
        <p:nvPicPr>
          <p:cNvPr id="4" name="图片 3" descr="IRENA-装机容量预测"/>
          <p:cNvPicPr>
            <a:picLocks noChangeAspect="1"/>
          </p:cNvPicPr>
          <p:nvPr/>
        </p:nvPicPr>
        <p:blipFill>
          <a:blip r:embed="rId1"/>
          <a:stretch>
            <a:fillRect/>
          </a:stretch>
        </p:blipFill>
        <p:spPr>
          <a:xfrm>
            <a:off x="852805" y="1904365"/>
            <a:ext cx="4270375" cy="3755390"/>
          </a:xfrm>
          <a:prstGeom prst="rect">
            <a:avLst/>
          </a:prstGeom>
        </p:spPr>
      </p:pic>
      <p:sp>
        <p:nvSpPr>
          <p:cNvPr id="19" name="文本框 18"/>
          <p:cNvSpPr txBox="1"/>
          <p:nvPr/>
        </p:nvSpPr>
        <p:spPr>
          <a:xfrm>
            <a:off x="7135495" y="1504950"/>
            <a:ext cx="3103880" cy="368300"/>
          </a:xfrm>
          <a:prstGeom prst="rect">
            <a:avLst/>
          </a:prstGeom>
          <a:noFill/>
        </p:spPr>
        <p:txBody>
          <a:bodyPr wrap="square" rtlCol="0">
            <a:spAutoFit/>
          </a:bodyPr>
          <a:p>
            <a:pPr algn="ctr"/>
            <a:r>
              <a:rPr lang="zh-CN" altLang="en-US" sz="1800" b="1">
                <a:solidFill>
                  <a:srgbClr val="244172"/>
                </a:solidFill>
                <a:latin typeface="微软雅黑" panose="020B0503020204020204" charset="-122"/>
                <a:ea typeface="微软雅黑" panose="020B0503020204020204" charset="-122"/>
                <a:cs typeface="微软雅黑" panose="020B0503020204020204" charset="-122"/>
                <a:sym typeface="+mn-ea"/>
              </a:rPr>
              <a:t>加速推动可再生能源发展</a:t>
            </a:r>
            <a:endParaRPr lang="zh-CN" altLang="en-US" sz="1800" b="1">
              <a:solidFill>
                <a:srgbClr val="244172"/>
              </a:solidFill>
              <a:latin typeface="微软雅黑" panose="020B0503020204020204" charset="-122"/>
              <a:ea typeface="微软雅黑" panose="020B0503020204020204" charset="-122"/>
              <a:cs typeface="微软雅黑" panose="020B0503020204020204" charset="-122"/>
              <a:sym typeface="+mn-ea"/>
            </a:endParaRPr>
          </a:p>
        </p:txBody>
      </p:sp>
      <p:pic>
        <p:nvPicPr>
          <p:cNvPr id="8203" name="图片 19"/>
          <p:cNvPicPr>
            <a:picLocks noChangeAspect="1"/>
          </p:cNvPicPr>
          <p:nvPr/>
        </p:nvPicPr>
        <p:blipFill>
          <a:blip r:embed="rId2"/>
          <a:stretch>
            <a:fillRect/>
          </a:stretch>
        </p:blipFill>
        <p:spPr>
          <a:xfrm>
            <a:off x="6445885" y="1904365"/>
            <a:ext cx="4483735" cy="3755390"/>
          </a:xfrm>
          <a:prstGeom prst="rect">
            <a:avLst/>
          </a:prstGeom>
          <a:noFill/>
          <a:ln w="9525">
            <a:noFill/>
          </a:ln>
        </p:spPr>
      </p:pic>
      <p:sp>
        <p:nvSpPr>
          <p:cNvPr id="5" name="文本框 4"/>
          <p:cNvSpPr txBox="1"/>
          <p:nvPr/>
        </p:nvSpPr>
        <p:spPr>
          <a:xfrm>
            <a:off x="2760980" y="5812790"/>
            <a:ext cx="8492490" cy="829945"/>
          </a:xfrm>
          <a:prstGeom prst="rect">
            <a:avLst/>
          </a:prstGeom>
          <a:noFill/>
        </p:spPr>
        <p:txBody>
          <a:bodyPr wrap="square" rtlCol="0" anchor="t">
            <a:spAutoFit/>
            <a:scene3d>
              <a:camera prst="orthographicFront"/>
              <a:lightRig rig="threePt" dir="t"/>
            </a:scene3d>
          </a:bodyPr>
          <a:p>
            <a:r>
              <a:rPr lang="zh-CN" altLang="en-US" sz="1600" dirty="0">
                <a:solidFill>
                  <a:schemeClr val="tx1"/>
                </a:solidFill>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sym typeface="+mn-ea"/>
              </a:rPr>
              <a:t>国际可再生能源署IRENA预测：</a:t>
            </a:r>
            <a:endParaRPr lang="zh-CN" altLang="en-US" sz="1600" dirty="0">
              <a:solidFill>
                <a:schemeClr val="tx1"/>
              </a:solidFill>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sym typeface="+mn-ea"/>
            </a:endParaRPr>
          </a:p>
          <a:p>
            <a:r>
              <a:rPr lang="zh-CN" altLang="en-US" sz="1600" dirty="0">
                <a:solidFill>
                  <a:schemeClr val="tx1"/>
                </a:solidFill>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sym typeface="+mn-ea"/>
              </a:rPr>
              <a:t>2021-2050年期间，可再生能源年均需求投资近1万亿美元。</a:t>
            </a:r>
            <a:endParaRPr lang="zh-CN" altLang="en-US" sz="1600" dirty="0">
              <a:solidFill>
                <a:schemeClr val="tx1"/>
              </a:solidFill>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sym typeface="+mn-ea"/>
            </a:endParaRPr>
          </a:p>
          <a:p>
            <a:r>
              <a:rPr lang="zh-CN" altLang="en-US" sz="1600" dirty="0">
                <a:solidFill>
                  <a:schemeClr val="tx1"/>
                </a:solidFill>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sym typeface="+mn-ea"/>
              </a:rPr>
              <a:t>2030年可再生能源装机需达到10.8太瓦，2050年进一步增长至27.8太瓦，并占90%的电力份额。</a:t>
            </a:r>
            <a:endParaRPr lang="zh-CN" altLang="en-US" sz="1600" b="1" dirty="0">
              <a:solidFill>
                <a:schemeClr val="tx1"/>
              </a:solidFill>
              <a:effectLst>
                <a:outerShdw blurRad="38100" dist="19050" dir="2700000" algn="tl" rotWithShape="0">
                  <a:schemeClr val="dk1">
                    <a:alpha val="40000"/>
                  </a:schemeClr>
                </a:outerShdw>
              </a:effectLst>
              <a:latin typeface="等线" panose="02010600030101010101" pitchFamily="2" charset="-122"/>
              <a:ea typeface="等线" panose="02010600030101010101" pitchFamily="2" charset="-122"/>
              <a:sym typeface="+mn-ea"/>
            </a:endParaRPr>
          </a:p>
        </p:txBody>
      </p:sp>
      <p:sp>
        <p:nvSpPr>
          <p:cNvPr id="2" name="文本框 1"/>
          <p:cNvSpPr txBox="1"/>
          <p:nvPr/>
        </p:nvSpPr>
        <p:spPr>
          <a:xfrm>
            <a:off x="1435735" y="1504950"/>
            <a:ext cx="3103880" cy="368300"/>
          </a:xfrm>
          <a:prstGeom prst="rect">
            <a:avLst/>
          </a:prstGeom>
          <a:noFill/>
        </p:spPr>
        <p:txBody>
          <a:bodyPr wrap="square" rtlCol="0">
            <a:spAutoFit/>
          </a:bodyPr>
          <a:p>
            <a:pPr algn="ctr"/>
            <a:r>
              <a:rPr lang="zh-CN" altLang="en-US" sz="1800" b="1">
                <a:solidFill>
                  <a:srgbClr val="244172"/>
                </a:solidFill>
                <a:latin typeface="微软雅黑" panose="020B0503020204020204" charset="-122"/>
                <a:ea typeface="微软雅黑" panose="020B0503020204020204" charset="-122"/>
                <a:cs typeface="微软雅黑" panose="020B0503020204020204" charset="-122"/>
                <a:sym typeface="+mn-ea"/>
              </a:rPr>
              <a:t>累计装机量变化趋势</a:t>
            </a:r>
            <a:endParaRPr lang="en-US" altLang="zh-CN" sz="1800" b="1">
              <a:solidFill>
                <a:srgbClr val="244172"/>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148590" y="5812790"/>
            <a:ext cx="2696210" cy="922020"/>
          </a:xfrm>
          <a:prstGeom prst="rect">
            <a:avLst/>
          </a:prstGeom>
          <a:noFill/>
        </p:spPr>
        <p:txBody>
          <a:bodyPr wrap="square" rtlCol="0">
            <a:spAutoFit/>
          </a:bodyPr>
          <a:p>
            <a:pPr algn="ctr"/>
            <a:r>
              <a:rPr lang="zh-CN" sz="1800" b="1">
                <a:solidFill>
                  <a:srgbClr val="244172"/>
                </a:solidFill>
                <a:latin typeface="微软雅黑" panose="020B0503020204020204" charset="-122"/>
                <a:ea typeface="微软雅黑" panose="020B0503020204020204" charset="-122"/>
                <a:cs typeface="微软雅黑" panose="020B0503020204020204" charset="-122"/>
                <a:sym typeface="+mn-ea"/>
              </a:rPr>
              <a:t>应对气候变化</a:t>
            </a:r>
            <a:endParaRPr lang="zh-CN" sz="1800" b="1">
              <a:solidFill>
                <a:srgbClr val="244172"/>
              </a:solidFill>
              <a:latin typeface="微软雅黑" panose="020B0503020204020204" charset="-122"/>
              <a:ea typeface="微软雅黑" panose="020B0503020204020204" charset="-122"/>
              <a:cs typeface="微软雅黑" panose="020B0503020204020204" charset="-122"/>
              <a:sym typeface="+mn-ea"/>
            </a:endParaRPr>
          </a:p>
          <a:p>
            <a:pPr algn="ctr"/>
            <a:r>
              <a:rPr lang="zh-CN" sz="1800" b="1">
                <a:solidFill>
                  <a:srgbClr val="244172"/>
                </a:solidFill>
                <a:latin typeface="微软雅黑" panose="020B0503020204020204" charset="-122"/>
                <a:ea typeface="微软雅黑" panose="020B0503020204020204" charset="-122"/>
                <a:cs typeface="微软雅黑" panose="020B0503020204020204" charset="-122"/>
                <a:sym typeface="+mn-ea"/>
              </a:rPr>
              <a:t>绿色低碳发展</a:t>
            </a:r>
            <a:endParaRPr lang="zh-CN" sz="1800" b="1">
              <a:solidFill>
                <a:srgbClr val="244172"/>
              </a:solidFill>
              <a:latin typeface="微软雅黑" panose="020B0503020204020204" charset="-122"/>
              <a:ea typeface="微软雅黑" panose="020B0503020204020204" charset="-122"/>
              <a:cs typeface="微软雅黑" panose="020B0503020204020204" charset="-122"/>
              <a:sym typeface="+mn-ea"/>
            </a:endParaRPr>
          </a:p>
          <a:p>
            <a:pPr algn="ctr"/>
            <a:r>
              <a:rPr lang="zh-CN" sz="1800" b="1">
                <a:solidFill>
                  <a:srgbClr val="244172"/>
                </a:solidFill>
                <a:latin typeface="微软雅黑" panose="020B0503020204020204" charset="-122"/>
                <a:ea typeface="微软雅黑" panose="020B0503020204020204" charset="-122"/>
                <a:cs typeface="微软雅黑" panose="020B0503020204020204" charset="-122"/>
                <a:sym typeface="+mn-ea"/>
              </a:rPr>
              <a:t>产业链发展空间巨大</a:t>
            </a:r>
            <a:endParaRPr lang="zh-CN" sz="1800" b="1">
              <a:solidFill>
                <a:srgbClr val="244172"/>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159286" y="2591834"/>
            <a:ext cx="6842919" cy="822007"/>
            <a:chOff x="5008086" y="1273176"/>
            <a:chExt cx="6842919" cy="822007"/>
          </a:xfrm>
        </p:grpSpPr>
        <p:sp>
          <p:nvSpPr>
            <p:cNvPr id="81932" name="TextBox 31"/>
            <p:cNvSpPr txBox="1"/>
            <p:nvPr/>
          </p:nvSpPr>
          <p:spPr>
            <a:xfrm>
              <a:off x="5008086" y="1388428"/>
              <a:ext cx="710565" cy="706755"/>
            </a:xfrm>
            <a:prstGeom prst="rect">
              <a:avLst/>
            </a:prstGeom>
            <a:noFill/>
            <a:ln w="9525">
              <a:noFill/>
            </a:ln>
          </p:spPr>
          <p:txBody>
            <a:bodyPr wrap="none" anchor="t">
              <a:spAutoFit/>
            </a:bodyPr>
            <a:lstStyle/>
            <a:p>
              <a:pPr algn="ctr" defTabSz="1219200" eaLnBrk="0" fontAlgn="base" hangingPunct="0">
                <a:spcBef>
                  <a:spcPct val="0"/>
                </a:spcBef>
                <a:spcAft>
                  <a:spcPct val="0"/>
                </a:spcAft>
              </a:pPr>
              <a:r>
                <a:rPr lang="en-US" altLang="zh-CN" sz="4000" dirty="0">
                  <a:solidFill>
                    <a:schemeClr val="bg1"/>
                  </a:solidFill>
                  <a:latin typeface="Impact" panose="020B0806030902050204" pitchFamily="34" charset="0"/>
                  <a:ea typeface="宋体" panose="02010600030101010101" pitchFamily="2" charset="-122"/>
                </a:rPr>
                <a:t>02</a:t>
              </a:r>
              <a:endParaRPr lang="en-US" altLang="zh-CN" sz="4000" dirty="0">
                <a:solidFill>
                  <a:schemeClr val="bg1"/>
                </a:solidFill>
                <a:latin typeface="Impact" panose="020B0806030902050204" pitchFamily="34" charset="0"/>
                <a:ea typeface="宋体" panose="02010600030101010101" pitchFamily="2" charset="-122"/>
              </a:endParaRPr>
            </a:p>
          </p:txBody>
        </p:sp>
        <p:cxnSp>
          <p:nvCxnSpPr>
            <p:cNvPr id="81933" name="直接连接符 33"/>
            <p:cNvCxnSpPr/>
            <p:nvPr/>
          </p:nvCxnSpPr>
          <p:spPr>
            <a:xfrm>
              <a:off x="5932488" y="1436053"/>
              <a:ext cx="0" cy="628651"/>
            </a:xfrm>
            <a:prstGeom prst="line">
              <a:avLst/>
            </a:prstGeom>
            <a:ln w="9525" cap="flat" cmpd="sng">
              <a:solidFill>
                <a:schemeClr val="bg1"/>
              </a:solidFill>
              <a:prstDash val="solid"/>
              <a:miter/>
              <a:headEnd type="none" w="med" len="med"/>
              <a:tailEnd type="none" w="med" len="med"/>
            </a:ln>
          </p:spPr>
        </p:cxnSp>
        <p:sp>
          <p:nvSpPr>
            <p:cNvPr id="81936" name="文本框 36"/>
            <p:cNvSpPr txBox="1"/>
            <p:nvPr/>
          </p:nvSpPr>
          <p:spPr>
            <a:xfrm>
              <a:off x="5932805" y="1273176"/>
              <a:ext cx="5918200" cy="521970"/>
            </a:xfrm>
            <a:prstGeom prst="rect">
              <a:avLst/>
            </a:prstGeom>
            <a:noFill/>
            <a:ln w="9525">
              <a:noFill/>
            </a:ln>
          </p:spPr>
          <p:txBody>
            <a:bodyPr anchor="t">
              <a:spAutoFit/>
            </a:bodyPr>
            <a:lstStyle/>
            <a:p>
              <a:pPr defTabSz="1219200" eaLnBrk="0" fontAlgn="base" hangingPunct="0">
                <a:spcBef>
                  <a:spcPct val="0"/>
                </a:spcBef>
                <a:spcAft>
                  <a:spcPct val="0"/>
                </a:spcAft>
              </a:pPr>
              <a:r>
                <a:rPr lang="zh-CN" sz="2800" b="1" dirty="0">
                  <a:solidFill>
                    <a:srgbClr val="004C95"/>
                  </a:solidFill>
                  <a:latin typeface="微软雅黑" panose="020B0503020204020204" charset="-122"/>
                  <a:ea typeface="微软雅黑" panose="020B0503020204020204" charset="-122"/>
                  <a:sym typeface="+mn-ea"/>
                </a:rPr>
                <a:t>新新能源行业承保情况能源行业况</a:t>
              </a:r>
              <a:endParaRPr lang="zh-CN" altLang="en-US" sz="2800" b="1" dirty="0">
                <a:solidFill>
                  <a:schemeClr val="bg1"/>
                </a:solidFill>
                <a:latin typeface="微软雅黑" panose="020B0503020204020204" charset="-122"/>
                <a:ea typeface="微软雅黑" panose="020B0503020204020204" charset="-122"/>
                <a:sym typeface="+mn-ea"/>
              </a:endParaRPr>
            </a:p>
          </p:txBody>
        </p:sp>
      </p:gr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
        <p:nvSpPr>
          <p:cNvPr id="2" name="文本框 1"/>
          <p:cNvSpPr txBox="1"/>
          <p:nvPr/>
        </p:nvSpPr>
        <p:spPr>
          <a:xfrm>
            <a:off x="6083935" y="2799715"/>
            <a:ext cx="4632960" cy="521970"/>
          </a:xfrm>
          <a:prstGeom prst="rect">
            <a:avLst/>
          </a:prstGeom>
          <a:noFill/>
        </p:spPr>
        <p:txBody>
          <a:bodyPr wrap="square" rtlCol="0" anchor="t">
            <a:spAutoFit/>
          </a:bodyPr>
          <a:p>
            <a:pPr defTabSz="1219200"/>
            <a:r>
              <a:rPr lang="zh-CN" altLang="en-US" sz="2800" b="1" dirty="0">
                <a:solidFill>
                  <a:schemeClr val="bg1"/>
                </a:solidFill>
                <a:latin typeface="微软雅黑" panose="020B0503020204020204" charset="-122"/>
                <a:sym typeface="+mn-ea"/>
              </a:rPr>
              <a:t>产业链承保运行情况</a:t>
            </a:r>
            <a:endParaRPr lang="zh-CN" altLang="en-US" sz="28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微软雅黑" panose="020B0503020204020204" charset="-122"/>
              <a:sym typeface="+mn-ea"/>
            </a:endParaRPr>
          </a:p>
        </p:txBody>
      </p:sp>
    </p:spTree>
  </p:cSld>
  <p:clrMapOvr>
    <a:masterClrMapping/>
  </p:clrMapOvr>
  <p:transition spd="slow"/>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TABLE_BEAUTIFY" val="smartTable{20dbb9c0-09cf-4b47-9565-9a0733ae23aa}"/>
  <p:tag name="TABLE_ENDDRAG_ORIGIN_RECT" val="780*396"/>
  <p:tag name="TABLE_ENDDRAG_RECT" val="116*92*780*396"/>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4819</Words>
  <Application>WPS 演示</Application>
  <PresentationFormat>宽屏</PresentationFormat>
  <Paragraphs>832</Paragraphs>
  <Slides>31</Slides>
  <Notes>0</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31</vt:i4>
      </vt:variant>
    </vt:vector>
  </HeadingPairs>
  <TitlesOfParts>
    <vt:vector size="51" baseType="lpstr">
      <vt:lpstr>Arial</vt:lpstr>
      <vt:lpstr>宋体</vt:lpstr>
      <vt:lpstr>Wingdings</vt:lpstr>
      <vt:lpstr>Roboto Light</vt:lpstr>
      <vt:lpstr>微软雅黑 Light</vt:lpstr>
      <vt:lpstr>微软雅黑</vt:lpstr>
      <vt:lpstr>Calibri</vt:lpstr>
      <vt:lpstr>Impact</vt:lpstr>
      <vt:lpstr>等线</vt:lpstr>
      <vt:lpstr>黑体</vt:lpstr>
      <vt:lpstr>Wingdings</vt:lpstr>
      <vt:lpstr>Times New Roman</vt:lpstr>
      <vt:lpstr>Arial Unicode MS</vt:lpstr>
      <vt:lpstr>Arial Black</vt:lpstr>
      <vt:lpstr>Broadway</vt:lpstr>
      <vt:lpstr>Segoe Print</vt:lpstr>
      <vt:lpstr>Open Sans</vt:lpstr>
      <vt:lpstr>Gabriola</vt:lpstr>
      <vt:lpstr>Office 主题​​</vt:lpstr>
      <vt:lpstr>excel.sheet.8</vt:lpstr>
      <vt:lpstr>PowerPoint 演示文稿</vt:lpstr>
      <vt:lpstr>PowerPoint 演示文稿</vt:lpstr>
      <vt:lpstr>PowerPoint 演示文稿</vt:lpstr>
      <vt:lpstr>产业链发展新机遇</vt:lpstr>
      <vt:lpstr>人类命运共同体    体现大国担当</vt:lpstr>
      <vt:lpstr>产业链发展新机遇</vt:lpstr>
      <vt:lpstr>产业链发展新机遇</vt:lpstr>
      <vt:lpstr>产业链发展新机遇</vt:lpstr>
      <vt:lpstr>PowerPoint 演示文稿</vt:lpstr>
      <vt:lpstr>产业链运行情况</vt:lpstr>
      <vt:lpstr>产业链运行情况</vt:lpstr>
      <vt:lpstr>产业链运行情况</vt:lpstr>
      <vt:lpstr>产业链运行情况</vt:lpstr>
      <vt:lpstr>PowerPoint 演示文稿</vt:lpstr>
      <vt:lpstr>新形势下的挑战</vt:lpstr>
      <vt:lpstr>新形势下的挑战</vt:lpstr>
      <vt:lpstr>新形势下的挑战</vt:lpstr>
      <vt:lpstr>新形势下的挑战——新兴市场的国别风险</vt:lpstr>
      <vt:lpstr>新形势下的挑战——贸易壁垒不断</vt:lpstr>
      <vt:lpstr>新形势下的挑战——电力市场发展水平</vt:lpstr>
      <vt:lpstr>新形势下的挑战——电力市场发展水平</vt:lpstr>
      <vt:lpstr>新形势下的挑战——买方类型多样 分类施策</vt:lpstr>
      <vt:lpstr>PowerPoint 演示文稿</vt:lpstr>
      <vt:lpstr>新形势下的挑战——应对建议</vt:lpstr>
      <vt:lpstr>PowerPoint 演示文稿</vt:lpstr>
      <vt:lpstr>用好用足政策性保险金融工具</vt:lpstr>
      <vt:lpstr>用好用足政策性保险金融工具</vt:lpstr>
      <vt:lpstr>用好用足政策性保险金融工具</vt:lpstr>
      <vt:lpstr>用好用足政策性保险金融工具</vt:lpstr>
      <vt:lpstr>用好用足政策性保险金融工具</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zhengxr</dc:creator>
  <cp:lastModifiedBy>刘源清</cp:lastModifiedBy>
  <cp:revision>225</cp:revision>
  <dcterms:created xsi:type="dcterms:W3CDTF">2019-09-19T02:01:00Z</dcterms:created>
  <dcterms:modified xsi:type="dcterms:W3CDTF">2023-09-22T01:51:45Z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2052-11.8.2.8053</vt:lpwstr>
  </property>
</Properties>
</file>